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96" r:id="rId2"/>
    <p:sldId id="530" r:id="rId3"/>
    <p:sldId id="403" r:id="rId4"/>
    <p:sldId id="404" r:id="rId5"/>
    <p:sldId id="410" r:id="rId6"/>
    <p:sldId id="411" r:id="rId7"/>
    <p:sldId id="432" r:id="rId8"/>
    <p:sldId id="510" r:id="rId9"/>
    <p:sldId id="430" r:id="rId10"/>
    <p:sldId id="431" r:id="rId11"/>
    <p:sldId id="438" r:id="rId12"/>
    <p:sldId id="439" r:id="rId13"/>
    <p:sldId id="441" r:id="rId14"/>
    <p:sldId id="524" r:id="rId15"/>
    <p:sldId id="526" r:id="rId16"/>
    <p:sldId id="527" r:id="rId17"/>
    <p:sldId id="528" r:id="rId18"/>
    <p:sldId id="558" r:id="rId19"/>
    <p:sldId id="559" r:id="rId20"/>
    <p:sldId id="560" r:id="rId21"/>
    <p:sldId id="563" r:id="rId22"/>
    <p:sldId id="566" r:id="rId23"/>
    <p:sldId id="525" r:id="rId24"/>
    <p:sldId id="442" r:id="rId25"/>
    <p:sldId id="443" r:id="rId26"/>
    <p:sldId id="444" r:id="rId27"/>
    <p:sldId id="445" r:id="rId28"/>
    <p:sldId id="446" r:id="rId29"/>
    <p:sldId id="519" r:id="rId30"/>
    <p:sldId id="447" r:id="rId31"/>
    <p:sldId id="520" r:id="rId32"/>
    <p:sldId id="461" r:id="rId33"/>
    <p:sldId id="463" r:id="rId34"/>
    <p:sldId id="472" r:id="rId35"/>
    <p:sldId id="493" r:id="rId36"/>
    <p:sldId id="505" r:id="rId37"/>
    <p:sldId id="506" r:id="rId38"/>
    <p:sldId id="482" r:id="rId39"/>
    <p:sldId id="507" r:id="rId40"/>
    <p:sldId id="508" r:id="rId41"/>
    <p:sldId id="509" r:id="rId42"/>
    <p:sldId id="484" r:id="rId43"/>
    <p:sldId id="436" r:id="rId44"/>
    <p:sldId id="289" r:id="rId45"/>
    <p:sldId id="437" r:id="rId46"/>
    <p:sldId id="470" r:id="rId4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620"/>
    <p:restoredTop sz="94660"/>
  </p:normalViewPr>
  <p:slideViewPr>
    <p:cSldViewPr>
      <p:cViewPr>
        <p:scale>
          <a:sx n="51" d="100"/>
          <a:sy n="51" d="100"/>
        </p:scale>
        <p:origin x="-1692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F454C-E82A-48DA-A053-FB3D2EB5EFB4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86724-D9D9-4137-856E-8D25B2E2DF8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2495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CaixaDeTexto 7"/>
          <p:cNvSpPr txBox="1"/>
          <p:nvPr userDrawn="1"/>
        </p:nvSpPr>
        <p:spPr>
          <a:xfrm>
            <a:off x="0" y="0"/>
            <a:ext cx="914400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9" name="Picture 2" descr="C:\Users\Giovani Mendonça\Pictures\MAGICWall.pn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0850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369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55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8524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12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009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28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1104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8403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2656"/>
            <a:ext cx="643843" cy="760410"/>
          </a:xfrm>
          <a:prstGeom prst="rect">
            <a:avLst/>
          </a:prstGeom>
        </p:spPr>
      </p:pic>
      <p:sp>
        <p:nvSpPr>
          <p:cNvPr id="6" name="CaixaDeTexto 5"/>
          <p:cNvSpPr txBox="1"/>
          <p:nvPr userDrawn="1"/>
        </p:nvSpPr>
        <p:spPr>
          <a:xfrm>
            <a:off x="1907704" y="54868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Associação Brasileira da Indústria de Panificação e Confeitaria – ABIP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05264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8526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90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6904B-F5BA-4B43-9B51-E6C2258CEE71}" type="datetimeFigureOut">
              <a:rPr lang="pt-BR" smtClean="0"/>
              <a:t>15/02/2017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D04D-A1AD-4271-807A-1AADE1200E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198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1026" name="Picture 2" descr="C:\Users\Giovani Mendonça\Pictures\MAGICW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169"/>
            <a:ext cx="9108504" cy="617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259632" y="-315416"/>
            <a:ext cx="6552728" cy="27392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sz="2800" dirty="0" smtClean="0">
              <a:latin typeface="Arial Rounded MT Bold" pitchFamily="34" charset="0"/>
            </a:endParaRPr>
          </a:p>
          <a:p>
            <a:pPr algn="ctr"/>
            <a:r>
              <a:rPr lang="pt-BR" sz="2800" dirty="0">
                <a:solidFill>
                  <a:schemeClr val="tx2"/>
                </a:solidFill>
                <a:latin typeface="Arial Rounded MT Bold" pitchFamily="34" charset="0"/>
              </a:rPr>
              <a:t> </a:t>
            </a:r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   </a:t>
            </a:r>
          </a:p>
          <a:p>
            <a:pPr algn="ctr"/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1ª  Reunião Nacional da ABIP   </a:t>
            </a:r>
          </a:p>
          <a:p>
            <a:pPr algn="ctr"/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ANO 60</a:t>
            </a:r>
          </a:p>
          <a:p>
            <a:pPr algn="ctr"/>
            <a:r>
              <a:rPr lang="pt-BR" sz="2000" dirty="0" smtClean="0">
                <a:latin typeface="Arial Rounded MT Bold" pitchFamily="34" charset="0"/>
              </a:rPr>
              <a:t>         FIEMG – Belo Horizonte </a:t>
            </a:r>
          </a:p>
          <a:p>
            <a:pPr algn="ctr"/>
            <a:r>
              <a:rPr lang="pt-BR" sz="2000" dirty="0">
                <a:latin typeface="Arial Rounded MT Bold" pitchFamily="34" charset="0"/>
              </a:rPr>
              <a:t> </a:t>
            </a:r>
            <a:r>
              <a:rPr lang="pt-BR" sz="2000" dirty="0" smtClean="0">
                <a:latin typeface="Arial Rounded MT Bold" pitchFamily="34" charset="0"/>
              </a:rPr>
              <a:t>    09 e 10  de Fevereiro de 2017</a:t>
            </a:r>
          </a:p>
          <a:p>
            <a:pPr algn="ctr"/>
            <a:endParaRPr lang="pt-BR" sz="20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51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14338" name="Picture 2" descr="Resultado de imagem para COMPETIÇÃO UIBC LYON FRANÇ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24" y="1628800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2134597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2"/>
                </a:solidFill>
              </a:rPr>
              <a:t>ACESSO: </a:t>
            </a:r>
          </a:p>
          <a:p>
            <a:r>
              <a:rPr lang="pt-BR" dirty="0" smtClean="0">
                <a:solidFill>
                  <a:schemeClr val="bg2"/>
                </a:solidFill>
              </a:rPr>
              <a:t>http</a:t>
            </a:r>
            <a:r>
              <a:rPr lang="pt-BR" dirty="0">
                <a:solidFill>
                  <a:schemeClr val="bg2"/>
                </a:solidFill>
              </a:rPr>
              <a:t>://www.abip.org.br/site/concurso-internacional-de-jovens-panificadores-da-uibc/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39552" y="301298"/>
            <a:ext cx="7488832" cy="707886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bg1"/>
                </a:solidFill>
              </a:rPr>
              <a:t>Concurso internacional para JOVENS padeiros em LYON – FRANÇA  promovido pela UIBC</a:t>
            </a:r>
            <a:endParaRPr lang="pt-B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aixaDeTexto 4"/>
          <p:cNvSpPr txBox="1">
            <a:spLocks noChangeArrowheads="1"/>
          </p:cNvSpPr>
          <p:nvPr/>
        </p:nvSpPr>
        <p:spPr bwMode="auto">
          <a:xfrm>
            <a:off x="1500188" y="57832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/>
          </a:p>
          <a:p>
            <a:pPr eaLnBrk="1" hangingPunct="1"/>
            <a:endParaRPr lang="pt-BR"/>
          </a:p>
        </p:txBody>
      </p:sp>
      <p:pic>
        <p:nvPicPr>
          <p:cNvPr id="69636" name="Picture 5" descr="C:\Users\Sim\AppData\Local\Microsoft\Windows\Temporary Internet Files\Content.Outlook\NVWEWPC3\Mapa do Brasil ABI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514475"/>
            <a:ext cx="5286375" cy="483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Imagem 7" descr="Logo Abip -vetorizada válid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928938"/>
            <a:ext cx="3667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ector de seta reta 11"/>
          <p:cNvCxnSpPr/>
          <p:nvPr/>
        </p:nvCxnSpPr>
        <p:spPr>
          <a:xfrm flipV="1">
            <a:off x="4716016" y="3286126"/>
            <a:ext cx="2213422" cy="934962"/>
          </a:xfrm>
          <a:prstGeom prst="straightConnector1">
            <a:avLst/>
          </a:prstGeom>
          <a:ln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6715125" y="3357563"/>
            <a:ext cx="785813" cy="430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1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Sede em Brasilia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42938" y="1052736"/>
            <a:ext cx="7858125" cy="6461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COORDENADORES   </a:t>
            </a:r>
            <a:r>
              <a:rPr lang="pt-BR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REGIONAIS </a:t>
            </a:r>
            <a:endParaRPr lang="pt-BR" sz="3600" b="1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ubtítulo 2"/>
          <p:cNvSpPr>
            <a:spLocks noGrp="1"/>
          </p:cNvSpPr>
          <p:nvPr>
            <p:ph type="subTitle" idx="1"/>
          </p:nvPr>
        </p:nvSpPr>
        <p:spPr>
          <a:xfrm>
            <a:off x="-252413" y="-355600"/>
            <a:ext cx="10144126" cy="7927975"/>
          </a:xfrm>
          <a:solidFill>
            <a:schemeClr val="tx2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pt-BR" sz="3600" b="1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pt-BR" sz="2400" b="1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70659" name="CaixaDeTexto 4"/>
          <p:cNvSpPr txBox="1">
            <a:spLocks noChangeArrowheads="1"/>
          </p:cNvSpPr>
          <p:nvPr/>
        </p:nvSpPr>
        <p:spPr bwMode="auto">
          <a:xfrm>
            <a:off x="1500188" y="57832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>
              <a:latin typeface="Calibri" pitchFamily="34" charset="0"/>
            </a:endParaRPr>
          </a:p>
          <a:p>
            <a:pPr eaLnBrk="1" hangingPunct="1"/>
            <a:endParaRPr lang="pt-BR">
              <a:latin typeface="Calibri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395536" y="0"/>
            <a:ext cx="9145016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t-BR" sz="3200" b="1" u="sng" dirty="0">
                <a:solidFill>
                  <a:srgbClr val="FFFF00"/>
                </a:solidFill>
              </a:rPr>
              <a:t>Fala dos Coordenadores Regionais da ABIP</a:t>
            </a:r>
          </a:p>
          <a:p>
            <a:pPr algn="ctr">
              <a:defRPr/>
            </a:pPr>
            <a:endParaRPr lang="pt-BR" b="1" u="sng" dirty="0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Presidente Regional Nordeste 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Alfredo Raimundo Correia </a:t>
            </a:r>
            <a:r>
              <a:rPr lang="pt-B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Dacal</a:t>
            </a: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 AL ) </a:t>
            </a:r>
          </a:p>
          <a:p>
            <a:pPr algn="ctr">
              <a:defRPr/>
            </a:pPr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Presidente Regional Norte 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Carlos Alberto Marques de Azevedo (AM)</a:t>
            </a:r>
          </a:p>
          <a:p>
            <a:pPr algn="ctr">
              <a:defRPr/>
            </a:pPr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Presidente Regional Sudeste 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Carlos Elias Gonçalves </a:t>
            </a:r>
            <a:r>
              <a:rPr lang="pt-B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Perregil</a:t>
            </a: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(SP)</a:t>
            </a:r>
          </a:p>
          <a:p>
            <a:pPr algn="ctr">
              <a:defRPr/>
            </a:pPr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Presidente Regional Sul 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pt-B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Vilson  </a:t>
            </a:r>
            <a:r>
              <a:rPr lang="pt-B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Borgmann</a:t>
            </a:r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 Presidente Regional Centro Oeste 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Paulo Sérgio Dias Lopes (DF)</a:t>
            </a:r>
          </a:p>
        </p:txBody>
      </p:sp>
    </p:spTree>
    <p:extLst>
      <p:ext uri="{BB962C8B-B14F-4D97-AF65-F5344CB8AC3E}">
        <p14:creationId xmlns:p14="http://schemas.microsoft.com/office/powerpoint/2010/main" val="127920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583536" cy="4226081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899592" y="4005064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3200" b="1" dirty="0" smtClean="0">
              <a:solidFill>
                <a:schemeClr val="tx2"/>
              </a:solidFill>
            </a:endParaRPr>
          </a:p>
          <a:p>
            <a:pPr algn="ctr"/>
            <a:r>
              <a:rPr lang="pt-BR" sz="3200" b="1" dirty="0" smtClean="0">
                <a:solidFill>
                  <a:schemeClr val="tx2"/>
                </a:solidFill>
              </a:rPr>
              <a:t>ANO 60 </a:t>
            </a:r>
          </a:p>
          <a:p>
            <a:pPr algn="ctr"/>
            <a:r>
              <a:rPr lang="pt-BR" sz="3200" b="1" dirty="0" smtClean="0">
                <a:solidFill>
                  <a:schemeClr val="tx2"/>
                </a:solidFill>
              </a:rPr>
              <a:t>MODERNIZAÇÃO DA MARCA ABIP </a:t>
            </a:r>
            <a:endParaRPr lang="pt-BR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47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935596" y="2364137"/>
            <a:ext cx="6984776" cy="156966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 70ª   CONVENÇÃO de </a:t>
            </a:r>
          </a:p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FORTALEZA</a:t>
            </a:r>
          </a:p>
          <a:p>
            <a:pPr algn="ctr"/>
            <a:r>
              <a:rPr lang="pt-BR" sz="3200" b="1" dirty="0" smtClean="0">
                <a:solidFill>
                  <a:srgbClr val="FFFF00"/>
                </a:solidFill>
              </a:rPr>
              <a:t>De 14 ao dia 18 de JUNHO</a:t>
            </a:r>
            <a:endParaRPr lang="pt-BR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2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94702" y="395267"/>
            <a:ext cx="6984776" cy="58477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 70ª   CONVENÇÃO DE FORTALEZA</a:t>
            </a:r>
            <a:endParaRPr lang="pt-BR" sz="3200" dirty="0">
              <a:solidFill>
                <a:schemeClr val="bg1"/>
              </a:solidFill>
            </a:endParaRPr>
          </a:p>
        </p:txBody>
      </p:sp>
      <p:sp>
        <p:nvSpPr>
          <p:cNvPr id="5" name="AutoShape 2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4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078" name="Picture 6" descr="Resultado de imagem para gran mareiro hot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40968"/>
            <a:ext cx="5328592" cy="379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sultado de imagem para gran mareiro hot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4"/>
            <a:ext cx="9108504" cy="300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31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5" name="AutoShape 2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4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080" name="Picture 8" descr="Resultado de imagem para gran mareiro hot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3845579" cy="268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Resultado de imagem para gran mareiro hot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59" y="2996952"/>
            <a:ext cx="80010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99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5" name="AutoShape 2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4" descr="Resultado de imagem para gran mareiro hote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086" name="Picture 14" descr="Resultado de imagem para gran mareiro hot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52790"/>
            <a:ext cx="6032277" cy="330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Imagem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38270"/>
            <a:ext cx="5454472" cy="298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8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63588" y="2996952"/>
            <a:ext cx="7560840" cy="1752600"/>
          </a:xfr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2"/>
                </a:solidFill>
              </a:rPr>
              <a:t>Ameaças ao Mercado de Panificação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2"/>
                </a:solidFill>
              </a:rPr>
              <a:t>Novos Nichos de mercado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2"/>
                </a:solidFill>
              </a:rPr>
              <a:t>VEM PRA PADARIA</a:t>
            </a:r>
          </a:p>
          <a:p>
            <a:pPr marL="457200" indent="-457200">
              <a:buFont typeface="Arial" pitchFamily="34" charset="0"/>
              <a:buChar char="•"/>
            </a:pPr>
            <a:endParaRPr lang="pt-BR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tx2"/>
                </a:solidFill>
              </a:rPr>
              <a:t>INDICADORES DE DESEMPENHO DO SETOR DE PANIFICAÇÃO EM 2016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6632"/>
            <a:ext cx="3024336" cy="1955841"/>
          </a:xfrm>
          <a:prstGeom prst="rect">
            <a:avLst/>
          </a:prstGeom>
        </p:spPr>
      </p:pic>
      <p:pic>
        <p:nvPicPr>
          <p:cNvPr id="1026" name="Picture 2" descr="Instituto ITP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463" y="289346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7452320" y="0"/>
            <a:ext cx="1656184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691680" y="218570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MARCIO RODRIGUES </a:t>
            </a:r>
            <a:endParaRPr lang="pt-BR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091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10242" name="Picture 2" descr="Resultado de imagem para convenção 158 da O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9046"/>
            <a:ext cx="7566033" cy="504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043608" y="332656"/>
            <a:ext cx="6624736" cy="1200329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</a:rPr>
              <a:t>CONVENÇÃO 158 da OIT 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súmula 42 do TRT –ES </a:t>
            </a:r>
            <a:endParaRPr lang="pt-BR" sz="3200" dirty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7" y="1556792"/>
            <a:ext cx="7566033" cy="861774"/>
          </a:xfrm>
          <a:prstGeom prst="rect">
            <a:avLst/>
          </a:prstGeom>
          <a:solidFill>
            <a:schemeClr val="tx2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Cassio Borges </a:t>
            </a:r>
          </a:p>
          <a:p>
            <a:pPr algn="ctr"/>
            <a:r>
              <a:rPr lang="pt-BR" b="1" dirty="0">
                <a:solidFill>
                  <a:schemeClr val="bg1"/>
                </a:solidFill>
              </a:rPr>
              <a:t>Gerente executivo jurídico </a:t>
            </a:r>
            <a:r>
              <a:rPr lang="pt-BR" b="1" dirty="0" smtClean="0">
                <a:solidFill>
                  <a:schemeClr val="bg1"/>
                </a:solidFill>
              </a:rPr>
              <a:t>da </a:t>
            </a:r>
            <a:r>
              <a:rPr lang="pt-BR" b="1" dirty="0">
                <a:solidFill>
                  <a:schemeClr val="bg1"/>
                </a:solidFill>
              </a:rPr>
              <a:t>Confederação Nacional da Indústria (CNI).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509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7504" y="2204864"/>
            <a:ext cx="8640960" cy="3073896"/>
          </a:xfrm>
        </p:spPr>
        <p:txBody>
          <a:bodyPr>
            <a:noAutofit/>
          </a:bodyPr>
          <a:lstStyle/>
          <a:p>
            <a:r>
              <a:rPr lang="pt-BR" sz="2400" b="1" i="1" dirty="0" smtClean="0">
                <a:solidFill>
                  <a:schemeClr val="tx2"/>
                </a:solidFill>
              </a:rPr>
              <a:t>Parabéns a todos aqui presentes!</a:t>
            </a:r>
          </a:p>
          <a:p>
            <a:endParaRPr lang="pt-BR" sz="2400" b="1" i="1" dirty="0" smtClean="0">
              <a:solidFill>
                <a:schemeClr val="tx2"/>
              </a:solidFill>
            </a:endParaRPr>
          </a:p>
          <a:p>
            <a:r>
              <a:rPr lang="pt-BR" sz="2400" b="1" i="1" dirty="0" smtClean="0">
                <a:solidFill>
                  <a:schemeClr val="tx2"/>
                </a:solidFill>
              </a:rPr>
              <a:t>Também somos os responsáveis por fazer a ABIP chegar aos          60 anos mais fortalecida.</a:t>
            </a:r>
          </a:p>
          <a:p>
            <a:endParaRPr lang="pt-BR" sz="2400" b="1" i="1" dirty="0">
              <a:solidFill>
                <a:schemeClr val="tx2"/>
              </a:solidFill>
            </a:endParaRPr>
          </a:p>
          <a:p>
            <a:r>
              <a:rPr lang="pt-BR" sz="2400" b="1" i="1" dirty="0" smtClean="0">
                <a:solidFill>
                  <a:schemeClr val="tx2"/>
                </a:solidFill>
              </a:rPr>
              <a:t>Todos nós estamos fazendo HISTÓRIA  e mais do que isso, somos responsáveis pela modernização e fortalecimento das PADARIAS  BRASILEIRAS  !</a:t>
            </a:r>
          </a:p>
          <a:p>
            <a:endParaRPr lang="pt-BR" sz="2400" b="1" i="1" dirty="0" smtClean="0">
              <a:solidFill>
                <a:srgbClr val="C00000"/>
              </a:solidFill>
            </a:endParaRPr>
          </a:p>
          <a:p>
            <a:r>
              <a:rPr lang="pt-BR" sz="2400" b="1" i="1" dirty="0" smtClean="0">
                <a:solidFill>
                  <a:srgbClr val="C00000"/>
                </a:solidFill>
              </a:rPr>
              <a:t>MERECEMOS OS PARABÉNS !!!!</a:t>
            </a:r>
            <a:endParaRPr lang="pt-BR" sz="2400" b="1" i="1" dirty="0">
              <a:solidFill>
                <a:srgbClr val="C0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4664"/>
            <a:ext cx="2736304" cy="168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8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ixaDeTexto 4"/>
          <p:cNvSpPr txBox="1">
            <a:spLocks noChangeArrowheads="1"/>
          </p:cNvSpPr>
          <p:nvPr/>
        </p:nvSpPr>
        <p:spPr bwMode="auto">
          <a:xfrm>
            <a:off x="1500188" y="57832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/>
          </a:p>
          <a:p>
            <a:pPr eaLnBrk="1" hangingPunct="1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460500" y="5916613"/>
            <a:ext cx="7040563" cy="647700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Associação Brasileira da Indústria de Panificação e Confeitaria</a:t>
            </a:r>
          </a:p>
          <a:p>
            <a:pPr>
              <a:defRPr/>
            </a:pPr>
            <a:endParaRPr lang="pt-BR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0244" name="CaixaDeTexto 6"/>
          <p:cNvSpPr txBox="1">
            <a:spLocks noChangeArrowheads="1"/>
          </p:cNvSpPr>
          <p:nvPr/>
        </p:nvSpPr>
        <p:spPr bwMode="auto">
          <a:xfrm>
            <a:off x="4572000" y="285750"/>
            <a:ext cx="3968750" cy="6461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 b="1">
              <a:solidFill>
                <a:srgbClr val="EAEAEA"/>
              </a:solidFill>
            </a:endParaRPr>
          </a:p>
          <a:p>
            <a:pPr eaLnBrk="1" hangingPunct="1"/>
            <a:endParaRPr lang="pt-BR" b="1">
              <a:solidFill>
                <a:srgbClr val="EAEAEA"/>
              </a:solidFill>
            </a:endParaRPr>
          </a:p>
        </p:txBody>
      </p:sp>
      <p:pic>
        <p:nvPicPr>
          <p:cNvPr id="10245" name="Picture 2" descr="C:\Users\Sim\Documents\Fotos de Pães e confeitaria\paozinho franc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1837"/>
            <a:ext cx="9144000" cy="788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8"/>
          <p:cNvSpPr txBox="1"/>
          <p:nvPr/>
        </p:nvSpPr>
        <p:spPr>
          <a:xfrm rot="284454">
            <a:off x="142875" y="733646"/>
            <a:ext cx="8858250" cy="132343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Melhoria na Qualidade do Pão Francês nacionalmente</a:t>
            </a:r>
          </a:p>
        </p:txBody>
      </p:sp>
    </p:spTree>
    <p:extLst>
      <p:ext uri="{BB962C8B-B14F-4D97-AF65-F5344CB8AC3E}">
        <p14:creationId xmlns:p14="http://schemas.microsoft.com/office/powerpoint/2010/main" val="227237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ixaDeTexto 4"/>
          <p:cNvSpPr txBox="1">
            <a:spLocks noChangeArrowheads="1"/>
          </p:cNvSpPr>
          <p:nvPr/>
        </p:nvSpPr>
        <p:spPr bwMode="auto">
          <a:xfrm>
            <a:off x="1500188" y="57832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/>
          </a:p>
          <a:p>
            <a:pPr eaLnBrk="1" hangingPunct="1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460500" y="5916613"/>
            <a:ext cx="7040563" cy="647700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Associação Brasileira da Indústria de Panificação e Confeitaria</a:t>
            </a:r>
          </a:p>
          <a:p>
            <a:pPr>
              <a:defRPr/>
            </a:pPr>
            <a:endParaRPr lang="pt-BR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0244" name="CaixaDeTexto 6"/>
          <p:cNvSpPr txBox="1">
            <a:spLocks noChangeArrowheads="1"/>
          </p:cNvSpPr>
          <p:nvPr/>
        </p:nvSpPr>
        <p:spPr bwMode="auto">
          <a:xfrm>
            <a:off x="4572000" y="285750"/>
            <a:ext cx="3968750" cy="6461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pt-BR" b="1">
              <a:solidFill>
                <a:srgbClr val="EAEAEA"/>
              </a:solidFill>
            </a:endParaRPr>
          </a:p>
          <a:p>
            <a:pPr eaLnBrk="1" hangingPunct="1"/>
            <a:endParaRPr lang="pt-BR" b="1">
              <a:solidFill>
                <a:srgbClr val="EAEAEA"/>
              </a:solidFill>
            </a:endParaRPr>
          </a:p>
        </p:txBody>
      </p:sp>
      <p:pic>
        <p:nvPicPr>
          <p:cNvPr id="10245" name="Picture 2" descr="C:\Users\Sim\Documents\Fotos de Pães e confeitaria\paozinho franc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1837"/>
            <a:ext cx="9144000" cy="788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1835696" y="548680"/>
            <a:ext cx="5976664" cy="409342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As cidades definidas nos 12 </a:t>
            </a:r>
            <a:r>
              <a:rPr lang="pt-BR" sz="2000" b="1" dirty="0" smtClean="0">
                <a:solidFill>
                  <a:schemeClr val="tx2">
                    <a:lumMod val="50000"/>
                  </a:schemeClr>
                </a:solidFill>
              </a:rPr>
              <a:t>estados</a:t>
            </a:r>
          </a:p>
          <a:p>
            <a:endParaRPr lang="pt-BR" sz="2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1. Belo Horizonte/MG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2. São Paulo/SP: 200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3. Brasília/DF: 60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4. Cuiabá/MT: 31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5. Campo Grande/MS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6. Vitória/ES: 50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7. Cabo Frio/RJ: 30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8. Volta Redonda/RJ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9. Natal/RN: 38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10. Blumenau/SC: 50 empresas</a:t>
            </a:r>
          </a:p>
          <a:p>
            <a:r>
              <a:rPr lang="pt-BR" sz="2000" b="1" dirty="0">
                <a:solidFill>
                  <a:schemeClr val="tx2">
                    <a:lumMod val="50000"/>
                  </a:schemeClr>
                </a:solidFill>
              </a:rPr>
              <a:t>11. Macapá/AP: 43 </a:t>
            </a:r>
            <a:r>
              <a:rPr lang="pt-BR" sz="2000" b="1" dirty="0" smtClean="0">
                <a:solidFill>
                  <a:schemeClr val="tx2">
                    <a:lumMod val="50000"/>
                  </a:schemeClr>
                </a:solidFill>
              </a:rPr>
              <a:t>empresas</a:t>
            </a:r>
            <a:endParaRPr lang="pt-BR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6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181741" y="485964"/>
            <a:ext cx="6480720" cy="120032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Contribuição  Sindical do Simples Nacional 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Resultado de imagem para CARTEIRA DO TRABALH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4" descr="Resultado de imagem para CARTEIRA DO TRABALH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" name="AutoShape 2" descr="Resultado de imagem para contribuição Sindical do Simples Nacional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28" name="Picture 4" descr="Resultado de imagem para contribuição Sindical do Simples Nacio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057" y="2276872"/>
            <a:ext cx="7255041" cy="35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22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60194" y="260648"/>
            <a:ext cx="6984776" cy="156966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2"/>
                </a:solidFill>
              </a:rPr>
              <a:t> 71ª   CONVENÇÃO DO </a:t>
            </a:r>
          </a:p>
          <a:p>
            <a:pPr algn="ctr"/>
            <a:r>
              <a:rPr lang="pt-BR" sz="3200" b="1" dirty="0" smtClean="0">
                <a:solidFill>
                  <a:schemeClr val="tx2"/>
                </a:solidFill>
              </a:rPr>
              <a:t>ESPIRITO SANTO – 60 anos da ABIP </a:t>
            </a:r>
          </a:p>
          <a:p>
            <a:pPr algn="ctr"/>
            <a:r>
              <a:rPr lang="pt-BR" sz="3200" b="1" dirty="0" smtClean="0">
                <a:solidFill>
                  <a:schemeClr val="tx2"/>
                </a:solidFill>
              </a:rPr>
              <a:t>De 14 ao dia 19 de novembro</a:t>
            </a:r>
            <a:endParaRPr lang="pt-BR" sz="3200" b="1" dirty="0">
              <a:solidFill>
                <a:schemeClr val="tx2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56543" y="1855054"/>
            <a:ext cx="8088269" cy="449353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14 – Boas Vindas no  SINDIPÃES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15 REUNIÃO ABIP</a:t>
            </a:r>
          </a:p>
          <a:p>
            <a:r>
              <a:rPr lang="pt-BR" sz="2800" b="1" dirty="0" smtClean="0">
                <a:solidFill>
                  <a:schemeClr val="bg1"/>
                </a:solidFill>
              </a:rPr>
              <a:t>           Noite JANTAR DOS 60 ANOS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16 REUNIÃO DA ABIP 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 17 -  71ª  CONVENÇÃO NACIONAL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18- SÁBADO - Turismo </a:t>
            </a:r>
            <a:r>
              <a:rPr lang="pt-BR" b="1" dirty="0" smtClean="0">
                <a:solidFill>
                  <a:schemeClr val="bg1"/>
                </a:solidFill>
              </a:rPr>
              <a:t>a serra da Pedra Azul 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800" b="1" dirty="0" smtClean="0">
                <a:solidFill>
                  <a:schemeClr val="bg1"/>
                </a:solidFill>
              </a:rPr>
              <a:t>DIA 19 Domingo livre/ retorno as bases </a:t>
            </a:r>
          </a:p>
        </p:txBody>
      </p:sp>
    </p:spTree>
    <p:extLst>
      <p:ext uri="{BB962C8B-B14F-4D97-AF65-F5344CB8AC3E}">
        <p14:creationId xmlns:p14="http://schemas.microsoft.com/office/powerpoint/2010/main" val="141782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4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7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8496944" cy="158838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CaixaDeTexto 2"/>
          <p:cNvSpPr txBox="1"/>
          <p:nvPr/>
        </p:nvSpPr>
        <p:spPr>
          <a:xfrm>
            <a:off x="2843808" y="332656"/>
            <a:ext cx="576064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6600" dirty="0" smtClean="0">
                <a:solidFill>
                  <a:srgbClr val="660033"/>
                </a:solidFill>
              </a:rPr>
              <a:t>1</a:t>
            </a:r>
            <a:endParaRPr lang="pt-BR" sz="6600" dirty="0">
              <a:solidFill>
                <a:srgbClr val="660033"/>
              </a:solidFill>
            </a:endParaRPr>
          </a:p>
        </p:txBody>
      </p:sp>
      <p:pic>
        <p:nvPicPr>
          <p:cNvPr id="1026" name="Picture 2" descr="I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40652"/>
            <a:ext cx="3459773" cy="395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1187624" y="5229200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chemeClr val="tx2">
                    <a:lumMod val="50000"/>
                  </a:schemeClr>
                </a:solidFill>
                <a:latin typeface="Aparajita" pitchFamily="34" charset="0"/>
                <a:cs typeface="Aparajita" pitchFamily="34" charset="0"/>
              </a:rPr>
              <a:t>26 a 30  SETEMBRO  DE 2018</a:t>
            </a:r>
          </a:p>
          <a:p>
            <a:pPr algn="ctr"/>
            <a:r>
              <a:rPr lang="pt-BR" sz="4400" dirty="0" smtClean="0">
                <a:solidFill>
                  <a:schemeClr val="tx2">
                    <a:lumMod val="50000"/>
                  </a:schemeClr>
                </a:solidFill>
                <a:latin typeface="Aparajita" pitchFamily="34" charset="0"/>
                <a:cs typeface="Aparajita" pitchFamily="34" charset="0"/>
              </a:rPr>
              <a:t>    Florianópolis - SC</a:t>
            </a:r>
          </a:p>
        </p:txBody>
      </p:sp>
    </p:spTree>
    <p:extLst>
      <p:ext uri="{BB962C8B-B14F-4D97-AF65-F5344CB8AC3E}">
        <p14:creationId xmlns:p14="http://schemas.microsoft.com/office/powerpoint/2010/main" val="384496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m para costão do santinho res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11" y="620688"/>
            <a:ext cx="408797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981" y="1268760"/>
            <a:ext cx="4499992" cy="337499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53" y="2873005"/>
            <a:ext cx="3923928" cy="29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20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451312"/>
            <a:ext cx="4608512" cy="340237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42891"/>
            <a:ext cx="4608512" cy="345638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8047"/>
            <a:ext cx="5004048" cy="375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6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42488"/>
            <a:ext cx="3731840" cy="279888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3663888"/>
            <a:ext cx="3731840" cy="279888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459" y="1143608"/>
            <a:ext cx="3731840" cy="279888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" y="567544"/>
            <a:ext cx="3731840" cy="279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3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comodaçõ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-27384"/>
            <a:ext cx="10585176" cy="303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sultado de imagem para costão do santin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048000"/>
            <a:ext cx="54864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25" y="3620317"/>
            <a:ext cx="3999610" cy="266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9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971600" y="301298"/>
            <a:ext cx="6567371" cy="107721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Estatística de Presença  em reuniões da ABIP </a:t>
            </a:r>
            <a:endParaRPr lang="pt-BR" sz="32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4.bp.blogspot.com/-ho62Z7AcJnc/UGMNPceSBMI/AAAAAAAACnI/BhgeXj4jOuA/s1600/artesao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4" y="1772816"/>
            <a:ext cx="7620000" cy="4419600"/>
          </a:xfrm>
          <a:prstGeom prst="rect">
            <a:avLst/>
          </a:prstGeom>
          <a:solidFill>
            <a:schemeClr val="tx2"/>
          </a:solidFill>
          <a:extLst/>
        </p:spPr>
      </p:pic>
    </p:spTree>
    <p:extLst>
      <p:ext uri="{BB962C8B-B14F-4D97-AF65-F5344CB8AC3E}">
        <p14:creationId xmlns:p14="http://schemas.microsoft.com/office/powerpoint/2010/main" val="10515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4259">
            <a:off x="6759831" y="4646117"/>
            <a:ext cx="1986851" cy="1490138"/>
          </a:xfrm>
          <a:prstGeom prst="rect">
            <a:avLst/>
          </a:prstGeom>
        </p:spPr>
      </p:pic>
      <p:pic>
        <p:nvPicPr>
          <p:cNvPr id="3074" name="Picture 2" descr="Resultado de imagem para costão do santinho reso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9303" y="135015"/>
            <a:ext cx="4982017" cy="278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ultado de imagem para costão do santinho reso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14" y="1340768"/>
            <a:ext cx="4405750" cy="293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m para costão do santinho reso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56292"/>
            <a:ext cx="4275668" cy="296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2674">
            <a:off x="4093266" y="4696467"/>
            <a:ext cx="2129431" cy="159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1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" y="1059115"/>
            <a:ext cx="914400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tx2">
                    <a:lumMod val="75000"/>
                  </a:schemeClr>
                </a:solidFill>
              </a:rPr>
              <a:t>        </a:t>
            </a:r>
            <a:endParaRPr lang="pt-BR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pt-BR" b="1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Single </a:t>
            </a:r>
            <a:r>
              <a:rPr lang="pt-BR" b="1" dirty="0" err="1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Standart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                                     R$ 4.200,00    (4.200,00)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pt-BR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>
              <a:buFont typeface="Arial" pitchFamily="34" charset="0"/>
              <a:buChar char="•"/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Duplo </a:t>
            </a:r>
            <a:r>
              <a:rPr lang="pt-BR" b="1" dirty="0" err="1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Standart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                                  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6.800,00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 (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3.400,00)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Single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Luxo                                                 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$ 4.610,00    (4.610,00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Duplo Luxo                                                   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$ 7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.168,00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 (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3.584,00)</a:t>
            </a:r>
          </a:p>
          <a:p>
            <a:endParaRPr lang="pt-BR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Triplo Luxo                                                   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10.752,00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 (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3.584,00)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Quadruplo Luxo                                           R$ 13.536,00   (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3.384,00)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</a:t>
            </a:r>
            <a:r>
              <a:rPr lang="pt-BR" b="1" dirty="0" err="1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Quintuplo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Luxo                                        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$ 16.920,00   (3.384,00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     </a:t>
            </a:r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 </a:t>
            </a:r>
            <a:r>
              <a:rPr lang="pt-BR" b="1" dirty="0" err="1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Sextuplo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Luxo                                           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$ 20.304,00   (3.384,00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endParaRPr lang="pt-BR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    Internacional Duplo           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R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$   7.280,00   (3.640,00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pt-BR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-35496" y="188640"/>
            <a:ext cx="9144000" cy="107721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2"/>
                </a:solidFill>
              </a:rPr>
              <a:t>ESTIMATIVA  DE  COMERCIALIZAÇÃO  DE PACOTES</a:t>
            </a:r>
          </a:p>
          <a:p>
            <a:pPr algn="ctr"/>
            <a:endParaRPr lang="pt-BR" sz="3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26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48680"/>
            <a:ext cx="6192688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2"/>
                </a:solidFill>
              </a:rPr>
              <a:t>Pacote do  31º CONGREPAN </a:t>
            </a:r>
            <a:endParaRPr lang="pt-BR" sz="3200" b="1" dirty="0">
              <a:solidFill>
                <a:schemeClr val="bg2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44086" y="1678349"/>
            <a:ext cx="7920880" cy="147732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Pacote  4 diárias  hotel </a:t>
            </a:r>
            <a:r>
              <a:rPr lang="pt-BR" b="1" dirty="0" err="1" smtClean="0"/>
              <a:t>All</a:t>
            </a:r>
            <a:r>
              <a:rPr lang="pt-BR" b="1" dirty="0" smtClean="0"/>
              <a:t> inclusive / </a:t>
            </a:r>
            <a:r>
              <a:rPr lang="pt-BR" b="1" dirty="0" err="1" smtClean="0"/>
              <a:t>transfer</a:t>
            </a:r>
            <a:r>
              <a:rPr lang="pt-BR" b="1" dirty="0" smtClean="0"/>
              <a:t> .......................... R$ 3.400,00</a:t>
            </a:r>
          </a:p>
          <a:p>
            <a:pPr algn="ctr"/>
            <a:endParaRPr lang="pt-BR" b="1" dirty="0"/>
          </a:p>
          <a:p>
            <a:pPr algn="ctr"/>
            <a:r>
              <a:rPr lang="pt-BR" sz="3600" b="1" dirty="0" smtClean="0"/>
              <a:t>Casal R$ 6.800,00  </a:t>
            </a:r>
            <a:r>
              <a:rPr lang="pt-BR" sz="2000" b="1" dirty="0" smtClean="0"/>
              <a:t>para 2018  </a:t>
            </a:r>
          </a:p>
          <a:p>
            <a:pPr algn="ctr"/>
            <a:r>
              <a:rPr lang="pt-BR" b="1" dirty="0" smtClean="0"/>
              <a:t>dividido se possível em 10/ 15  meses no cartão/ boleta 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44086" y="3845366"/>
            <a:ext cx="7920880" cy="181588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/>
              <a:t>Costa do  Sauipe </a:t>
            </a:r>
          </a:p>
          <a:p>
            <a:pPr algn="ctr"/>
            <a:endParaRPr lang="pt-BR" b="1" dirty="0"/>
          </a:p>
          <a:p>
            <a:pPr algn="ctr"/>
            <a:r>
              <a:rPr lang="pt-BR" sz="3600" b="1" dirty="0" smtClean="0"/>
              <a:t>Casal R$ 4.462,00  </a:t>
            </a:r>
            <a:r>
              <a:rPr lang="pt-BR" sz="2000" b="1" dirty="0" smtClean="0"/>
              <a:t>para 2015  </a:t>
            </a:r>
          </a:p>
          <a:p>
            <a:pPr algn="ctr"/>
            <a:r>
              <a:rPr lang="pt-BR" b="1" dirty="0" smtClean="0"/>
              <a:t>dividido se possível em 10/ 12 meses no cartão/ boleta  </a:t>
            </a:r>
          </a:p>
        </p:txBody>
      </p:sp>
    </p:spTree>
    <p:extLst>
      <p:ext uri="{BB962C8B-B14F-4D97-AF65-F5344CB8AC3E}">
        <p14:creationId xmlns:p14="http://schemas.microsoft.com/office/powerpoint/2010/main" val="37078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8496944" cy="158838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CaixaDeTexto 2"/>
          <p:cNvSpPr txBox="1"/>
          <p:nvPr/>
        </p:nvSpPr>
        <p:spPr>
          <a:xfrm>
            <a:off x="2843808" y="332656"/>
            <a:ext cx="576064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6600" dirty="0" smtClean="0">
                <a:solidFill>
                  <a:srgbClr val="660033"/>
                </a:solidFill>
              </a:rPr>
              <a:t>1</a:t>
            </a:r>
            <a:endParaRPr lang="pt-BR" sz="6600" dirty="0">
              <a:solidFill>
                <a:srgbClr val="660033"/>
              </a:solidFill>
            </a:endParaRPr>
          </a:p>
        </p:txBody>
      </p:sp>
      <p:pic>
        <p:nvPicPr>
          <p:cNvPr id="1026" name="Picture 2" descr="I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40652"/>
            <a:ext cx="3459773" cy="395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1187624" y="5229200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chemeClr val="tx2">
                    <a:lumMod val="50000"/>
                  </a:schemeClr>
                </a:solidFill>
                <a:latin typeface="Aparajita" pitchFamily="34" charset="0"/>
                <a:cs typeface="Aparajita" pitchFamily="34" charset="0"/>
              </a:rPr>
              <a:t>26 a 30  SETEMBRO  DE 2018</a:t>
            </a:r>
          </a:p>
          <a:p>
            <a:pPr algn="ctr"/>
            <a:r>
              <a:rPr lang="pt-BR" sz="4400" dirty="0" smtClean="0">
                <a:solidFill>
                  <a:schemeClr val="tx2">
                    <a:lumMod val="50000"/>
                  </a:schemeClr>
                </a:solidFill>
                <a:latin typeface="Aparajita" pitchFamily="34" charset="0"/>
                <a:cs typeface="Aparajita" pitchFamily="34" charset="0"/>
              </a:rPr>
              <a:t>    Florianópolis - SC</a:t>
            </a:r>
          </a:p>
        </p:txBody>
      </p:sp>
    </p:spTree>
    <p:extLst>
      <p:ext uri="{BB962C8B-B14F-4D97-AF65-F5344CB8AC3E}">
        <p14:creationId xmlns:p14="http://schemas.microsoft.com/office/powerpoint/2010/main" val="296273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5" descr="data:image/jpeg;base64,/9j/4AAQSkZJRgABAQAAAQABAAD/2wCEAAkGBxQSEhQUExQUFBQXFBcXFxcYFxwUHBcUFxcXFxcXHBQYHCggGBwlHBcUITEhJSkrLi4uFx8zODMsNygtLisBCgoKDg0OGBAQGywcHCUsLCwsLCwtLCwsLCwsLCssLCwsLCwsLCwsLCwsLCwsLCwsLCwsLCwsLyssLCwsLCwsLP/AABEIALQBGAMBIgACEQEDEQH/xAAbAAACAgMBAAAAAAAAAAAAAAAAAQIDBAUGB//EAEwQAAIBAwEEBgMKCwQLAQAAAAECAAMREgQFEyExBgdBUWHSInGRFBUyUoGSk6GiwSMkQlRiY3JzsbLRF6OzwjNDRFNVdIKD0+HwFv/EABkBAQEBAQEBAAAAAAAAAAAAAAABAwIEBf/EACIRAQACAgICAgMBAAAAAAAAAAABEgIRA1ETITFBBCJSMv/aAAwDAQACEQMRAD8A0xiMdoiJ9aHzUbxWkwsYEqIWhaTtHaBC0eMlaO0CFoBZO0doELQCywLC0Cu0dpZaFoELQxlloASiAEeMnaAEbELR2k8YYwIx2k8YBZRACMCTxjxhEMY8ZK0YECvGPGWWhaEQxjtJ4wCwIWjtJ4x4wK7R2lgWPGNiq0JaFjlGutGVjjmTtACO0kBC0CNo8ZO0LSiFo7SdoYxtELQtLMYBZdiAELSzGMCNivGPGTtGBGxDGGEstHaBXjC0sxjtArAjtJ4x4wIYwxlmMMYELRgSeMLQIWjCyYWO0qIYwtLLQxhEMY7Sy0LQIWjxk8YwsCu0dpZjHjArAhLMYQNYFkgJK0dpi0V4x2lloWl2aV4x2kwI7Rs0rtHjKH1yDvPceAB9RYi/rHCRG0E8fanmnHmw7haz0ygIWmN74L3H2p54e+Cdx9qeaPNh3CVnplWhaYw2gncfannj93r3faTzx5sO4KyyQseMxRtFPH2p5oxtFO4+1PNL5uPuCuXTJxjCzH93r3faTzyQ1q932qfnjz8fcFcul2MeMxvfBR2faTzx++Cf/Mnnjz8fcFZ6ZNowJi++SePzk88DtRB3+1PPHn4+4Kz0ywIATDG1afj7U80kNpJ4/OTzx5+PuCs9My0eMw/fRPH2p54e+qdx9qeeXz8fcJSembjC0wvfZPH2p55IbUTuPzk88efj7grPTMxjtMRdpoew/Op+eWDWr3fbp+ePPx9wVy6ZFoBZVT1QPMEC9r8GAJ5AspIF/G0ygs7xzjL4naTuFeMeMsxjxl2isLHjJgRgSiGEJZjCBqsZLCZBpwwmG2mmOEjKTICxhI2aY2Ex9oJ+DYd9l+cwU/xmxanMPaA9AeNSkPbVQTnPL9ZWI9uA19TKrUJ4+m3sBIA9QFpj2k6puzHvY/WZGfLUgIWjvN5sTojq9XT3mnpZoGK3zVfSFiRZj4iCI38NHFadb/ZvtL83/vE80P7Ntpfm/wDeU/NItMunJQtM7bGyqulqmlXXCoACRcNwYXHEG0wpUK0LRwtIgtEBLq+mdLZo6X5ZKVvbuyHGVQpWhaOEBWhaOEgVoWjhABC0ISAsIsY4QNn0YP41SXsdt2w7GRwVKnvHH6hPQdntlSpseJKKT6yonnOwmtqdOe6vS/nWejbFH4Cl+7X6hPb+HPuYc5fDIxkgsnjHjPobcK8Y8ZZjHjGxXjCWhYo2MCSAkZIGebbUYRhJJZYDG10qxmJtJeCD9dS/xFP3Taj1TD2sAFT96h9l2+6ccmX6ysR7eTrHEnIeqOeFwJ7V1Ukrsmqw4HOuflCDj9U8Unt/Va4TZDuy5KG1DFfjADiPltaRrxf6eRJ0i1dh+Najl/vn80f/AOh1f51qfpn806xem2z/APhFD7H/AI4N012f/wAHofY/8cJqO2n2L0Y1e0lq11qK27OLtVqMWNly4HE34eM5gGewdTA/EtZ+9P8AhCePUzwHqhMo1ES3nRfozW2g7pQNMMihjmxUWJsLEKeN5s+jvQbU6ipUNNqA9z6jdPk7C70yCcbIbj2Td9Rp/GtR+4X/ABBOM6VC2v1Xhqqp/vCZF1EYxL1/rO6J19oGgaLUl3e8y3jFb5YWtZTf4JnjvvJU91+5Lpvd9ub3OGd7Xyte3jaekdeqXTSH9Or9aofunnXRJ7a7SHu1NH+dZXXJqyfSbo5W0FRaVcoWZMxgSwtcjmQONxNPPSOvBPxrTnvoEexz/WeavyPqkcZxrKYdJ0l6GajQikaxpEVWxXBi1iLHjdRYcZdtPoDrKNajRxSrUrBiopsWACY5FmZVCgZDjO265zfRaOp+tB9tIn7puOsvb9TS6Km9E41apWmKnaiFC7WPecQPlv2Q0nDH2836RdX2o0WmOorPSIDKpRCxPpGwNyoE13Rzojqtdc0KfoA2NRzglx2X5sfUDNRVrPUb03dmJAyZi54nmSTPZOs7WNoNn0KGmJpKxFLJeBFNUJIDDkWPM+vvkcxETufqHKnqo1HwfdOkz+Jk1/5b/VOb6RdEtXoeNenZL2FRDmhPdkOR9YE0duN+3nfx77z13qp202spV9FqvwyKgK5+kTTa6shJ52NiDz4+EERjlOvh5FCZ23Nn+59RWoXvuqroD3hWIUn1i0wYZsnZrWrUj3VaZ+2J6dsQfgKfqt7CR908s05s6nuZT7CJ6t0eF6C+DVB7Krj7p6vxJ/aSfhl2jCy4LDGe/bjSrGMLLsY8I2aU4wl1oRs01IEeEQEsVphtqApkwJJXkgRJtdEBNb0ia1Nf2mPspVD902wAml6WG1IW/Wn2aetM+Sf1lYeYgRwiE8rI57V0CFtg1D+hqj/NPFZYtdwLB3C9wYgcefC9pHeGVZ2qXlHAQhw9S6ltqUgNRpXYK9Rg6XNshjgyi/MiwNvGaLV9VevRyqIlVAfRcOFuvYSrWIPhxnFGZo2vqAMfdFfHu3z29mUNLRMal6/1bdHU0FapTq1UfWVKeRpochSoow5nvLMvO3LhyJnlXTVba/Wf8xV/mM1SVSCSGYE8yCQT8o5xMSTckknmTxPtkTLLcae49P8AYFTamm0zaRqb2Je5awKugHBgDxuOU8hr6apoNYFqgbyhVpswBuPRK1LA+q011Ksy/BZl/ZYj+Ei7Em5JJ7ybk/KYXLKJ9/b2fp70dba9OhqdE9OpirDEtbJWIPP8lgRYg2+qcdourLVXy1Zp6WgvGpUaopIUc7AcL27z/ScdpdVUpm9Oo9MnmUdkv8qmS1euq1bb2rUqW5Zuz29WRME5Yz7mHrfW0yVdk0KtK5pGpSZDYj0DScLz8CJX1qjPZOjf9OifnUHnkZrMQFLMR3Ekjh4XtG9ZiLFmIHYWJHDwJtIs8m9qyJ69s7aun21oV0moqCjqktiTb0qiiwqLf4VxcMvPifAzyGBF4c45adrqeq3aKtitOm47HWoALd9msR7J2XRjZNLYdGrX1lVN9UAGCm5styKaA8XJPM2ty7rzySltfUKLLqK6juFVwPYGmLUqFjkxLMeZYlj7Txh1GUR7iGRtXXGvWq1m4NUqM5HdkSbfILD5JiwhDgwbGet9HR+BP76uP7555E/Iz1/oxxpN++q/W5P3zf8AGnWR9NljJYywLHae6znSnCSxlgEeMWNK8IpdjHJY00IWSCyVo7THbVHGMCStHaNiM0vSs/gv+it/gsPvl+2dtppiAys7MrMqIRkcbX4HgfhDhe/A2nNbS6Qe6FdN2yFaDtclSCGxUWKkg85lnnExMO6TEbctCEJi84gIQkUQhCBbpaBqOiLa7sqi/K7EAX9szKeyCwyWrSKWcl7vZcACwIKZXswtYTH2bXFOtSdr4pURjbibKwJ4eoTM0u2XBYsR/o6ioBTQKHfHiUChTyHEg8oWNfaFPZdiGqOm5srZgtZgxYBV9AtldH/J4YkxHYtS/NCMrEhvRVcN4HJt8Apcg/okc+Eya+0UrIEqMUOKHIICA6bxbYKRwKMvLtB4cbywbWpAFLOUdVouSLEUaagIQL2LF7ufUF7TI61i11TZbrTapdcV3d+JvaqgdTa3KxAPiZaNiVcxT9EMaQq8+QPAKTb4RNlt3kTNo7WpWCsGZCKauAOapQVDbj8dQfVCpt8ABwoaqd3lmDiuDvU4FWBN3ZPmQaxafR6beZHJUVVyZmvYC4UcFBJN2AsBL6WynZqiqUbBMyQbhlsCuJtxJB4A27eUuoaumtaqyO9JWuUYC+NyCVZL+kvMew2mX7906ZypU1djURnLLgDu1ADBEYBSzNUNuXLhCREfbAp7Oypq+SoMC7MxYixqtSUAKpI4r9cVPZFRnZBiStPeXvwZbDHE24lrgAcOJ7JmNq6BRqYZ0TAqpwyPDUPVUY5D8kgc+cY22lMDdJkymkF3gI9CgLo3oMPSLljbiBYc5F1DR3llAqGBcFlv6QBxJHgewyWrw3j7u+BYlQeBCk3A+QcPknV9D9l0RTOqquhwPLsp27W/S7vk5wYYTlOnT7L6GaNkV905yANnZgRfsK34HwnnPSSiiaqutNQqLUKqo5ACw/jeb/V9Pq2+VqNhRU2wI/0g7Sx7PC3LxnK67UbyrUqWtm7NbuyYm31yNOXLCY1iohCEMCbkZ7B0T40n/eE+1Eb755AROu03TYaJ2pOmSslCopAubvQp3vxHDgPbNeLLWTvHG3p6ZjGFnn2n6zFctilyBwQizMe3H0uJ8OfdeT0fWQat8KDG3Piq8T+04no8sNPDk7/GMLPPtZ1h1EIBoY3AbjZwEvbI4ubDgf8A3MlesB+BOnuDyKulmHeLvyjyweHJ3IWE4HU9YrqMjpiFuBfJCbnkLB+cI8sJ4cnSASQSZIoyYpTK7urECRinMsUxJbuS5VxnSWpjqFPLHR6luHjuh2zR7U2YtCldcb1NMGb0QGyL0ciWHEgm549t5l9ONWq6qoM6Y/FjTs7WtvCjHgOJ4L4cxI6/bOlqIFVkuqWJLKd4SAGVmyuqjFcbcQQD2WPM/DvLGZx1DkLgc+A7YVKiqqu2YR74tjwbE2NvUZfVr6cXDJX7uFWkw4+OPGY7V6FQrSdKppUkO7CvTDXdsnLPax4nh28oiGWHH/UFTfIAjkeUlMuk+kAACanh+to/esmKml+LqfpaHlnLieLLpgxi3bwHafCZ4bS/E1X01DywY6TlhquP66h8v5MHiy6a+pVphA5zwYkBseBI52kaThhccjylj1dOzrRKVjQRWZQKlPPNiMiXAxIsOXOXCrpVFgmpsP1lLyyzDvPj3/mGPC8yDX0/xNR9JS8sBWofE1H0lL+k51LjxZdMfh28u2M1Ew3l3wyxyx4ZAAkfWJetSg1wE1Hj6dL+koqtS9Ghuqu6GVWxdC+8IC3yHDGy8pYjt3hx/wBQgjhhcXt2SUtpvQUAbvUAchZ6X9JYtSh/u9T9JS8smpcTxZdMaTpLdgOQJltSrQH+r1A/7lLyyCaqh2LX+kpeWNSRxZdIVWUJvPTwyxyx4Zc7X77ESuhWyFwTYn22Jtwlmq1FFaaU8Ku6aozsC6FiyqFFmAsBx5eEgmr0ygBUrj/uU/LOpx6hpnx+v1g4RjWUPi1vn0/6Sfuqh8Wt9JS/pOayz8WSNNbkDxkWqJiX9IoGxLY8A3YLyY1dEfk1vpKX9JCpXorTVFSoKVSoTUBdCx3Y4YsBZeLcfVLGPbTDj/qEKdQMLjl4z0Ho/spNRWpb0IEWlpnX0BlVfcU7JveYVQMsRzv3XnE6bUaQCwp6hrfkmtSUHwLY3A9U7nYXSbTBXWs9BUYIwAdVZGVQgQBWIxUKuJyv335y4xqdpjxztt9V0boadjVXS0a1Em7090rvTPM1KXC7L30/lX4pxdZotLUz9z0dPWyGTVNylTc5c3yKnPt9Hib/AFUVunVPE0hXp87CtkMindiOAf8ASvY9libiOg6T6Sg4OnrAIbCrTdwQ1uG8RhfF/D4JHdzmk5NIxlvH6JadhTqIlKqyra9RVdaq9xBBC+BX4PLlwmHtPSaIU1K6eitVWIWgaSHJuGSmna3H0fTHeOfKYeq6caeizPp2Uhr5UmYKmfx1YXKm9rixB8DzxaXSXTMFqvrL6kHJGAARb39A0u1SCRbmBaxvdisRjP22eyuidCslQVkCVSwO6VVQUbG6EIBi44DiQQQLG/GEjrumujdVY1DTrKLq6WYKe1Te2aHtU2+Q8YRGRXJ0V4BpErFaYbd6XK8kHmPHaBVtXZ1HUphWQOtwbcuI5cRxE1NPoPoByoW/63H+aby0dpdjT1ehehZcTTa3dvanZy/Kmt2p1eaY0/xVd3UAPBmZlcH8liSSPBhy8Z1ckI3I5rZHQDRrSUVqCtU45EO5HEmwvcXt3zLpdX+zQT+L3v31HNvtTdgxgmTcjVjoDs382X57+aQPV1s0m+4t4bx7ezKboXkwTG57VxvSLqwoVDSOlVKdmtUUs1mS4NwTf0hy8bzcVerrZrf7OB6ncfWGm8yMBUMbnsaVOr/ZwA/FlNu9nP15Rt0C2cf9lX5Gcf5puxUMe8MbkaGh1f7NUEe5wf2ndv4mYjdX2jOpDCgm43NimTX3uXBufxfGdTnDKNyjnl6utmhsvc/yZuR7MpaegOzvzZPnN5pvQY43I5ut1dbNb/UW/ZqOP80megOzfzZfnP5p0UYltKe3FaXq70xqVN9TG5X0aFNXa4UnJ3ZuBLEm1uNgBM+l1ebNUW9z39buT7cp04EdpbHtzP8AZ9s782Hz380gnVzs0EncE+BqOR7Mp1VoxFpNS5PVdXOzyjBdPZrcLVHHHuuTwlGi6utM4U6pFLAAJTpMy06SAk4gixqMSblzzPdO1haS0ntzP9nezfzYfPfzQfq22aRb3Pb1VHB/mnUWjAi0ntzNLq12aBb3PfxNRyf5pkUurjZw4jT2PhUqD+DToBJhzJaRz1Pq32eL/gna/D0q1RuHaOLdsa9WezBx9zWP7yoP806IVTJCrJue1c+/Vvs9iCaT+rfVbH1jOE6EVo5N5djlipitL1qjukt6JleW1WOBGBLwyyYKxcqxsZK0yPRhZYuUUWjtL8VjCLF0opAjtLhSHjJCjJcpKgCOZAoCTFCPIUliiO0ytyI92I8i0YwEYEycBHjHkSjHAjAlxSK0tyqu0YEmLSQIixVXaO0nwjvFkqjaMLJCMRYqiBJASQkgBFyqsCStLABHYRcqrAjtLMRJYiS61VWhaXCmIwgi5RUBGFl27EN3FyioCEtwhFyjlhTk91IgDvkreMxs3qe6MN2YA+Mlc98WKluz3Qx8JIMe+SDHvixVC0kJIMe+PI98WKkCZIOYZGGZksVSFQya1T3SGZjzMbKrRWPdHvD3SoMYwxja6WZHuhYyNzAExtKnxhjHkYwxixUrR2kg0YaLFURJCPKMGLFSAkgIXjEWKgLJWijixU7Rwkh6osVIRx/JJfJJYqjeMGOMRYqIxCOLFShHCLGnKiMwhI0SWWKkISKYUSeI7oQnMkJ2HcIWHcIQhQBALCEsIYWSVYQkmVgwkkEhCTaHjJBfXCEuwAQEIShkyUUIDjEIRInaSxhCRTtJAQhISYEkBCEIIEwhCAQBjhKgvJCEJAzFCE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147" name="AutoShape 7" descr="data:image/jpeg;base64,/9j/4AAQSkZJRgABAQAAAQABAAD/2wCEAAkGBxQSEhQUExQUFBQXFBcXFxcYFxwUHBcUFxcXFxcXHBQYHCggGBwlHBcUITEhJSkrLi4uFx8zODMsNygtLisBCgoKDg0OGBAQGywcHCUsLCwsLCwtLCwsLCwsLCssLCwsLCwsLCwsLCwsLCwsLCwsLCwsLCwsLyssLCwsLCwsLP/AABEIALQBGAMBIgACEQEDEQH/xAAbAAACAgMBAAAAAAAAAAAAAAAAAQIDBAUGB//EAEwQAAIBAwEEBgMKCwQLAQAAAAECAAMREgQFEyExBgdBUWHSInGRFBUyUoGSk6GiwSMkQlRiY3JzsbLRF6OzwjNDRFNVdIKD0+HwFv/EABkBAQEBAQEBAAAAAAAAAAAAAAABAwIEBf/EACIRAQACAgICAgMBAAAAAAAAAAABEgIRA1ETITFBBCJSMv/aAAwDAQACEQMRAD8A0xiMdoiJ9aHzUbxWkwsYEqIWhaTtHaBC0eMlaO0CFoBZO0doELQCywLC0Cu0dpZaFoELQxlloASiAEeMnaAEbELR2k8YYwIx2k8YBZRACMCTxjxhEMY8ZK0YECvGPGWWhaEQxjtJ4wCwIWjtJ4x4wK7R2lgWPGNiq0JaFjlGutGVjjmTtACO0kBC0CNo8ZO0LSiFo7SdoYxtELQtLMYBZdiAELSzGMCNivGPGTtGBGxDGGEstHaBXjC0sxjtArAjtJ4x4wIYwxlmMMYELRgSeMLQIWjCyYWO0qIYwtLLQxhEMY7Sy0LQIWjxk8YwsCu0dpZjHjArAhLMYQNYFkgJK0dpi0V4x2lloWl2aV4x2kwI7Rs0rtHjKH1yDvPceAB9RYi/rHCRG0E8fanmnHmw7haz0ygIWmN74L3H2p54e+Cdx9qeaPNh3CVnplWhaYw2gncfannj93r3faTzx5sO4KyyQseMxRtFPH2p5oxtFO4+1PNL5uPuCuXTJxjCzH93r3faTzyQ1q932qfnjz8fcFcul2MeMxvfBR2faTzx++Cf/Mnnjz8fcFZ6ZNowJi++SePzk88DtRB3+1PPHn4+4Kz0ywIATDG1afj7U80kNpJ4/OTzx5+PuCs9My0eMw/fRPH2p54e+qdx9qeeXz8fcJSembjC0wvfZPH2p55IbUTuPzk88efj7grPTMxjtMRdpoew/Op+eWDWr3fbp+ePPx9wVy6ZFoBZVT1QPMEC9r8GAJ5AspIF/G0ygs7xzjL4naTuFeMeMsxjxl2isLHjJgRgSiGEJZjCBqsZLCZBpwwmG2mmOEjKTICxhI2aY2Ex9oJ+DYd9l+cwU/xmxanMPaA9AeNSkPbVQTnPL9ZWI9uA19TKrUJ4+m3sBIA9QFpj2k6puzHvY/WZGfLUgIWjvN5sTojq9XT3mnpZoGK3zVfSFiRZj4iCI38NHFadb/ZvtL83/vE80P7Ntpfm/wDeU/NItMunJQtM7bGyqulqmlXXCoACRcNwYXHEG0wpUK0LRwtIgtEBLq+mdLZo6X5ZKVvbuyHGVQpWhaOEBWhaOEgVoWjhABC0ISAsIsY4QNn0YP41SXsdt2w7GRwVKnvHH6hPQdntlSpseJKKT6yonnOwmtqdOe6vS/nWejbFH4Cl+7X6hPb+HPuYc5fDIxkgsnjHjPobcK8Y8ZZjHjGxXjCWhYo2MCSAkZIGebbUYRhJJZYDG10qxmJtJeCD9dS/xFP3Taj1TD2sAFT96h9l2+6ccmX6ysR7eTrHEnIeqOeFwJ7V1Ukrsmqw4HOuflCDj9U8Unt/Va4TZDuy5KG1DFfjADiPltaRrxf6eRJ0i1dh+Najl/vn80f/AOh1f51qfpn806xem2z/APhFD7H/AI4N012f/wAHofY/8cJqO2n2L0Y1e0lq11qK27OLtVqMWNly4HE34eM5gGewdTA/EtZ+9P8AhCePUzwHqhMo1ES3nRfozW2g7pQNMMihjmxUWJsLEKeN5s+jvQbU6ipUNNqA9z6jdPk7C70yCcbIbj2Td9Rp/GtR+4X/ABBOM6VC2v1Xhqqp/vCZF1EYxL1/rO6J19oGgaLUl3e8y3jFb5YWtZTf4JnjvvJU91+5Lpvd9ub3OGd7Xyte3jaekdeqXTSH9Or9aofunnXRJ7a7SHu1NH+dZXXJqyfSbo5W0FRaVcoWZMxgSwtcjmQONxNPPSOvBPxrTnvoEexz/WeavyPqkcZxrKYdJ0l6GajQikaxpEVWxXBi1iLHjdRYcZdtPoDrKNajRxSrUrBiopsWACY5FmZVCgZDjO265zfRaOp+tB9tIn7puOsvb9TS6Km9E41apWmKnaiFC7WPecQPlv2Q0nDH2836RdX2o0WmOorPSIDKpRCxPpGwNyoE13Rzojqtdc0KfoA2NRzglx2X5sfUDNRVrPUb03dmJAyZi54nmSTPZOs7WNoNn0KGmJpKxFLJeBFNUJIDDkWPM+vvkcxETufqHKnqo1HwfdOkz+Jk1/5b/VOb6RdEtXoeNenZL2FRDmhPdkOR9YE0duN+3nfx77z13qp202spV9FqvwyKgK5+kTTa6shJ52NiDz4+EERjlOvh5FCZ23Nn+59RWoXvuqroD3hWIUn1i0wYZsnZrWrUj3VaZ+2J6dsQfgKfqt7CR908s05s6nuZT7CJ6t0eF6C+DVB7Krj7p6vxJ/aSfhl2jCy4LDGe/bjSrGMLLsY8I2aU4wl1oRs01IEeEQEsVphtqApkwJJXkgRJtdEBNb0ia1Nf2mPspVD902wAml6WG1IW/Wn2aetM+Sf1lYeYgRwiE8rI57V0CFtg1D+hqj/NPFZYtdwLB3C9wYgcefC9pHeGVZ2qXlHAQhw9S6ltqUgNRpXYK9Rg6XNshjgyi/MiwNvGaLV9VevRyqIlVAfRcOFuvYSrWIPhxnFGZo2vqAMfdFfHu3z29mUNLRMal6/1bdHU0FapTq1UfWVKeRpochSoow5nvLMvO3LhyJnlXTVba/Wf8xV/mM1SVSCSGYE8yCQT8o5xMSTckknmTxPtkTLLcae49P8AYFTamm0zaRqb2Je5awKugHBgDxuOU8hr6apoNYFqgbyhVpswBuPRK1LA+q011Ksy/BZl/ZYj+Ei7Em5JJ7ybk/KYXLKJ9/b2fp70dba9OhqdE9OpirDEtbJWIPP8lgRYg2+qcdourLVXy1Zp6WgvGpUaopIUc7AcL27z/ScdpdVUpm9Oo9MnmUdkv8qmS1euq1bb2rUqW5Zuz29WRME5Yz7mHrfW0yVdk0KtK5pGpSZDYj0DScLz8CJX1qjPZOjf9OifnUHnkZrMQFLMR3Ekjh4XtG9ZiLFmIHYWJHDwJtIs8m9qyJ69s7aun21oV0moqCjqktiTb0qiiwqLf4VxcMvPifAzyGBF4c45adrqeq3aKtitOm47HWoALd9msR7J2XRjZNLYdGrX1lVN9UAGCm5styKaA8XJPM2ty7rzySltfUKLLqK6juFVwPYGmLUqFjkxLMeZYlj7Txh1GUR7iGRtXXGvWq1m4NUqM5HdkSbfILD5JiwhDgwbGet9HR+BP76uP7555E/Iz1/oxxpN++q/W5P3zf8AGnWR9NljJYywLHae6znSnCSxlgEeMWNK8IpdjHJY00IWSCyVo7THbVHGMCStHaNiM0vSs/gv+it/gsPvl+2dtppiAys7MrMqIRkcbX4HgfhDhe/A2nNbS6Qe6FdN2yFaDtclSCGxUWKkg85lnnExMO6TEbctCEJi84gIQkUQhCBbpaBqOiLa7sqi/K7EAX9szKeyCwyWrSKWcl7vZcACwIKZXswtYTH2bXFOtSdr4pURjbibKwJ4eoTM0u2XBYsR/o6ioBTQKHfHiUChTyHEg8oWNfaFPZdiGqOm5srZgtZgxYBV9AtldH/J4YkxHYtS/NCMrEhvRVcN4HJt8Apcg/okc+Eya+0UrIEqMUOKHIICA6bxbYKRwKMvLtB4cbywbWpAFLOUdVouSLEUaagIQL2LF7ufUF7TI61i11TZbrTapdcV3d+JvaqgdTa3KxAPiZaNiVcxT9EMaQq8+QPAKTb4RNlt3kTNo7WpWCsGZCKauAOapQVDbj8dQfVCpt8ABwoaqd3lmDiuDvU4FWBN3ZPmQaxafR6beZHJUVVyZmvYC4UcFBJN2AsBL6WynZqiqUbBMyQbhlsCuJtxJB4A27eUuoaumtaqyO9JWuUYC+NyCVZL+kvMew2mX7906ZypU1djURnLLgDu1ADBEYBSzNUNuXLhCREfbAp7Oypq+SoMC7MxYixqtSUAKpI4r9cVPZFRnZBiStPeXvwZbDHE24lrgAcOJ7JmNq6BRqYZ0TAqpwyPDUPVUY5D8kgc+cY22lMDdJkymkF3gI9CgLo3oMPSLljbiBYc5F1DR3llAqGBcFlv6QBxJHgewyWrw3j7u+BYlQeBCk3A+QcPknV9D9l0RTOqquhwPLsp27W/S7vk5wYYTlOnT7L6GaNkV905yANnZgRfsK34HwnnPSSiiaqutNQqLUKqo5ACw/jeb/V9Pq2+VqNhRU2wI/0g7Sx7PC3LxnK67UbyrUqWtm7NbuyYm31yNOXLCY1iohCEMCbkZ7B0T40n/eE+1Eb755AROu03TYaJ2pOmSslCopAubvQp3vxHDgPbNeLLWTvHG3p6ZjGFnn2n6zFctilyBwQizMe3H0uJ8OfdeT0fWQat8KDG3Piq8T+04no8sNPDk7/GMLPPtZ1h1EIBoY3AbjZwEvbI4ubDgf8A3MlesB+BOnuDyKulmHeLvyjyweHJ3IWE4HU9YrqMjpiFuBfJCbnkLB+cI8sJ4cnSASQSZIoyYpTK7urECRinMsUxJbuS5VxnSWpjqFPLHR6luHjuh2zR7U2YtCldcb1NMGb0QGyL0ciWHEgm549t5l9ONWq6qoM6Y/FjTs7WtvCjHgOJ4L4cxI6/bOlqIFVkuqWJLKd4SAGVmyuqjFcbcQQD2WPM/DvLGZx1DkLgc+A7YVKiqqu2YR74tjwbE2NvUZfVr6cXDJX7uFWkw4+OPGY7V6FQrSdKppUkO7CvTDXdsnLPax4nh28oiGWHH/UFTfIAjkeUlMuk+kAACanh+to/esmKml+LqfpaHlnLieLLpgxi3bwHafCZ4bS/E1X01DywY6TlhquP66h8v5MHiy6a+pVphA5zwYkBseBI52kaThhccjylj1dOzrRKVjQRWZQKlPPNiMiXAxIsOXOXCrpVFgmpsP1lLyyzDvPj3/mGPC8yDX0/xNR9JS8sBWofE1H0lL+k51LjxZdMfh28u2M1Ew3l3wyxyx4ZAAkfWJetSg1wE1Hj6dL+koqtS9Ghuqu6GVWxdC+8IC3yHDGy8pYjt3hx/wBQgjhhcXt2SUtpvQUAbvUAchZ6X9JYtSh/u9T9JS8smpcTxZdMaTpLdgOQJltSrQH+r1A/7lLyyCaqh2LX+kpeWNSRxZdIVWUJvPTwyxyx4Zc7X77ESuhWyFwTYn22Jtwlmq1FFaaU8Ku6aozsC6FiyqFFmAsBx5eEgmr0ygBUrj/uU/LOpx6hpnx+v1g4RjWUPi1vn0/6Sfuqh8Wt9JS/pOayz8WSNNbkDxkWqJiX9IoGxLY8A3YLyY1dEfk1vpKX9JCpXorTVFSoKVSoTUBdCx3Y4YsBZeLcfVLGPbTDj/qEKdQMLjl4z0Ho/spNRWpb0IEWlpnX0BlVfcU7JveYVQMsRzv3XnE6bUaQCwp6hrfkmtSUHwLY3A9U7nYXSbTBXWs9BUYIwAdVZGVQgQBWIxUKuJyv335y4xqdpjxztt9V0boadjVXS0a1Em7090rvTPM1KXC7L30/lX4pxdZotLUz9z0dPWyGTVNylTc5c3yKnPt9Hib/AFUVunVPE0hXp87CtkMindiOAf8ASvY9libiOg6T6Sg4OnrAIbCrTdwQ1uG8RhfF/D4JHdzmk5NIxlvH6JadhTqIlKqyra9RVdaq9xBBC+BX4PLlwmHtPSaIU1K6eitVWIWgaSHJuGSmna3H0fTHeOfKYeq6caeizPp2Uhr5UmYKmfx1YXKm9rixB8DzxaXSXTMFqvrL6kHJGAARb39A0u1SCRbmBaxvdisRjP22eyuidCslQVkCVSwO6VVQUbG6EIBi44DiQQQLG/GEjrumujdVY1DTrKLq6WYKe1Te2aHtU2+Q8YRGRXJ0V4BpErFaYbd6XK8kHmPHaBVtXZ1HUphWQOtwbcuI5cRxE1NPoPoByoW/63H+aby0dpdjT1ehehZcTTa3dvanZy/Kmt2p1eaY0/xVd3UAPBmZlcH8liSSPBhy8Z1ckI3I5rZHQDRrSUVqCtU45EO5HEmwvcXt3zLpdX+zQT+L3v31HNvtTdgxgmTcjVjoDs382X57+aQPV1s0m+4t4bx7ezKboXkwTG57VxvSLqwoVDSOlVKdmtUUs1mS4NwTf0hy8bzcVerrZrf7OB6ncfWGm8yMBUMbnsaVOr/ZwA/FlNu9nP15Rt0C2cf9lX5Gcf5puxUMe8MbkaGh1f7NUEe5wf2ndv4mYjdX2jOpDCgm43NimTX3uXBufxfGdTnDKNyjnl6utmhsvc/yZuR7MpaegOzvzZPnN5pvQY43I5ut1dbNb/UW/ZqOP80megOzfzZfnP5p0UYltKe3FaXq70xqVN9TG5X0aFNXa4UnJ3ZuBLEm1uNgBM+l1ebNUW9z39buT7cp04EdpbHtzP8AZ9s782Hz380gnVzs0EncE+BqOR7Mp1VoxFpNS5PVdXOzyjBdPZrcLVHHHuuTwlGi6utM4U6pFLAAJTpMy06SAk4gixqMSblzzPdO1haS0ntzP9nezfzYfPfzQfq22aRb3Pb1VHB/mnUWjAi0ntzNLq12aBb3PfxNRyf5pkUurjZw4jT2PhUqD+DToBJhzJaRz1Pq32eL/gna/D0q1RuHaOLdsa9WezBx9zWP7yoP806IVTJCrJue1c+/Vvs9iCaT+rfVbH1jOE6EVo5N5djlipitL1qjukt6JleW1WOBGBLwyyYKxcqxsZK0yPRhZYuUUWjtL8VjCLF0opAjtLhSHjJCjJcpKgCOZAoCTFCPIUliiO0ytyI92I8i0YwEYEycBHjHkSjHAjAlxSK0tyqu0YEmLSQIixVXaO0nwjvFkqjaMLJCMRYqiBJASQkgBFyqsCStLABHYRcqrAjtLMRJYiS61VWhaXCmIwgi5RUBGFl27EN3FyioCEtwhFyjlhTk91IgDvkreMxs3qe6MN2YA+Mlc98WKluz3Qx8JIMe+SDHvixVC0kJIMe+PI98WKkCZIOYZGGZksVSFQya1T3SGZjzMbKrRWPdHvD3SoMYwxja6WZHuhYyNzAExtKnxhjHkYwxixUrR2kg0YaLFURJCPKMGLFSAkgIXjEWKgLJWijixU7Rwkh6osVIRx/JJfJJYqjeMGOMRYqIxCOLFShHCLGnKiMwhI0SWWKkISKYUSeI7oQnMkJ2HcIWHcIQhQBALCEsIYWSVYQkmVgwkkEhCTaHjJBfXCEuwAQEIShkyUUIDjEIRInaSxhCRTtJAQhISYEkBCEIIEwhCAQBjhKgvJCEJAzFCE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148" name="AutoShape 9" descr="data:image/jpeg;base64,/9j/4AAQSkZJRgABAQAAAQABAAD/2wCEAAkGBxQSEhQUExQUFBQXFBcXFxcYFxwUHBcUFxcXFxcXHBQYHCggGBwlHBcUITEhJSkrLi4uFx8zODMsNygtLisBCgoKDg0OGBAQGywcHCUsLCwsLCwtLCwsLCwsLCssLCwsLCwsLCwsLCwsLCwsLCwsLCwsLCwsLyssLCwsLCwsLP/AABEIALQBGAMBIgACEQEDEQH/xAAbAAACAgMBAAAAAAAAAAAAAAAAAQIDBAUGB//EAEwQAAIBAwEEBgMKCwQLAQAAAAECAAMREgQFEyExBgdBUWHSInGRFBUyUoGSk6GiwSMkQlRiY3JzsbLRF6OzwjNDRFNVdIKD0+HwFv/EABkBAQEBAQEBAAAAAAAAAAAAAAABAwIEBf/EACIRAQACAgICAgMBAAAAAAAAAAABEgIRA1ETITFBBCJSMv/aAAwDAQACEQMRAD8A0xiMdoiJ9aHzUbxWkwsYEqIWhaTtHaBC0eMlaO0CFoBZO0doELQCywLC0Cu0dpZaFoELQxlloASiAEeMnaAEbELR2k8YYwIx2k8YBZRACMCTxjxhEMY8ZK0YECvGPGWWhaEQxjtJ4wCwIWjtJ4x4wK7R2lgWPGNiq0JaFjlGutGVjjmTtACO0kBC0CNo8ZO0LSiFo7SdoYxtELQtLMYBZdiAELSzGMCNivGPGTtGBGxDGGEstHaBXjC0sxjtArAjtJ4x4wIYwxlmMMYELRgSeMLQIWjCyYWO0qIYwtLLQxhEMY7Sy0LQIWjxk8YwsCu0dpZjHjArAhLMYQNYFkgJK0dpi0V4x2lloWl2aV4x2kwI7Rs0rtHjKH1yDvPceAB9RYi/rHCRG0E8fanmnHmw7haz0ygIWmN74L3H2p54e+Cdx9qeaPNh3CVnplWhaYw2gncfannj93r3faTzx5sO4KyyQseMxRtFPH2p5oxtFO4+1PNL5uPuCuXTJxjCzH93r3faTzyQ1q932qfnjz8fcFcul2MeMxvfBR2faTzx++Cf/Mnnjz8fcFZ6ZNowJi++SePzk88DtRB3+1PPHn4+4Kz0ywIATDG1afj7U80kNpJ4/OTzx5+PuCs9My0eMw/fRPH2p54e+qdx9qeeXz8fcJSembjC0wvfZPH2p55IbUTuPzk88efj7grPTMxjtMRdpoew/Op+eWDWr3fbp+ePPx9wVy6ZFoBZVT1QPMEC9r8GAJ5AspIF/G0ygs7xzjL4naTuFeMeMsxjxl2isLHjJgRgSiGEJZjCBqsZLCZBpwwmG2mmOEjKTICxhI2aY2Ex9oJ+DYd9l+cwU/xmxanMPaA9AeNSkPbVQTnPL9ZWI9uA19TKrUJ4+m3sBIA9QFpj2k6puzHvY/WZGfLUgIWjvN5sTojq9XT3mnpZoGK3zVfSFiRZj4iCI38NHFadb/ZvtL83/vE80P7Ntpfm/wDeU/NItMunJQtM7bGyqulqmlXXCoACRcNwYXHEG0wpUK0LRwtIgtEBLq+mdLZo6X5ZKVvbuyHGVQpWhaOEBWhaOEgVoWjhABC0ISAsIsY4QNn0YP41SXsdt2w7GRwVKnvHH6hPQdntlSpseJKKT6yonnOwmtqdOe6vS/nWejbFH4Cl+7X6hPb+HPuYc5fDIxkgsnjHjPobcK8Y8ZZjHjGxXjCWhYo2MCSAkZIGebbUYRhJJZYDG10qxmJtJeCD9dS/xFP3Taj1TD2sAFT96h9l2+6ccmX6ysR7eTrHEnIeqOeFwJ7V1Ukrsmqw4HOuflCDj9U8Unt/Va4TZDuy5KG1DFfjADiPltaRrxf6eRJ0i1dh+Najl/vn80f/AOh1f51qfpn806xem2z/APhFD7H/AI4N012f/wAHofY/8cJqO2n2L0Y1e0lq11qK27OLtVqMWNly4HE34eM5gGewdTA/EtZ+9P8AhCePUzwHqhMo1ES3nRfozW2g7pQNMMihjmxUWJsLEKeN5s+jvQbU6ipUNNqA9z6jdPk7C70yCcbIbj2Td9Rp/GtR+4X/ABBOM6VC2v1Xhqqp/vCZF1EYxL1/rO6J19oGgaLUl3e8y3jFb5YWtZTf4JnjvvJU91+5Lpvd9ub3OGd7Xyte3jaekdeqXTSH9Or9aofunnXRJ7a7SHu1NH+dZXXJqyfSbo5W0FRaVcoWZMxgSwtcjmQONxNPPSOvBPxrTnvoEexz/WeavyPqkcZxrKYdJ0l6GajQikaxpEVWxXBi1iLHjdRYcZdtPoDrKNajRxSrUrBiopsWACY5FmZVCgZDjO265zfRaOp+tB9tIn7puOsvb9TS6Km9E41apWmKnaiFC7WPecQPlv2Q0nDH2836RdX2o0WmOorPSIDKpRCxPpGwNyoE13Rzojqtdc0KfoA2NRzglx2X5sfUDNRVrPUb03dmJAyZi54nmSTPZOs7WNoNn0KGmJpKxFLJeBFNUJIDDkWPM+vvkcxETufqHKnqo1HwfdOkz+Jk1/5b/VOb6RdEtXoeNenZL2FRDmhPdkOR9YE0duN+3nfx77z13qp202spV9FqvwyKgK5+kTTa6shJ52NiDz4+EERjlOvh5FCZ23Nn+59RWoXvuqroD3hWIUn1i0wYZsnZrWrUj3VaZ+2J6dsQfgKfqt7CR908s05s6nuZT7CJ6t0eF6C+DVB7Krj7p6vxJ/aSfhl2jCy4LDGe/bjSrGMLLsY8I2aU4wl1oRs01IEeEQEsVphtqApkwJJXkgRJtdEBNb0ia1Nf2mPspVD902wAml6WG1IW/Wn2aetM+Sf1lYeYgRwiE8rI57V0CFtg1D+hqj/NPFZYtdwLB3C9wYgcefC9pHeGVZ2qXlHAQhw9S6ltqUgNRpXYK9Rg6XNshjgyi/MiwNvGaLV9VevRyqIlVAfRcOFuvYSrWIPhxnFGZo2vqAMfdFfHu3z29mUNLRMal6/1bdHU0FapTq1UfWVKeRpochSoow5nvLMvO3LhyJnlXTVba/Wf8xV/mM1SVSCSGYE8yCQT8o5xMSTckknmTxPtkTLLcae49P8AYFTamm0zaRqb2Je5awKugHBgDxuOU8hr6apoNYFqgbyhVpswBuPRK1LA+q011Ksy/BZl/ZYj+Ei7Em5JJ7ybk/KYXLKJ9/b2fp70dba9OhqdE9OpirDEtbJWIPP8lgRYg2+qcdourLVXy1Zp6WgvGpUaopIUc7AcL27z/ScdpdVUpm9Oo9MnmUdkv8qmS1euq1bb2rUqW5Zuz29WRME5Yz7mHrfW0yVdk0KtK5pGpSZDYj0DScLz8CJX1qjPZOjf9OifnUHnkZrMQFLMR3Ekjh4XtG9ZiLFmIHYWJHDwJtIs8m9qyJ69s7aun21oV0moqCjqktiTb0qiiwqLf4VxcMvPifAzyGBF4c45adrqeq3aKtitOm47HWoALd9msR7J2XRjZNLYdGrX1lVN9UAGCm5styKaA8XJPM2ty7rzySltfUKLLqK6juFVwPYGmLUqFjkxLMeZYlj7Txh1GUR7iGRtXXGvWq1m4NUqM5HdkSbfILD5JiwhDgwbGet9HR+BP76uP7555E/Iz1/oxxpN++q/W5P3zf8AGnWR9NljJYywLHae6znSnCSxlgEeMWNK8IpdjHJY00IWSCyVo7THbVHGMCStHaNiM0vSs/gv+it/gsPvl+2dtppiAys7MrMqIRkcbX4HgfhDhe/A2nNbS6Qe6FdN2yFaDtclSCGxUWKkg85lnnExMO6TEbctCEJi84gIQkUQhCBbpaBqOiLa7sqi/K7EAX9szKeyCwyWrSKWcl7vZcACwIKZXswtYTH2bXFOtSdr4pURjbibKwJ4eoTM0u2XBYsR/o6ioBTQKHfHiUChTyHEg8oWNfaFPZdiGqOm5srZgtZgxYBV9AtldH/J4YkxHYtS/NCMrEhvRVcN4HJt8Apcg/okc+Eya+0UrIEqMUOKHIICA6bxbYKRwKMvLtB4cbywbWpAFLOUdVouSLEUaagIQL2LF7ufUF7TI61i11TZbrTapdcV3d+JvaqgdTa3KxAPiZaNiVcxT9EMaQq8+QPAKTb4RNlt3kTNo7WpWCsGZCKauAOapQVDbj8dQfVCpt8ABwoaqd3lmDiuDvU4FWBN3ZPmQaxafR6beZHJUVVyZmvYC4UcFBJN2AsBL6WynZqiqUbBMyQbhlsCuJtxJB4A27eUuoaumtaqyO9JWuUYC+NyCVZL+kvMew2mX7906ZypU1djURnLLgDu1ADBEYBSzNUNuXLhCREfbAp7Oypq+SoMC7MxYixqtSUAKpI4r9cVPZFRnZBiStPeXvwZbDHE24lrgAcOJ7JmNq6BRqYZ0TAqpwyPDUPVUY5D8kgc+cY22lMDdJkymkF3gI9CgLo3oMPSLljbiBYc5F1DR3llAqGBcFlv6QBxJHgewyWrw3j7u+BYlQeBCk3A+QcPknV9D9l0RTOqquhwPLsp27W/S7vk5wYYTlOnT7L6GaNkV905yANnZgRfsK34HwnnPSSiiaqutNQqLUKqo5ACw/jeb/V9Pq2+VqNhRU2wI/0g7Sx7PC3LxnK67UbyrUqWtm7NbuyYm31yNOXLCY1iohCEMCbkZ7B0T40n/eE+1Eb755AROu03TYaJ2pOmSslCopAubvQp3vxHDgPbNeLLWTvHG3p6ZjGFnn2n6zFctilyBwQizMe3H0uJ8OfdeT0fWQat8KDG3Piq8T+04no8sNPDk7/GMLPPtZ1h1EIBoY3AbjZwEvbI4ubDgf8A3MlesB+BOnuDyKulmHeLvyjyweHJ3IWE4HU9YrqMjpiFuBfJCbnkLB+cI8sJ4cnSASQSZIoyYpTK7urECRinMsUxJbuS5VxnSWpjqFPLHR6luHjuh2zR7U2YtCldcb1NMGb0QGyL0ciWHEgm549t5l9ONWq6qoM6Y/FjTs7WtvCjHgOJ4L4cxI6/bOlqIFVkuqWJLKd4SAGVmyuqjFcbcQQD2WPM/DvLGZx1DkLgc+A7YVKiqqu2YR74tjwbE2NvUZfVr6cXDJX7uFWkw4+OPGY7V6FQrSdKppUkO7CvTDXdsnLPax4nh28oiGWHH/UFTfIAjkeUlMuk+kAACanh+to/esmKml+LqfpaHlnLieLLpgxi3bwHafCZ4bS/E1X01DywY6TlhquP66h8v5MHiy6a+pVphA5zwYkBseBI52kaThhccjylj1dOzrRKVjQRWZQKlPPNiMiXAxIsOXOXCrpVFgmpsP1lLyyzDvPj3/mGPC8yDX0/xNR9JS8sBWofE1H0lL+k51LjxZdMfh28u2M1Ew3l3wyxyx4ZAAkfWJetSg1wE1Hj6dL+koqtS9Ghuqu6GVWxdC+8IC3yHDGy8pYjt3hx/wBQgjhhcXt2SUtpvQUAbvUAchZ6X9JYtSh/u9T9JS8smpcTxZdMaTpLdgOQJltSrQH+r1A/7lLyyCaqh2LX+kpeWNSRxZdIVWUJvPTwyxyx4Zc7X77ESuhWyFwTYn22Jtwlmq1FFaaU8Ku6aozsC6FiyqFFmAsBx5eEgmr0ygBUrj/uU/LOpx6hpnx+v1g4RjWUPi1vn0/6Sfuqh8Wt9JS/pOayz8WSNNbkDxkWqJiX9IoGxLY8A3YLyY1dEfk1vpKX9JCpXorTVFSoKVSoTUBdCx3Y4YsBZeLcfVLGPbTDj/qEKdQMLjl4z0Ho/spNRWpb0IEWlpnX0BlVfcU7JveYVQMsRzv3XnE6bUaQCwp6hrfkmtSUHwLY3A9U7nYXSbTBXWs9BUYIwAdVZGVQgQBWIxUKuJyv335y4xqdpjxztt9V0boadjVXS0a1Em7090rvTPM1KXC7L30/lX4pxdZotLUz9z0dPWyGTVNylTc5c3yKnPt9Hib/AFUVunVPE0hXp87CtkMindiOAf8ASvY9libiOg6T6Sg4OnrAIbCrTdwQ1uG8RhfF/D4JHdzmk5NIxlvH6JadhTqIlKqyra9RVdaq9xBBC+BX4PLlwmHtPSaIU1K6eitVWIWgaSHJuGSmna3H0fTHeOfKYeq6caeizPp2Uhr5UmYKmfx1YXKm9rixB8DzxaXSXTMFqvrL6kHJGAARb39A0u1SCRbmBaxvdisRjP22eyuidCslQVkCVSwO6VVQUbG6EIBi44DiQQQLG/GEjrumujdVY1DTrKLq6WYKe1Te2aHtU2+Q8YRGRXJ0V4BpErFaYbd6XK8kHmPHaBVtXZ1HUphWQOtwbcuI5cRxE1NPoPoByoW/63H+aby0dpdjT1ehehZcTTa3dvanZy/Kmt2p1eaY0/xVd3UAPBmZlcH8liSSPBhy8Z1ckI3I5rZHQDRrSUVqCtU45EO5HEmwvcXt3zLpdX+zQT+L3v31HNvtTdgxgmTcjVjoDs382X57+aQPV1s0m+4t4bx7ezKboXkwTG57VxvSLqwoVDSOlVKdmtUUs1mS4NwTf0hy8bzcVerrZrf7OB6ncfWGm8yMBUMbnsaVOr/ZwA/FlNu9nP15Rt0C2cf9lX5Gcf5puxUMe8MbkaGh1f7NUEe5wf2ndv4mYjdX2jOpDCgm43NimTX3uXBufxfGdTnDKNyjnl6utmhsvc/yZuR7MpaegOzvzZPnN5pvQY43I5ut1dbNb/UW/ZqOP80megOzfzZfnP5p0UYltKe3FaXq70xqVN9TG5X0aFNXa4UnJ3ZuBLEm1uNgBM+l1ebNUW9z39buT7cp04EdpbHtzP8AZ9s782Hz380gnVzs0EncE+BqOR7Mp1VoxFpNS5PVdXOzyjBdPZrcLVHHHuuTwlGi6utM4U6pFLAAJTpMy06SAk4gixqMSblzzPdO1haS0ntzP9nezfzYfPfzQfq22aRb3Pb1VHB/mnUWjAi0ntzNLq12aBb3PfxNRyf5pkUurjZw4jT2PhUqD+DToBJhzJaRz1Pq32eL/gna/D0q1RuHaOLdsa9WezBx9zWP7yoP806IVTJCrJue1c+/Vvs9iCaT+rfVbH1jOE6EVo5N5djlipitL1qjukt6JleW1WOBGBLwyyYKxcqxsZK0yPRhZYuUUWjtL8VjCLF0opAjtLhSHjJCjJcpKgCOZAoCTFCPIUliiO0ytyI92I8i0YwEYEycBHjHkSjHAjAlxSK0tyqu0YEmLSQIixVXaO0nwjvFkqjaMLJCMRYqiBJASQkgBFyqsCStLABHYRcqrAjtLMRJYiS61VWhaXCmIwgi5RUBGFl27EN3FyioCEtwhFyjlhTk91IgDvkreMxs3qe6MN2YA+Mlc98WKluz3Qx8JIMe+SDHvixVC0kJIMe+PI98WKkCZIOYZGGZksVSFQya1T3SGZjzMbKrRWPdHvD3SoMYwxja6WZHuhYyNzAExtKnxhjHkYwxixUrR2kg0YaLFURJCPKMGLFSAkgIXjEWKgLJWijixU7Rwkh6osVIRx/JJfJJYqjeMGOMRYqIxCOLFShHCLGnKiMwhI0SWWKkISKYUSeI7oQnMkJ2HcIWHcIQhQBALCEsIYWSVYQkmVgwkkEhCTaHjJBfXCEuwAQEIShkyUUIDjEIRInaSxhCRTtJAQhISYEkBCEIIEwhCAQBjhKgvJCEJAzFCE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6149" name="Picture 2" descr="Rumar ao Futu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3"/>
            <a:ext cx="8858250" cy="664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836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0661C5C-6C40-47A7-AE1B-4F9134A8D96B}" type="slidenum">
              <a:rPr lang="pt-BR">
                <a:latin typeface="Arial" charset="0"/>
                <a:cs typeface="Arial" charset="0"/>
              </a:rPr>
              <a:pPr>
                <a:defRPr/>
              </a:pPr>
              <a:t>35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6388" name="CaixaDeTexto 4"/>
          <p:cNvSpPr txBox="1">
            <a:spLocks noChangeArrowheads="1"/>
          </p:cNvSpPr>
          <p:nvPr/>
        </p:nvSpPr>
        <p:spPr bwMode="auto">
          <a:xfrm>
            <a:off x="857250" y="1143000"/>
            <a:ext cx="76438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latin typeface="+mj-lt"/>
                <a:cs typeface="+mn-cs"/>
              </a:rPr>
              <a:t>Visão de futuro, 10 anos 2023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2000" b="1" dirty="0">
                <a:solidFill>
                  <a:srgbClr val="FF0000"/>
                </a:solidFill>
                <a:latin typeface="+mn-lt"/>
                <a:cs typeface="Calibri" pitchFamily="34" charset="0"/>
              </a:rPr>
              <a:t> Um Pergunta : </a:t>
            </a:r>
            <a:r>
              <a:rPr lang="pt-BR" sz="2000" b="1" dirty="0">
                <a:solidFill>
                  <a:schemeClr val="bg1"/>
                </a:solidFill>
                <a:latin typeface="+mn-lt"/>
                <a:cs typeface="Calibri" pitchFamily="34" charset="0"/>
              </a:rPr>
              <a:t>Porque vocês não fabricam pães para concorrer com o pão industrial ?</a:t>
            </a:r>
            <a:endParaRPr lang="pt-BR" sz="2000" b="1" dirty="0">
              <a:solidFill>
                <a:schemeClr val="bg1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7653" name="AutoShape 2" descr="data:image/jpeg;base64,/9j/4AAQSkZJRgABAQAAAQABAAD/2wCEAAkGBxQTEhUUExQWFBUXGB0YGBgXGBcaGhwYHx0XHRocHB8YHCggGholHBoYITEiJSkrLi4uFyAzODMsNygtLiwBCgoKDg0OGxAQGiwkHyQsLCwsLCwsLCwsLCwsLCwsLCwsLCwsLCwsLCwsLCwsLCwsLCwsLCwsLCwsLCwsLDcsLP/AABEIALMBGQMBIgACEQEDEQH/xAAbAAABBQEBAAAAAAAAAAAAAAAAAQIDBAUGB//EAD8QAAEDAgQDBQUHAQgCAwAAAAEAAhEDIQQSMUFRYXEFIoGRoQYTMrHwFEJSwdHh8ZIVI1NicoKishYzQ8LS/8QAGQEAAwEBAQAAAAAAAAAAAAAAAAECAwQF/8QAJhEAAgICAgICAQUBAAAAAAAAAAECEQMSITETQQRRFCJhcYGRQv/aAAwDAQACEQMRAD8AsJUgSwtDYCkhOlIAgBEJYQgBCEkJ0IIQAxKUsISGNRCWEJAIQiEoQgBEQlRCAECAUqVACJClQUACEsoQAkIhBQgAhKkCEACSUJUAJKAiEBACEpZRCIQABIlSIAAhCVADwlTggqxIbCVCUpANQlhACAEQ5KEIAahEJUgGoShBSAaUQnH+EkIGCRKiEACRKhAAiEFIEAKkSpCEACROKagASwkhOCAEKJQhACSgFCEACEIKABBQEIACkTkIAmRCeAghWSMhEJ0IIQMSEEJYRCAGwkhPhJCQDIRCjq4ym3V7ekgnyCysR2/fuU5At3jBJ5ASI8d1lPLCPbLjjlLpGxCXKuQxfalWpJzFoN+44xHSdenBU6uIdF6pJkzDnHhYXl3RY/kr6Nfx2d1lQQuFFSqYaXOOwY55idBvDUyn2m9ts78psRmcRB1Ea35QUfkL6DwNezvYRC4BmJqggiq4EQT3nHTQkb9Foj2lrAWFN0auIg+MOifBUs8fYnhkdcQiFzlH2qMd+mCdsriB4yD5yrFH2ppE95rmtO+t97DbmPJWssWR45G3lRCTC4hlRuam4OHL8xqPFPhaWQMhEJ+VBagQyEhapIQQgBhCSE4BKQgBkITkQgYhSJ0LJxfb9BkgOzuGzBProk2l2NKzSQFy+I9oK7v/AF0wwad7vHzsAs1/bdaT/fweTRHo1Z+aPovxs7mU7KuHr9uPc0s98SDqQyD5iFnuxLmiGVHmNTLh1tOqXlDT9z0hJPJcBhO2MRFqro2zQf8AsFN/bWJ/xP8Ag39E/IhaM9FASwnAJQF0mQxJCfCSEUMaAmVXholxAH1wUWNxgZI1dEx+qzWNdWmbkaxy2FrAddlyZvlRhwuWb48Lly+ibE9rQO40H/XbxAmYWQ/E1al3EEjQAAAcI4TIvrbXjsYLs894RI56g24iR4ayFOMGHlwIgiJM8b3vqfVcE8859s6o44xOew+EJmobtNxbzN9iTuo3YQOmI7olx0gTz3vZdFiaExlBJ0uIIMiQQBI4qKvhgwZRoNf9V5nb6CxtmhzlallAAEg/DvM721P6qBmGiHGJmwnQ8+fmt5mBLXOzNm1hbSJJ6naFVrUCTDZubDfrO1plVsBkvpkkQJJEyNBxm1o03UVamG7yeMH02jktivQyNgCTu6bk8T+UJuGwhbD3EudB7vAGdb3/AIVKYqMqjgpAcZg3bG+t9Pkdk007WAjhA132ladYG07eKip0MwJJ7vgSTseTYOu8BG4amZ9nOsW0km3O/mnVsLA0n62Ct13c7C0WtH8qrToucYb4nYDmrUmTRE6o4fC4jhlt8j1Wn2f2zXpwXEvYdqhJt/lOoPoo3YZoJycInl479FA9vnp9eqpZWuiXjT7Ohd7WUosx8zocvzB15LZwOLZWZnYZGhmxB4EbLgX05MCRvB+vFXeysRUpPzsaT+IGwcOfPn9HePyHf6jGWBVwdzCSE3CVxUYHt0I03B3B5g2UoC7E7OZ8EcIAUmVACYiOFndsdrNw7bjM8/C0fM8Ar+Krtpsc9xs0SfrivNsXjnVahe/Vx6gC8DoFlknXRcFfZPjO1qtU9+oQPwNkNjmN/GVXqfDLWwbwdTwNttEynBu63TfgkdVLjlaMo0F9YnVcztm/CIW1e9NQmN9yTyBUtUh0wyBqJN/TZOpYTQnTjvN9Bf8AXmrTminvM6TaBxJSbV8BT9kYwpgZiROgAGuwVPMJI36nw11spa9XN+s/Vk0PaJjvOtFrRznw2VJfYmMdEAkwBsE37Wz6lT5Gic3eMDSY24jXw2RlP4T5/unwFM9aaEuVLCCbSu85RsKOuHRDBfjsD+qtYWln0gjmY4fqFH7TY9uDpFwu93da0aB1xm638bLj+Rn41h/p0Y8fNyKHZVH3lV7HAHIO/lEiSQA2513PCFdodntpzTaINyM0Rc6eZHmqXsTUcyjNSm6nNy4wJmJJvpMrfGIbmZ3WvcXwCL5YDiSTHdtxi7o3XAoUdLmVKzG0aTnvZ7tlNtssXOwbwJMeJTOwnmpSZVcT3xNrgXsLiLQBdV/afCVcSxtGllGZ4vMBoAdJJ0gW03MbqbsPsv7I3Jne7Zw+7wlvD9lSj7Jci814BnKb90ADfcnyCoYygxzgIzONzBgGLkDwjzK16mIkBpGoN7WIJ1CyftIfiPdAgFkVCSBdpEZR4yehCTXoakRYim3KYba+wJzT5/xyVbD4BozONi8gExqPHS515LX7QYA1zyQGtBNhYASSf2UeFAdSpkyMzQTxuJAnlYeCjVlbGR/ZQdWaB8LRmdJJm9hc7ym47ASHQQOd+M2g2115rTwFVprVKRI95ka+Lnuy4EjlJCb2swAGSWN+87lI0MwNSOSnUexzNPs0vcXOEsYRmHF1zlHKwnrEXlQ45oGvly+oXX1KDmsjNIiTbV5guJ35cgBwWIaDXYinSMuzuuBwgk9AADPIHdDXND2OfpYLM+SO603J4bCx6dJUxYGiAGgHhqbb8xf1W/jsM2mGsEAj1JJdA5fosypR7waLzb+eUJOTsaM11EzofCPz4KVnZpcZ0AtzP7LQpUQyCf1ttpukrYoQQM19wQD9a6cVaIlISn2e1o0k7k8P0SVyBItrEWtcW633RJkbRbnv5BV2O1EWuQQbmdbW2TtCUZPsu9kYplPOXuytJBAvM3kgDlF1Zq9v0QJBc6DBhun9UWXNVmEGdiPPh+SrGgc3oZjfmfP+VtDPKMaRLwxbs73BYhtVgewy0/PcHmFNC5D2Wxvu6uR1m1NOTr5fO46wuxhd2Oe0bOWcNZUcj7bdojL7ppuCC7ysJ24+Oy5PDy1k/iM+F/RW+2nuqy/i8nXibegCr4of3YAO8c9oWDlb/s1UaIc0U5kk6AbfvJVvD0Iabm8HqJ/lQuYO7wBVsPyguiBAHUxH5z4qZvikOKostxwAAaO6L854TFrbrLe41HGdBwTtGEz90zHgY+XkpcBS7oGUgxfxmZ8/RJJRQdjMc4TDRaBrqbXHK/okp0stzE72TqNI+8cdg23LUnqYCe5oJAAuRr/GtkXwOhC0QLDbWZM8OVteYSQ76lT0hFyNIuQDpbcfUKL3o/C7yd+ikdWerMCq9p4j3ZFJoD69SMjAfh1lzuEC9+OivVy2nQc99gQYMSLRY23McJhYvsR/fVq+KeY1Y0QCbwSR0AA81rnyuT1XRljhStnWYnKxpaAZEaS0k8bCIieWyzKuCbVq+9eA73Rc2mDOUvtmdx7vwjmHcknbvbXuKTy0tkMJv3iY2nisz2XrkYWnLibZz1Jk7TP6rklk9o3UTfxT2AgyOE3I3tyS4eoAAAzNMyRtBs2/K/nwWHiauZ7aeznDczDRmcNeDXKTtrF+7o1XgwcpBHG0DxvspWQrU08FjBUYXAZWklrYtLQYJ8XSOgBUHaDG1GzJ1JAv9bKLB4f3TGM1LGgW3tfWwM/NRl3fMQcunCTPrZ37JOfoKJsbWAeTFvQt4crkX8t1Ur9jitXGJ70FoY1s5CN3PJnyAnYqw+XSHCJsIscu5vpaf2Vr3gaDqCLjgBNgOWnkmpA0U+0XSHUWgxVBptkmxIO51EST/pSYfD1g0UyASMsljhAsdC7X7tiFaolrnVJuJyeBa0/Ix0Vigbye8WjXfXVFioqnshtNz6sf3tQBmY3sAfIRJPQbqjjCamWnTIL3PDmkz8LYfmMfC0tZFokkLWxFKXZpM675dDBI8SVXwlA5G1Gd1xF51LJkTaZPxEcYGyoQ6oHOnK3O6NQRxsNp0t0VH2fwJe+tWcctxTpk62Mu0O7g1v8AtKfWrOdXbSZLA5hL3TcM0mBbMSSBOmu0qTFYdzGtbSIDW6NI2BJAnX6lCoOR3aGG+KZIJHW8fJc52hiWU5GYd34t4FrTfj6rf7U7WDKTqmhYLA37xMeN4XD4Cg7F1QwzkLu+eDZk+J8UvGnKw2NLBYZ9fvNMU2zLyfMCNTyTK2UTlsbgnU6wRb8l2+NosbSysAaxoEAaAaQBpK5osaSSWk8+Ph4aqJXdIqLSM6jhnTF3bdZ+vRTnD3kwCOAnffb+VbrxoJvc7EjwVd7tNRJvf9PBNIHNkD8MBqLzvpx2sFXxAgWA+Q8wDKnq1YNrHTY+ajwtE1pBeWhsTEEnhHCwWsIW6RlKT9jexsP7yo10CGHMf/qOsx5LpMdVy03u4McfIFQ0GtYMrRA+fjulrkOa5v4gR5rvx49I0c8pbM88wpzU4OhkeM+l1BWoy08U7DggFhtlcQVPRovcZ+EcTMFcvRv2VWPMTvH18k6pUmmRr9W9E7EsDXQDJieHGddlFESAJkJ98i64GmtLHSdQfr5K9RcSbmJAM8BFtLxCz2si2qnoWHDY9LeicuhxY+hUglvP8oUw+N17ZQOZvB/6jyVWoe+SB8Q/5CVMePIg/MfmpZSLeJpB1iYBdtpaTHQhsePJSZP8x/qb+iZhyHkHTe/GNfIFW8zP83kf/wAqHKiqN7277ROVtCSABJHOPOLrX9kqPusFTJA7495IP4r/APXLPNcR7R1veVnZZuco3OsD1XdYkNp0206dmsaA0cQLXPNZZJVH+RxjbOd9oMTmimLh9RoygXie8PILoHANEAWAERsOAXMsqTjaYAkAEmdQTP6D+pdBjDFyYgk+EGVhLpI0XZQ7Ll2IcZJDGyDsC8gN8cgf5lSe0pJ9wxt81VtuhE+nySezbpp1Xm2eodeAAjw1SY2fteHZcwXONjwfPy8yq/6/gV8GxWMXkm8b8IUWH3GpJnlIgH5FLVPwlwjaBzsDbp6ym0WkMbYg3dG8g/K8+agB+FqS8afCSPQH/sp62KBPDl6hQYaHAuboSNdgJHhdQYnv5qQs5zTJg7xe3mqQE2GdDL6uJfwM218IHhyVrDPAE3vLonY2v5eqq125S1omzRBjhrO25Clq1rQ29ovp0PFACYioSMp0ccpE6tsXRwGUFXnuDYmMjee2tjwWVQILnW0sZEiTte0wPkm9o4iWZBq45LagWk/0yfBOxUWewWkMdUIOes8OB4M0pjpEuj/OFZxDhEOmQdeV+GgtvCiNWDlEgbAg2IFr7bLn/avtYtomm346zsoi1vvR6DxVRduhPgzwTjsRkZmGGYbkXJ6k/eJ3MwF1NXDe5a1uHYGgXDRFj+KeJgX3Ki9l8F9moNadbucBGpO9trKHtbtAOcYEACeJMCZWjmukRqTdrY8OyQYES4TvJtraPzWVWqXsYgcN+qqYyvY7yL/pwj9FXfiD90HxvASAuVq0d7T63/dVH19gQZk8vHxVeo8gi9p33+oTKYfUsxrnTYRp4nQKkibLFBpe7LPU7Dnz4BauZtNotA6anclaeC7G+z0QHhhee8d+9fuzw85usbHmTcHQ79frxVvN4+IrkI49nyT/AGkTv9dfqyrYiuS2ZjiAfzF/UKuKhkevP6lNxNYAW8RseWqh58ku2arFBeiCpEXaJAHO45nn+SqYqpJJnielo4qLEYsiQPrdRNaXaX+SlJ+y7SKnar4dMT1+uar0sXK3DghF2y7iel/JQlgEanxI+it1NJUc7i5OzFdWObS3qpzVAFzM6Kq98kxpJiNFFRNyttbMbL78SOu9lZovFtYWbTdcpXYgiw0PFS4WVtRp0nEmAJvf6Kse6d9D91nYYwZkyee38q574cf+X7rKcTRMu4O+IpWg+9YOP3x+a7ntUieh9I+vorjuyoOLpTBGbfo6PHh4Lpu3qwax97C/ibgrmy+kbQMv2fuar3fedlbJG3DmL6Kz2xiw2k4Gc22YXhw05cPBO9nsIadJjruJOaJEAnmdlme1FTvwRpcnXz9fNJLadDbpGz7LPacM0zMFwPGZN+BEEIwsHHPGuWkYmZmWCdI/lOw9A06dFmbKQA15GlzJ2vEm/OSo+zP/AHYl/wARlovw73gBceSlvlsK4RfxlQMDyRIMReON78DPmle86Nk2JmJ0A1NtSFDi2knK4AtiSTF5mwnW2UT+qfWqm+UkExMaDpfe9+U7KR0XGANZGtxPTWLdVT96CZAEwTbjZok8L9FK9sAEusQL8OJ35KDD9xrjE32tazW8tgU7EWGhxc3MBYl3gJt42Ckr6kXBIzeGnjcDzUdNsXc6e9PhwnX4lUrtLpIJGYi8xv6WHFIZZp7ggiZJmNTfpv8A8klNkku0yxpHxXnraRbimOfd1hwsbhwBFzOmwjgpQCGDSTJdfTW3M/qhiGVapkjYHrqsDCYb3+LdUNqdE5GbgkEgn+qVpYl5bJafvZJdNnEm4jUDX/bzTOz6HuabaYOYQcpOpNz5Kk9U2DRoY7FZWE7mRPjc87LncbX5kTpH1z0UvbGOJdewAudgdT6rFNNznNaxpJk2Fyfry1WkI8GcmPxQLhE246byp+z8FUqy2m2b/EbNHieW2q1MD2Dkg1jLibMabXt3jv0Fuq3qT8oDWgNABy/h3Og6DzTc0uEJRb7M3CezrKd6h97Hwz8IEGe7N/G3IK1UqTUptMhkkQLWym3SdlaqGwM2A9Cs51Vwe2BJDg5jREuA+Ii+haXX59Ek7fI2jUaA6jLicwcQCTNgdfrgudxxuthrQJIc5zXchDT4n+UYDKGgnvPO+uW50H3eusJtbuxp0cvXwlRxblY89bAgzEl0AbwZuoa3Z1S5eWU2jnnPpA3/ABLp8WQLkXiNdrLJxbTBgSOF4UN1wilyZ1Ls5gu4uf6DrA28SnPeADlAbsI+p4bpMTXykiRfQbje41Crvdew9I21nwVVJjuKG7a/L1PkFQxlUNBkhpgloOpMGAI+avVME6oAG1Awcm38yYPVQn2dbMve82F5Eg8Ta/8AK1hFLlsylk+jnqSiZuuoHYVMNkOdJG5b8suqqn2esYcWEX74seVrg/XXpWWJz6MxA7zSP1C0avY1Rp1YeNzbrIEKvjezajYcWEt4iCPRUpRvsTTI2VIU/vOfoFU28E3OeaHGx2ekU/ZVzXte2qMzSHAls3BkaniFZ9rKNQ0hlY5zt8oJ8OY18yuiDVNWboifx4ujRZGch7PY5/u2sq0qlPLaSx5BE2Oh4mxWJ27XjEAuBy+8BIgnuyDtykeC9IptsoK1ITcSoXxoqVoryNqjLfWa9hh0gtzS3hyO2ngqns02W1XfCXVI22a2I8z5LefgWkEadLLHb2BkLzTqVW5tQ0svrpmFjc3XM/iyVpGiyItOp9+GgkkHeQP3/TkmuoXhxIboR+IwBeyjrYCqLghxIAOxMacv1RkqhkuGYtHdi5F5tF+hWLwTj6KU0NLMzgT8IvG20ECI1H1KkeTs7Uy2POPNVRjQYcc7APxtIi286Dnoo+zu1aTzlzgvEQLCwGxNiOnEKXGX0O0XhVAbrYukabQIHHQlR0C3M0kQAc0E6kzY7k96fJIYysB1bHGA4kxrzRh2TDtTcg8zYdYChDYMrB7oAJBd3jwjb9lPXq96c29+A59eSiwtIBpOzZMniTM32tqdim1CcpvmB5W0kn64HkgY6mMzhplbMgiSZtPXbzUWLxgaHX0IjYbWvvzSUGtY05TLnEknYnfwF03Bva54pkd/IHAGJkWMz94CB5qiTMwuBdU7z5Y06lwgnoPz+a0cOWMAygNynMSLmIIAM8SHfJPrixAkERczxBt1APmmtp5i+AYIBvMSDz80OVjUUi776O9BtPU/tcKE12ksJP3jYSXXBAEC8RN9lA+sR3TEEBpJ3t0iZ+gnsflkwbNAkzJOhnnbVNBQ+vnqAtB90zNYgy8jfT4fCVNhsOxkFou45S4klzgBNybm4CrivcxoG3Jte0+Flmf+QN94KVICo+4GuUeO/DbqqSk+iXSNt9WzjOgg7CI+r81mUu2qVIPbmLpdqzvWi19JsBb8lXx3Z5Ims9xI0bYjwGl/HqVBR7JpuaT7zQ5YgX04G4uqi4rslxkMr+0VR/wtA4l1zHjYLMe+q/4nFw0y6DyFohbzOzGDRxM7QJ56m6sM7Op7HmfO2pVqcF0TrIwaOFMzcjcQZHiruHoNiQDfrPyNlqswrDBDhB5EbwLRa6nbgWOIh9yOenyRtfsWrRlCLXHgBpwP1smsaDEGfUfX6rb/ALPZIbJk6AW6nhx5pz8E0a93he3j9bpiMF9MEAADS14iOhndTMuBFrcZMepOu60X0GjcRO2pPP8AVQV20+m0gX8DtJhTsh6tmZW17oDhu7N4fPbkoGsLmk7bDmOBHir+Jr023awmB953djXTSVC2m+pf4QdP42TTvhA41yzju0cvvH5dN9Izb6c5VLxXU1vZVp0MKv8A+Jn8Xqu1UlRztnqwU9QKAqw82XSwRExJUbdDDdOcprkocdJTabUNcYStdcpDsHU0w0YUmZBclQED6KrP7PY65aD1APzWiSkCVAYuJ7GYYIlhGhYSOfQ67qJnZrm/C6wkwWjUzNxHy2W+ALJoaFm8MX6KUmjncTTqtbAYHjgCAIA0vvqFAzFuMl1J1O9w7KQR/lLSbddl1LqYIULsMOCyfxYFeRnP+9a4HLaJ4dTHL9Vw3a3ab21s41a6f28rL1N2AZ+ETx09ViYv2Tw73lxaZJk946+aWP47jIJ5LRldqe0lEU2uYWkvaHRNxtDgLyLiDGik9mO1ftFN0k52vuLCQ4d3w1/pVv8A8QoDSnPUu/VTYD2fFGpmpgNtBGxCJfGiouuxRyPbkqYic7TaRII5W58QqfaHb1OkyXmXm+Qa6fe/D5qx2/g8UZbRblG7mxm8L90dPRclV9ma83puJ42Kyx/HvmReTLXESn2p27UrSPhb+Fsx+6PZfEe7xdFxIAzQZMCCCNfHzhTH2frf4bkjvZ+t/hldiUUqRy/qbtnpGNZu7UbXFtlnuMgwYMi+t/zsOHBM7C7WqNYGV2OBAjPdwIGk7zH0FqU67TAAa4Wnutkei8yeJxfJ2xnaKIqQLQDcf7f4QagyloAjU6K++jS/wmzNyBHT4Y23UX2OiDIa4DhnNvPmkoj2K5IPdbNiY5CSZ5I+2BuWYncjrE+QVv7NTBIBdE3lw0/ygCZVd2FozJa8/wC47+HzhUokuQmCxF85+Ii9tJ2HhYhTOeJLdJF+MbJ1OlS/C63MiQLcJUdYUAJLTbc1H9L3umySqXEEglQhhIhtwPrVTfaWGzKWbe4kT1Nz4K7hab9bNHAT9QpUGVtRVodlgXqGb2F4Vl7ZMq09m+6ge5dOOOpnJ2Vy1Cc5JAW6ZnR0tTinsdIUVN0iN0tJ2oXazJMR5upCVG8JQVJVjqR1QTdRtN0r3JUOyQuQSmuKBolQWPJSSmhyAUUFj5RKYCkJRQ7JA5LmTM2yQlKgskzKPdEpMyAsc4BFNMLkocgB7gFC6mOCeXJCbIEROojgm/ZmqQlKCmIaMAFWr9kMdqAfmtHMjOocbHdGJV7Cd92o4de9/wBr+qgHZOJGlSm7/U0j1BXRSkzqHhi/RW7Obq9nYubCkQdZc+6T+zsYT/8AG3pJPqV0pckzpeCIt2c47sKs74qjujYHyv6qSj7PAXILjxN/mug94kLkvAh7mYzBFujU/wBw5Xs6YXprCg2KX2Q7lRuwJ4rQJSSqWNITkZ/2Dmj+z+avyhVoibYAp83CELdkIe8aKNqEKSwKdU0QhADgkB1QhAChOpnvDqhCQDJSv3QhDAQfr8ykn68kIUjApCUiECBIEqEDQpQNEiEDEKGoQmSyUJjEISACUZkiEAPAQ26EIAQJpKEIYCFIUISQCFCEJiApZQhM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7654" name="AutoShape 4" descr="data:image/jpeg;base64,/9j/4AAQSkZJRgABAQAAAQABAAD/2wCEAAkGBxQTEhUUExQWFBUXGB0YGBgXGBcaGhwYHx0XHRocHB8YHCggGholHBoYITEiJSkrLi4uFyAzODMsNygtLiwBCgoKDg0OGxAQGiwkHyQsLCwsLCwsLCwsLCwsLCwsLCwsLCwsLCwsLCwsLCwsLCwsLCwsLCwsLCwsLCwsLDcsLP/AABEIALMBGQMBIgACEQEDEQH/xAAbAAABBQEBAAAAAAAAAAAAAAAAAQIDBAUGB//EAD8QAAEDAgQDBQUHAQgCAwAAAAEAAhEDIQQSMUFRYXEFIoGRoQYTMrHwFEJSwdHh8ZIVI1NicoKishYzQ8LS/8QAGQEAAwEBAQAAAAAAAAAAAAAAAAECAwQF/8QAJhEAAgICAgICAQUBAAAAAAAAAAECEQMSITETQQRRFCJhcYGRQv/aAAwDAQACEQMRAD8AsJUgSwtDYCkhOlIAgBEJYQgBCEkJ0IIQAxKUsISGNRCWEJAIQiEoQgBEQlRCAECAUqVACJClQUACEsoQAkIhBQgAhKkCEACSUJUAJKAiEBACEpZRCIQABIlSIAAhCVADwlTggqxIbCVCUpANQlhACAEQ5KEIAahEJUgGoShBSAaUQnH+EkIGCRKiEACRKhAAiEFIEAKkSpCEACROKagASwkhOCAEKJQhACSgFCEACEIKABBQEIACkTkIAmRCeAghWSMhEJ0IIQMSEEJYRCAGwkhPhJCQDIRCjq4ym3V7ekgnyCysR2/fuU5At3jBJ5ASI8d1lPLCPbLjjlLpGxCXKuQxfalWpJzFoN+44xHSdenBU6uIdF6pJkzDnHhYXl3RY/kr6Nfx2d1lQQuFFSqYaXOOwY55idBvDUyn2m9ts78psRmcRB1Ea35QUfkL6DwNezvYRC4BmJqggiq4EQT3nHTQkb9Foj2lrAWFN0auIg+MOifBUs8fYnhkdcQiFzlH2qMd+mCdsriB4yD5yrFH2ppE95rmtO+t97DbmPJWssWR45G3lRCTC4hlRuam4OHL8xqPFPhaWQMhEJ+VBagQyEhapIQQgBhCSE4BKQgBkITkQgYhSJ0LJxfb9BkgOzuGzBProk2l2NKzSQFy+I9oK7v/AF0wwad7vHzsAs1/bdaT/fweTRHo1Z+aPovxs7mU7KuHr9uPc0s98SDqQyD5iFnuxLmiGVHmNTLh1tOqXlDT9z0hJPJcBhO2MRFqro2zQf8AsFN/bWJ/xP8Ag39E/IhaM9FASwnAJQF0mQxJCfCSEUMaAmVXholxAH1wUWNxgZI1dEx+qzWNdWmbkaxy2FrAddlyZvlRhwuWb48Lly+ibE9rQO40H/XbxAmYWQ/E1al3EEjQAAAcI4TIvrbXjsYLs894RI56g24iR4ayFOMGHlwIgiJM8b3vqfVcE8859s6o44xOew+EJmobtNxbzN9iTuo3YQOmI7olx0gTz3vZdFiaExlBJ0uIIMiQQBI4qKvhgwZRoNf9V5nb6CxtmhzlallAAEg/DvM721P6qBmGiHGJmwnQ8+fmt5mBLXOzNm1hbSJJ6naFVrUCTDZubDfrO1plVsBkvpkkQJJEyNBxm1o03UVamG7yeMH02jktivQyNgCTu6bk8T+UJuGwhbD3EudB7vAGdb3/AIVKYqMqjgpAcZg3bG+t9Pkdk007WAjhA132ladYG07eKip0MwJJ7vgSTseTYOu8BG4amZ9nOsW0km3O/mnVsLA0n62Ct13c7C0WtH8qrToucYb4nYDmrUmTRE6o4fC4jhlt8j1Wn2f2zXpwXEvYdqhJt/lOoPoo3YZoJycInl479FA9vnp9eqpZWuiXjT7Ohd7WUosx8zocvzB15LZwOLZWZnYZGhmxB4EbLgX05MCRvB+vFXeysRUpPzsaT+IGwcOfPn9HePyHf6jGWBVwdzCSE3CVxUYHt0I03B3B5g2UoC7E7OZ8EcIAUmVACYiOFndsdrNw7bjM8/C0fM8Ar+Krtpsc9xs0SfrivNsXjnVahe/Vx6gC8DoFlknXRcFfZPjO1qtU9+oQPwNkNjmN/GVXqfDLWwbwdTwNttEynBu63TfgkdVLjlaMo0F9YnVcztm/CIW1e9NQmN9yTyBUtUh0wyBqJN/TZOpYTQnTjvN9Bf8AXmrTminvM6TaBxJSbV8BT9kYwpgZiROgAGuwVPMJI36nw11spa9XN+s/Vk0PaJjvOtFrRznw2VJfYmMdEAkwBsE37Wz6lT5Gic3eMDSY24jXw2RlP4T5/unwFM9aaEuVLCCbSu85RsKOuHRDBfjsD+qtYWln0gjmY4fqFH7TY9uDpFwu93da0aB1xm638bLj+Rn41h/p0Y8fNyKHZVH3lV7HAHIO/lEiSQA2513PCFdodntpzTaINyM0Rc6eZHmqXsTUcyjNSm6nNy4wJmJJvpMrfGIbmZ3WvcXwCL5YDiSTHdtxi7o3XAoUdLmVKzG0aTnvZ7tlNtssXOwbwJMeJTOwnmpSZVcT3xNrgXsLiLQBdV/afCVcSxtGllGZ4vMBoAdJJ0gW03MbqbsPsv7I3Jne7Zw+7wlvD9lSj7Jci814BnKb90ADfcnyCoYygxzgIzONzBgGLkDwjzK16mIkBpGoN7WIJ1CyftIfiPdAgFkVCSBdpEZR4yehCTXoakRYim3KYba+wJzT5/xyVbD4BozONi8gExqPHS515LX7QYA1zyQGtBNhYASSf2UeFAdSpkyMzQTxuJAnlYeCjVlbGR/ZQdWaB8LRmdJJm9hc7ym47ASHQQOd+M2g2115rTwFVprVKRI95ka+Lnuy4EjlJCb2swAGSWN+87lI0MwNSOSnUexzNPs0vcXOEsYRmHF1zlHKwnrEXlQ45oGvly+oXX1KDmsjNIiTbV5guJ35cgBwWIaDXYinSMuzuuBwgk9AADPIHdDXND2OfpYLM+SO603J4bCx6dJUxYGiAGgHhqbb8xf1W/jsM2mGsEAj1JJdA5fosypR7waLzb+eUJOTsaM11EzofCPz4KVnZpcZ0AtzP7LQpUQyCf1ttpukrYoQQM19wQD9a6cVaIlISn2e1o0k7k8P0SVyBItrEWtcW633RJkbRbnv5BV2O1EWuQQbmdbW2TtCUZPsu9kYplPOXuytJBAvM3kgDlF1Zq9v0QJBc6DBhun9UWXNVmEGdiPPh+SrGgc3oZjfmfP+VtDPKMaRLwxbs73BYhtVgewy0/PcHmFNC5D2Wxvu6uR1m1NOTr5fO46wuxhd2Oe0bOWcNZUcj7bdojL7ppuCC7ysJ24+Oy5PDy1k/iM+F/RW+2nuqy/i8nXibegCr4of3YAO8c9oWDlb/s1UaIc0U5kk6AbfvJVvD0Iabm8HqJ/lQuYO7wBVsPyguiBAHUxH5z4qZvikOKostxwAAaO6L854TFrbrLe41HGdBwTtGEz90zHgY+XkpcBS7oGUgxfxmZ8/RJJRQdjMc4TDRaBrqbXHK/okp0stzE72TqNI+8cdg23LUnqYCe5oJAAuRr/GtkXwOhC0QLDbWZM8OVteYSQ76lT0hFyNIuQDpbcfUKL3o/C7yd+ikdWerMCq9p4j3ZFJoD69SMjAfh1lzuEC9+OivVy2nQc99gQYMSLRY23McJhYvsR/fVq+KeY1Y0QCbwSR0AA81rnyuT1XRljhStnWYnKxpaAZEaS0k8bCIieWyzKuCbVq+9eA73Rc2mDOUvtmdx7vwjmHcknbvbXuKTy0tkMJv3iY2nisz2XrkYWnLibZz1Jk7TP6rklk9o3UTfxT2AgyOE3I3tyS4eoAAAzNMyRtBs2/K/nwWHiauZ7aeznDczDRmcNeDXKTtrF+7o1XgwcpBHG0DxvspWQrU08FjBUYXAZWklrYtLQYJ8XSOgBUHaDG1GzJ1JAv9bKLB4f3TGM1LGgW3tfWwM/NRl3fMQcunCTPrZ37JOfoKJsbWAeTFvQt4crkX8t1Ur9jitXGJ70FoY1s5CN3PJnyAnYqw+XSHCJsIscu5vpaf2Vr3gaDqCLjgBNgOWnkmpA0U+0XSHUWgxVBptkmxIO51EST/pSYfD1g0UyASMsljhAsdC7X7tiFaolrnVJuJyeBa0/Ix0Vigbye8WjXfXVFioqnshtNz6sf3tQBmY3sAfIRJPQbqjjCamWnTIL3PDmkz8LYfmMfC0tZFokkLWxFKXZpM675dDBI8SVXwlA5G1Gd1xF51LJkTaZPxEcYGyoQ6oHOnK3O6NQRxsNp0t0VH2fwJe+tWcctxTpk62Mu0O7g1v8AtKfWrOdXbSZLA5hL3TcM0mBbMSSBOmu0qTFYdzGtbSIDW6NI2BJAnX6lCoOR3aGG+KZIJHW8fJc52hiWU5GYd34t4FrTfj6rf7U7WDKTqmhYLA37xMeN4XD4Cg7F1QwzkLu+eDZk+J8UvGnKw2NLBYZ9fvNMU2zLyfMCNTyTK2UTlsbgnU6wRb8l2+NosbSysAaxoEAaAaQBpK5osaSSWk8+Ph4aqJXdIqLSM6jhnTF3bdZ+vRTnD3kwCOAnffb+VbrxoJvc7EjwVd7tNRJvf9PBNIHNkD8MBqLzvpx2sFXxAgWA+Q8wDKnq1YNrHTY+ajwtE1pBeWhsTEEnhHCwWsIW6RlKT9jexsP7yo10CGHMf/qOsx5LpMdVy03u4McfIFQ0GtYMrRA+fjulrkOa5v4gR5rvx49I0c8pbM88wpzU4OhkeM+l1BWoy08U7DggFhtlcQVPRovcZ+EcTMFcvRv2VWPMTvH18k6pUmmRr9W9E7EsDXQDJieHGddlFESAJkJ98i64GmtLHSdQfr5K9RcSbmJAM8BFtLxCz2si2qnoWHDY9LeicuhxY+hUglvP8oUw+N17ZQOZvB/6jyVWoe+SB8Q/5CVMePIg/MfmpZSLeJpB1iYBdtpaTHQhsePJSZP8x/qb+iZhyHkHTe/GNfIFW8zP83kf/wAqHKiqN7277ROVtCSABJHOPOLrX9kqPusFTJA7495IP4r/APXLPNcR7R1veVnZZuco3OsD1XdYkNp0206dmsaA0cQLXPNZZJVH+RxjbOd9oMTmimLh9RoygXie8PILoHANEAWAERsOAXMsqTjaYAkAEmdQTP6D+pdBjDFyYgk+EGVhLpI0XZQ7Ll2IcZJDGyDsC8gN8cgf5lSe0pJ9wxt81VtuhE+nySezbpp1Xm2eodeAAjw1SY2fteHZcwXONjwfPy8yq/6/gV8GxWMXkm8b8IUWH3GpJnlIgH5FLVPwlwjaBzsDbp6ym0WkMbYg3dG8g/K8+agB+FqS8afCSPQH/sp62KBPDl6hQYaHAuboSNdgJHhdQYnv5qQs5zTJg7xe3mqQE2GdDL6uJfwM218IHhyVrDPAE3vLonY2v5eqq125S1omzRBjhrO25Clq1rQ29ovp0PFACYioSMp0ccpE6tsXRwGUFXnuDYmMjee2tjwWVQILnW0sZEiTte0wPkm9o4iWZBq45LagWk/0yfBOxUWewWkMdUIOes8OB4M0pjpEuj/OFZxDhEOmQdeV+GgtvCiNWDlEgbAg2IFr7bLn/avtYtomm346zsoi1vvR6DxVRduhPgzwTjsRkZmGGYbkXJ6k/eJ3MwF1NXDe5a1uHYGgXDRFj+KeJgX3Ki9l8F9moNadbucBGpO9trKHtbtAOcYEACeJMCZWjmukRqTdrY8OyQYES4TvJtraPzWVWqXsYgcN+qqYyvY7yL/pwj9FXfiD90HxvASAuVq0d7T63/dVH19gQZk8vHxVeo8gi9p33+oTKYfUsxrnTYRp4nQKkibLFBpe7LPU7Dnz4BauZtNotA6anclaeC7G+z0QHhhee8d+9fuzw85usbHmTcHQ79frxVvN4+IrkI49nyT/AGkTv9dfqyrYiuS2ZjiAfzF/UKuKhkevP6lNxNYAW8RseWqh58ku2arFBeiCpEXaJAHO45nn+SqYqpJJnielo4qLEYsiQPrdRNaXaX+SlJ+y7SKnar4dMT1+uar0sXK3DghF2y7iel/JQlgEanxI+it1NJUc7i5OzFdWObS3qpzVAFzM6Kq98kxpJiNFFRNyttbMbL78SOu9lZovFtYWbTdcpXYgiw0PFS4WVtRp0nEmAJvf6Kse6d9D91nYYwZkyee38q574cf+X7rKcTRMu4O+IpWg+9YOP3x+a7ntUieh9I+vorjuyoOLpTBGbfo6PHh4Lpu3qwax97C/ibgrmy+kbQMv2fuar3fedlbJG3DmL6Kz2xiw2k4Gc22YXhw05cPBO9nsIadJjruJOaJEAnmdlme1FTvwRpcnXz9fNJLadDbpGz7LPacM0zMFwPGZN+BEEIwsHHPGuWkYmZmWCdI/lOw9A06dFmbKQA15GlzJ2vEm/OSo+zP/AHYl/wARlovw73gBceSlvlsK4RfxlQMDyRIMReON78DPmle86Nk2JmJ0A1NtSFDi2knK4AtiSTF5mwnW2UT+qfWqm+UkExMaDpfe9+U7KR0XGANZGtxPTWLdVT96CZAEwTbjZok8L9FK9sAEusQL8OJ35KDD9xrjE32tazW8tgU7EWGhxc3MBYl3gJt42Ckr6kXBIzeGnjcDzUdNsXc6e9PhwnX4lUrtLpIJGYi8xv6WHFIZZp7ggiZJmNTfpv8A8klNkku0yxpHxXnraRbimOfd1hwsbhwBFzOmwjgpQCGDSTJdfTW3M/qhiGVapkjYHrqsDCYb3+LdUNqdE5GbgkEgn+qVpYl5bJafvZJdNnEm4jUDX/bzTOz6HuabaYOYQcpOpNz5Kk9U2DRoY7FZWE7mRPjc87LncbX5kTpH1z0UvbGOJdewAudgdT6rFNNznNaxpJk2Fyfry1WkI8GcmPxQLhE246byp+z8FUqy2m2b/EbNHieW2q1MD2Dkg1jLibMabXt3jv0Fuq3qT8oDWgNABy/h3Og6DzTc0uEJRb7M3CezrKd6h97Hwz8IEGe7N/G3IK1UqTUptMhkkQLWym3SdlaqGwM2A9Cs51Vwe2BJDg5jREuA+Ii+haXX59Ek7fI2jUaA6jLicwcQCTNgdfrgudxxuthrQJIc5zXchDT4n+UYDKGgnvPO+uW50H3eusJtbuxp0cvXwlRxblY89bAgzEl0AbwZuoa3Z1S5eWU2jnnPpA3/ABLp8WQLkXiNdrLJxbTBgSOF4UN1wilyZ1Ls5gu4uf6DrA28SnPeADlAbsI+p4bpMTXykiRfQbje41Crvdew9I21nwVVJjuKG7a/L1PkFQxlUNBkhpgloOpMGAI+avVME6oAG1Awcm38yYPVQn2dbMve82F5Eg8Ta/8AK1hFLlsylk+jnqSiZuuoHYVMNkOdJG5b8suqqn2esYcWEX74seVrg/XXpWWJz6MxA7zSP1C0avY1Rp1YeNzbrIEKvjezajYcWEt4iCPRUpRvsTTI2VIU/vOfoFU28E3OeaHGx2ekU/ZVzXte2qMzSHAls3BkaniFZ9rKNQ0hlY5zt8oJ8OY18yuiDVNWboifx4ujRZGch7PY5/u2sq0qlPLaSx5BE2Oh4mxWJ27XjEAuBy+8BIgnuyDtykeC9IptsoK1ITcSoXxoqVoryNqjLfWa9hh0gtzS3hyO2ngqns02W1XfCXVI22a2I8z5LefgWkEadLLHb2BkLzTqVW5tQ0svrpmFjc3XM/iyVpGiyItOp9+GgkkHeQP3/TkmuoXhxIboR+IwBeyjrYCqLghxIAOxMacv1RkqhkuGYtHdi5F5tF+hWLwTj6KU0NLMzgT8IvG20ECI1H1KkeTs7Uy2POPNVRjQYcc7APxtIi286Dnoo+zu1aTzlzgvEQLCwGxNiOnEKXGX0O0XhVAbrYukabQIHHQlR0C3M0kQAc0E6kzY7k96fJIYysB1bHGA4kxrzRh2TDtTcg8zYdYChDYMrB7oAJBd3jwjb9lPXq96c29+A59eSiwtIBpOzZMniTM32tqdim1CcpvmB5W0kn64HkgY6mMzhplbMgiSZtPXbzUWLxgaHX0IjYbWvvzSUGtY05TLnEknYnfwF03Bva54pkd/IHAGJkWMz94CB5qiTMwuBdU7z5Y06lwgnoPz+a0cOWMAygNynMSLmIIAM8SHfJPrixAkERczxBt1APmmtp5i+AYIBvMSDz80OVjUUi776O9BtPU/tcKE12ksJP3jYSXXBAEC8RN9lA+sR3TEEBpJ3t0iZ+gnsflkwbNAkzJOhnnbVNBQ+vnqAtB90zNYgy8jfT4fCVNhsOxkFou45S4klzgBNybm4CrivcxoG3Jte0+Flmf+QN94KVICo+4GuUeO/DbqqSk+iXSNt9WzjOgg7CI+r81mUu2qVIPbmLpdqzvWi19JsBb8lXx3Z5Ims9xI0bYjwGl/HqVBR7JpuaT7zQ5YgX04G4uqi4rslxkMr+0VR/wtA4l1zHjYLMe+q/4nFw0y6DyFohbzOzGDRxM7QJ56m6sM7Op7HmfO2pVqcF0TrIwaOFMzcjcQZHiruHoNiQDfrPyNlqswrDBDhB5EbwLRa6nbgWOIh9yOenyRtfsWrRlCLXHgBpwP1smsaDEGfUfX6rb/ALPZIbJk6AW6nhx5pz8E0a93he3j9bpiMF9MEAADS14iOhndTMuBFrcZMepOu60X0GjcRO2pPP8AVQV20+m0gX8DtJhTsh6tmZW17oDhu7N4fPbkoGsLmk7bDmOBHir+Jr023awmB953djXTSVC2m+pf4QdP42TTvhA41yzju0cvvH5dN9Izb6c5VLxXU1vZVp0MKv8A+Jn8Xqu1UlRztnqwU9QKAqw82XSwRExJUbdDDdOcprkocdJTabUNcYStdcpDsHU0w0YUmZBclQED6KrP7PY65aD1APzWiSkCVAYuJ7GYYIlhGhYSOfQ67qJnZrm/C6wkwWjUzNxHy2W+ALJoaFm8MX6KUmjncTTqtbAYHjgCAIA0vvqFAzFuMl1J1O9w7KQR/lLSbddl1LqYIULsMOCyfxYFeRnP+9a4HLaJ4dTHL9Vw3a3ab21s41a6f28rL1N2AZ+ETx09ViYv2Tw73lxaZJk946+aWP47jIJ5LRldqe0lEU2uYWkvaHRNxtDgLyLiDGik9mO1ftFN0k52vuLCQ4d3w1/pVv8A8QoDSnPUu/VTYD2fFGpmpgNtBGxCJfGiouuxRyPbkqYic7TaRII5W58QqfaHb1OkyXmXm+Qa6fe/D5qx2/g8UZbRblG7mxm8L90dPRclV9ma83puJ42Kyx/HvmReTLXESn2p27UrSPhb+Fsx+6PZfEe7xdFxIAzQZMCCCNfHzhTH2frf4bkjvZ+t/hldiUUqRy/qbtnpGNZu7UbXFtlnuMgwYMi+t/zsOHBM7C7WqNYGV2OBAjPdwIGk7zH0FqU67TAAa4Wnutkei8yeJxfJ2xnaKIqQLQDcf7f4QagyloAjU6K++jS/wmzNyBHT4Y23UX2OiDIa4DhnNvPmkoj2K5IPdbNiY5CSZ5I+2BuWYncjrE+QVv7NTBIBdE3lw0/ygCZVd2FozJa8/wC47+HzhUokuQmCxF85+Ii9tJ2HhYhTOeJLdJF+MbJ1OlS/C63MiQLcJUdYUAJLTbc1H9L3umySqXEEglQhhIhtwPrVTfaWGzKWbe4kT1Nz4K7hab9bNHAT9QpUGVtRVodlgXqGb2F4Vl7ZMq09m+6ge5dOOOpnJ2Vy1Cc5JAW6ZnR0tTinsdIUVN0iN0tJ2oXazJMR5upCVG8JQVJVjqR1QTdRtN0r3JUOyQuQSmuKBolQWPJSSmhyAUUFj5RKYCkJRQ7JA5LmTM2yQlKgskzKPdEpMyAsc4BFNMLkocgB7gFC6mOCeXJCbIEROojgm/ZmqQlKCmIaMAFWr9kMdqAfmtHMjOocbHdGJV7Cd92o4de9/wBr+qgHZOJGlSm7/U0j1BXRSkzqHhi/RW7Obq9nYubCkQdZc+6T+zsYT/8AG3pJPqV0pckzpeCIt2c47sKs74qjujYHyv6qSj7PAXILjxN/mug94kLkvAh7mYzBFujU/wBw5Xs6YXprCg2KX2Q7lRuwJ4rQJSSqWNITkZ/2Dmj+z+avyhVoibYAp83CELdkIe8aKNqEKSwKdU0QhADgkB1QhAChOpnvDqhCQDJSv3QhDAQfr8ykn68kIUjApCUiECBIEqEDQpQNEiEDEKGoQmSyUJjEISACUZkiEAPAQ26EIAQJpKEIYCFIUISQCFCEJiApZQhM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27655" name="Picture 6" descr="http://maisequilibrio.com.br/imagens/interacao/original/1/qual-pao-devo-escolher-12-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238500"/>
            <a:ext cx="54292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57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4A3FCB9-5B51-4BA7-A1AD-547DE4F09269}" type="slidenum">
              <a:rPr lang="pt-BR">
                <a:latin typeface="Arial" charset="0"/>
                <a:cs typeface="Arial" charset="0"/>
              </a:rPr>
              <a:pPr>
                <a:defRPr/>
              </a:pPr>
              <a:t>36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1268" name="CaixaDeTexto 4"/>
          <p:cNvSpPr txBox="1">
            <a:spLocks noChangeArrowheads="1"/>
          </p:cNvSpPr>
          <p:nvPr/>
        </p:nvSpPr>
        <p:spPr bwMode="auto">
          <a:xfrm>
            <a:off x="857250" y="1285875"/>
            <a:ext cx="828675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 b="1" dirty="0">
                <a:latin typeface="+mn-lt"/>
                <a:cs typeface="Arial" charset="0"/>
              </a:rPr>
              <a:t>Visão de futuro, 10 anos 2023</a:t>
            </a:r>
            <a:endParaRPr lang="pt-BR" sz="2000" b="1" dirty="0">
              <a:solidFill>
                <a:schemeClr val="tx2"/>
              </a:solidFill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pt-BR" sz="2000" b="1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</a:p>
          <a:p>
            <a:pPr algn="ctr"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tx2"/>
                </a:solidFill>
              </a:rPr>
              <a:t> </a:t>
            </a:r>
            <a:r>
              <a:rPr lang="pt-BR" sz="2800" b="1" dirty="0">
                <a:solidFill>
                  <a:srgbClr val="FF0000"/>
                </a:solidFill>
              </a:rPr>
              <a:t>Segunda revolução </a:t>
            </a:r>
            <a:r>
              <a:rPr lang="pt-BR" sz="2800" b="1" dirty="0">
                <a:solidFill>
                  <a:schemeClr val="tx2"/>
                </a:solidFill>
              </a:rPr>
              <a:t>do setor de panificação ;  </a:t>
            </a:r>
            <a:r>
              <a:rPr lang="pt-BR" sz="2800" b="1" dirty="0">
                <a:solidFill>
                  <a:schemeClr val="bg1"/>
                </a:solidFill>
              </a:rPr>
              <a:t>criação de centenas de fabricas de central de produção e congelamento</a:t>
            </a:r>
            <a:r>
              <a:rPr lang="pt-BR" sz="2000" b="1" dirty="0">
                <a:solidFill>
                  <a:schemeClr val="bg1"/>
                </a:solidFill>
              </a:rPr>
              <a:t>. </a:t>
            </a:r>
          </a:p>
          <a:p>
            <a:pPr algn="ctr"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</a:endParaRPr>
          </a:p>
          <a:p>
            <a:pPr algn="ctr"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tx2"/>
                </a:solidFill>
              </a:rPr>
              <a:t> Grandes  industrias fornecedora de matéria prima, passam a vender para as padarias  pães e confeitaria, produtos congelados e pré-assados congelados e também massa congelada.</a:t>
            </a:r>
          </a:p>
          <a:p>
            <a:pPr algn="ctr">
              <a:defRPr/>
            </a:pPr>
            <a:r>
              <a:rPr lang="pt-BR" sz="2000" b="1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 algn="ctr"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</p:txBody>
      </p:sp>
      <p:pic>
        <p:nvPicPr>
          <p:cNvPr id="39941" name="Picture 3" descr="C:\Users\User\Documents\EUROPAIN 2014\FOTOS europain 2014\DSC05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652963"/>
            <a:ext cx="2921000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2" descr="http://www.abip.org.br/imagens/image/Fotos%20livreto%20Padaria%20Conceito/congelados%20propri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88" y="4581525"/>
            <a:ext cx="2003425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75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F41480C-ADAA-4AA1-885B-2CB76EFDBAC9}" type="slidenum">
              <a:rPr lang="pt-BR">
                <a:latin typeface="Arial" charset="0"/>
                <a:cs typeface="Arial" charset="0"/>
              </a:rPr>
              <a:pPr>
                <a:defRPr/>
              </a:pPr>
              <a:t>37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1268" name="CaixaDeTexto 4"/>
          <p:cNvSpPr txBox="1">
            <a:spLocks noChangeArrowheads="1"/>
          </p:cNvSpPr>
          <p:nvPr/>
        </p:nvSpPr>
        <p:spPr bwMode="auto">
          <a:xfrm>
            <a:off x="857250" y="1285875"/>
            <a:ext cx="76438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 b="1" dirty="0">
                <a:latin typeface="+mn-lt"/>
                <a:cs typeface="Arial" charset="0"/>
              </a:rPr>
              <a:t>Visão de futuro, 10 anos 2023</a:t>
            </a:r>
            <a:endParaRPr lang="pt-BR" sz="2000" b="1" dirty="0">
              <a:solidFill>
                <a:schemeClr val="tx2"/>
              </a:solidFill>
              <a:latin typeface="+mn-lt"/>
              <a:cs typeface="Arial" charset="0"/>
            </a:endParaRPr>
          </a:p>
          <a:p>
            <a:pPr>
              <a:defRPr/>
            </a:pPr>
            <a:r>
              <a:rPr lang="pt-BR" sz="2000" b="1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</a:p>
          <a:p>
            <a:pPr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</a:rPr>
              <a:t> </a:t>
            </a:r>
            <a:r>
              <a:rPr lang="pt-BR" sz="2400" b="1" dirty="0">
                <a:solidFill>
                  <a:schemeClr val="bg1"/>
                </a:solidFill>
              </a:rPr>
              <a:t>A </a:t>
            </a:r>
            <a:r>
              <a:rPr lang="pt-BR" sz="2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tecnologia </a:t>
            </a:r>
            <a:r>
              <a:rPr lang="pt-BR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do frio </a:t>
            </a:r>
            <a:r>
              <a:rPr lang="pt-BR" sz="2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uma tendência irreversível </a:t>
            </a:r>
            <a:endParaRPr lang="pt-BR" sz="24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</p:txBody>
      </p:sp>
      <p:pic>
        <p:nvPicPr>
          <p:cNvPr id="40965" name="Picture 4" descr="http://www.docedoce.ind.br/produto_foto.php?id=1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5559">
            <a:off x="6197953" y="3188966"/>
            <a:ext cx="25654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http://www.docedoce.ind.br/produto_foto.php?id=1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4757">
            <a:off x="107502" y="2791239"/>
            <a:ext cx="4236785" cy="220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2" descr="http://www.docedoce.ind.br/produto_foto.php?id=1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0805">
            <a:off x="4067944" y="2852936"/>
            <a:ext cx="2022499" cy="303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3721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F7BA04E-8590-48A4-9D3C-A453C92A740D}" type="slidenum">
              <a:rPr lang="pt-BR">
                <a:latin typeface="Arial" charset="0"/>
                <a:cs typeface="Arial" charset="0"/>
              </a:rPr>
              <a:pPr>
                <a:defRPr/>
              </a:pPr>
              <a:t>38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1268" name="CaixaDeTexto 4"/>
          <p:cNvSpPr txBox="1">
            <a:spLocks noChangeArrowheads="1"/>
          </p:cNvSpPr>
          <p:nvPr/>
        </p:nvSpPr>
        <p:spPr bwMode="auto">
          <a:xfrm>
            <a:off x="857250" y="1285875"/>
            <a:ext cx="764381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 b="1" dirty="0">
                <a:latin typeface="+mn-lt"/>
                <a:cs typeface="Arial" charset="0"/>
              </a:rPr>
              <a:t>Visão de futuro, 10 anos 2023</a:t>
            </a:r>
            <a:endParaRPr lang="pt-BR" sz="2000" b="1" dirty="0">
              <a:solidFill>
                <a:schemeClr val="tx2"/>
              </a:solidFill>
              <a:latin typeface="+mn-lt"/>
              <a:cs typeface="Arial" charset="0"/>
            </a:endParaRPr>
          </a:p>
          <a:p>
            <a:pPr>
              <a:defRPr/>
            </a:pPr>
            <a:r>
              <a:rPr lang="pt-BR" sz="2000" b="1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endParaRPr lang="pt-BR" sz="2400" b="1" dirty="0">
              <a:solidFill>
                <a:schemeClr val="tx2"/>
              </a:solidFill>
              <a:latin typeface="+mn-lt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pt-BR" sz="2400" b="1" dirty="0">
                <a:solidFill>
                  <a:schemeClr val="tx2"/>
                </a:solidFill>
                <a:latin typeface="+mn-lt"/>
                <a:cs typeface="Arial" charset="0"/>
              </a:rPr>
              <a:t> Pães com fermentação longa e uso de massa madre;</a:t>
            </a:r>
          </a:p>
          <a:p>
            <a:pPr>
              <a:defRPr/>
            </a:pPr>
            <a:endParaRPr lang="pt-BR" sz="24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j-lt"/>
              <a:cs typeface="Arial" charset="0"/>
            </a:endParaRPr>
          </a:p>
        </p:txBody>
      </p:sp>
      <p:pic>
        <p:nvPicPr>
          <p:cNvPr id="16389" name="Picture 2" descr="C:\Users\User\Documents\EUROPAIN 2014\FOTOS europain 2014\DSC05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571750"/>
            <a:ext cx="8001000" cy="448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176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152BF78-CAAC-4CF2-AC77-394D9086CF63}" type="slidenum">
              <a:rPr lang="pt-BR">
                <a:latin typeface="Arial" charset="0"/>
                <a:cs typeface="Arial" charset="0"/>
              </a:rPr>
              <a:pPr>
                <a:defRPr/>
              </a:pPr>
              <a:t>39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6388" name="CaixaDeTexto 4"/>
          <p:cNvSpPr txBox="1">
            <a:spLocks noChangeArrowheads="1"/>
          </p:cNvSpPr>
          <p:nvPr/>
        </p:nvSpPr>
        <p:spPr bwMode="auto">
          <a:xfrm>
            <a:off x="857250" y="1143000"/>
            <a:ext cx="76438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latin typeface="+mj-lt"/>
                <a:cs typeface="+mn-cs"/>
              </a:rPr>
              <a:t>Visão de futuro, 10 anos 2023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tx2"/>
                </a:solidFill>
              </a:rPr>
              <a:t> Ampliação da Qualidade do Pão Brasileiro e </a:t>
            </a:r>
            <a:r>
              <a:rPr lang="pt-BR" sz="2000" b="1" dirty="0">
                <a:solidFill>
                  <a:schemeClr val="bg1"/>
                </a:solidFill>
              </a:rPr>
              <a:t>Ampliação do MIX de PÃES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pic>
        <p:nvPicPr>
          <p:cNvPr id="41989" name="Picture 6" descr="C:\Users\User\Documents\EUROPAIN 2014\FOTOS europain 2014\DSC056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2947988"/>
            <a:ext cx="6854825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064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5" name="Picture 2" descr="http://www.emporiograosdobrasil.com.br/imagem/index/11414604/G/farinha_de_trigo_integral_603x29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7488831" cy="402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23528" y="301298"/>
            <a:ext cx="7488831" cy="156966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PESQUISA DO PREÇO da  FARINHA DE TRIGO- PÃO  FRANCÊS e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novas informações  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5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0793A4F-554F-4F46-B7C7-E10D28525CF4}" type="slidenum">
              <a:rPr lang="pt-BR">
                <a:latin typeface="Arial" charset="0"/>
                <a:cs typeface="Arial" charset="0"/>
              </a:rPr>
              <a:pPr>
                <a:defRPr/>
              </a:pPr>
              <a:t>40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6388" name="CaixaDeTexto 4"/>
          <p:cNvSpPr txBox="1">
            <a:spLocks noChangeArrowheads="1"/>
          </p:cNvSpPr>
          <p:nvPr/>
        </p:nvSpPr>
        <p:spPr bwMode="auto">
          <a:xfrm>
            <a:off x="857250" y="1143000"/>
            <a:ext cx="76438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latin typeface="+mj-lt"/>
                <a:cs typeface="+mn-cs"/>
              </a:rPr>
              <a:t>Visão de futuro, 10 anos 2023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tx2"/>
                </a:solidFill>
              </a:rPr>
              <a:t> Ampliação da Qualidade do Pão Brasileiro e </a:t>
            </a:r>
            <a:r>
              <a:rPr lang="pt-BR" sz="2000" b="1" dirty="0">
                <a:solidFill>
                  <a:schemeClr val="bg1"/>
                </a:solidFill>
              </a:rPr>
              <a:t>Ampliação do MIX de PÃES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pic>
        <p:nvPicPr>
          <p:cNvPr id="43013" name="Picture 8" descr="C:\Users\User\Documents\EUROPAIN 2014\FOTOS europain 2014\DSC056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2947988"/>
            <a:ext cx="6854825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43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487E5AA-DD3C-4FBB-98CB-1D6A322122C4}" type="slidenum">
              <a:rPr lang="pt-BR">
                <a:latin typeface="Arial" charset="0"/>
                <a:cs typeface="Arial" charset="0"/>
              </a:rPr>
              <a:pPr>
                <a:defRPr/>
              </a:pPr>
              <a:t>41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6388" name="CaixaDeTexto 4"/>
          <p:cNvSpPr txBox="1">
            <a:spLocks noChangeArrowheads="1"/>
          </p:cNvSpPr>
          <p:nvPr/>
        </p:nvSpPr>
        <p:spPr bwMode="auto">
          <a:xfrm>
            <a:off x="857250" y="1143000"/>
            <a:ext cx="76438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latin typeface="+mj-lt"/>
                <a:cs typeface="+mn-cs"/>
              </a:rPr>
              <a:t>Visão de futuro, 10 anos 2023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2000" b="1" dirty="0">
                <a:solidFill>
                  <a:schemeClr val="tx2"/>
                </a:solidFill>
              </a:rPr>
              <a:t> Ampliação da Qualidade do Pão Brasileiro e </a:t>
            </a:r>
            <a:r>
              <a:rPr lang="pt-BR" sz="2000" b="1" dirty="0">
                <a:solidFill>
                  <a:schemeClr val="bg1"/>
                </a:solidFill>
              </a:rPr>
              <a:t>Ampliação do MIX de PÃES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rgbClr val="FF0000"/>
              </a:solidFill>
              <a:latin typeface="+mn-lt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pic>
        <p:nvPicPr>
          <p:cNvPr id="44037" name="Picture 9" descr="C:\Users\User\Documents\EUROPAIN 2014\FOTOS europain 2014\DSC056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008313"/>
            <a:ext cx="571500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884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21BCC21-4697-4A7F-A443-A8AE9CD36808}" type="slidenum">
              <a:rPr lang="pt-BR">
                <a:latin typeface="Arial" charset="0"/>
                <a:cs typeface="Arial" charset="0"/>
              </a:rPr>
              <a:pPr>
                <a:defRPr/>
              </a:pPr>
              <a:t>42</a:t>
            </a:fld>
            <a:endParaRPr lang="pt-BR">
              <a:latin typeface="Arial" charset="0"/>
              <a:cs typeface="Arial" charset="0"/>
            </a:endParaRPr>
          </a:p>
        </p:txBody>
      </p:sp>
      <p:sp>
        <p:nvSpPr>
          <p:cNvPr id="16388" name="CaixaDeTexto 4"/>
          <p:cNvSpPr txBox="1">
            <a:spLocks noChangeArrowheads="1"/>
          </p:cNvSpPr>
          <p:nvPr/>
        </p:nvSpPr>
        <p:spPr bwMode="auto">
          <a:xfrm>
            <a:off x="857250" y="1143000"/>
            <a:ext cx="764381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latin typeface="+mj-lt"/>
                <a:cs typeface="+mn-cs"/>
              </a:rPr>
              <a:t>         Visão de futuro, 10 anos 2023</a:t>
            </a:r>
            <a:endParaRPr lang="pt-BR" sz="2000" b="1" dirty="0">
              <a:solidFill>
                <a:schemeClr val="tx2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dirty="0">
              <a:solidFill>
                <a:schemeClr val="tx2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pt-BR" sz="2000" b="1" dirty="0">
              <a:solidFill>
                <a:schemeClr val="tx2"/>
              </a:solidFill>
            </a:endParaRPr>
          </a:p>
        </p:txBody>
      </p:sp>
      <p:sp>
        <p:nvSpPr>
          <p:cNvPr id="18437" name="CaixaDeTexto 6"/>
          <p:cNvSpPr txBox="1">
            <a:spLocks noChangeArrowheads="1"/>
          </p:cNvSpPr>
          <p:nvPr/>
        </p:nvSpPr>
        <p:spPr bwMode="auto">
          <a:xfrm>
            <a:off x="4500563" y="1989138"/>
            <a:ext cx="41433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 </a:t>
            </a:r>
            <a:r>
              <a:rPr lang="pt-BR" sz="2000" b="1" dirty="0">
                <a:solidFill>
                  <a:schemeClr val="bg1"/>
                </a:solidFill>
              </a:rPr>
              <a:t>Consumidor exige novos tipos de pães, para dieta, sem  fibras e funcionais e novos hábitos  surgirão; </a:t>
            </a:r>
          </a:p>
          <a:p>
            <a:pPr algn="ctr" eaLnBrk="1" hangingPunct="1"/>
            <a:r>
              <a:rPr lang="pt-BR" sz="2000" b="1" dirty="0">
                <a:solidFill>
                  <a:schemeClr val="bg1"/>
                </a:solidFill>
              </a:rPr>
              <a:t>ex.: massa folhada, produtos sem Glúten</a:t>
            </a:r>
          </a:p>
        </p:txBody>
      </p:sp>
      <p:pic>
        <p:nvPicPr>
          <p:cNvPr id="18438" name="Picture 7" descr="http://4.bp.blogspot.com/-KReZ77Fd4Cg/Tm1hentHNiI/AAAAAAAAB8s/FMd6Vj7PxtE/s1600/sfoliatel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000500"/>
            <a:ext cx="3429000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 descr="http://clgourmet.clmais.com.br/wp-content/uploads/2013/01/croissants-ed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2357438"/>
            <a:ext cx="376713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5797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946324" y="301298"/>
            <a:ext cx="4896544" cy="175432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solidFill>
                  <a:srgbClr val="FFFF00"/>
                </a:solidFill>
              </a:rPr>
              <a:t>Congelamento e a estratégia da Tecnologia do Frio do SENAI/CNI</a:t>
            </a:r>
            <a:endParaRPr lang="pt-BR" sz="3600" dirty="0">
              <a:solidFill>
                <a:srgbClr val="FFFF00"/>
              </a:solidFill>
            </a:endParaRPr>
          </a:p>
        </p:txBody>
      </p:sp>
      <p:sp>
        <p:nvSpPr>
          <p:cNvPr id="5" name="AutoShape 2" descr="Resultado de imagem para camara de  congelamento  de pã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4" descr="Resultado de imagem para camara de  congelamento  de pã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4102" name="Picture 6" descr="Resultado de imagem para camara de  congelamento  de pã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09" y="2065336"/>
            <a:ext cx="7267575" cy="597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9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Sim\Documents\Fotos de Pães e confeitaria\Cesta de Pa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038"/>
            <a:ext cx="9144000" cy="720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187624" y="476672"/>
            <a:ext cx="6408712" cy="175432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solidFill>
                <a:srgbClr val="FFFF00"/>
              </a:solidFill>
            </a:endParaRPr>
          </a:p>
          <a:p>
            <a:pPr algn="ctr"/>
            <a:r>
              <a:rPr lang="pt-BR" sz="6000" b="1" dirty="0" smtClean="0">
                <a:solidFill>
                  <a:srgbClr val="FFFF00"/>
                </a:solidFill>
              </a:rPr>
              <a:t>Assuntos  Gerais</a:t>
            </a:r>
          </a:p>
          <a:p>
            <a:pPr algn="ctr"/>
            <a:r>
              <a:rPr lang="pt-BR" sz="2400" b="1" dirty="0" smtClean="0">
                <a:solidFill>
                  <a:srgbClr val="FFFF00"/>
                </a:solidFill>
              </a:rPr>
              <a:t> </a:t>
            </a:r>
            <a:endParaRPr lang="pt-BR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52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59632" y="320452"/>
            <a:ext cx="6400800" cy="1752600"/>
          </a:xfrm>
          <a:solidFill>
            <a:schemeClr val="tx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Cartão de Crédito 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Negociações importantes para o setor de Panificação e Confeitaria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8194" name="Picture 2" descr="Resultado de imagem para cartão de credi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7"/>
            <a:ext cx="6336704" cy="473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6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1026" name="Picture 2" descr="C:\Users\Giovani Mendonça\Pictures\MAGICW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169"/>
            <a:ext cx="9108504" cy="617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259632" y="-315416"/>
            <a:ext cx="6552728" cy="27392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sz="2800" dirty="0" smtClean="0">
              <a:latin typeface="Arial Rounded MT Bold" pitchFamily="34" charset="0"/>
            </a:endParaRPr>
          </a:p>
          <a:p>
            <a:pPr algn="ctr"/>
            <a:r>
              <a:rPr lang="pt-BR" sz="2800" dirty="0">
                <a:solidFill>
                  <a:schemeClr val="tx2"/>
                </a:solidFill>
                <a:latin typeface="Arial Rounded MT Bold" pitchFamily="34" charset="0"/>
              </a:rPr>
              <a:t> </a:t>
            </a:r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   </a:t>
            </a:r>
          </a:p>
          <a:p>
            <a:pPr algn="ctr"/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1ª  Reunião Nacional da ABIP   </a:t>
            </a:r>
          </a:p>
          <a:p>
            <a:pPr algn="ctr"/>
            <a:r>
              <a:rPr lang="pt-BR" sz="2800" dirty="0" smtClean="0">
                <a:solidFill>
                  <a:schemeClr val="tx2"/>
                </a:solidFill>
                <a:latin typeface="Arial Rounded MT Bold" pitchFamily="34" charset="0"/>
              </a:rPr>
              <a:t>ANO 60</a:t>
            </a:r>
          </a:p>
          <a:p>
            <a:pPr algn="ctr"/>
            <a:r>
              <a:rPr lang="pt-BR" sz="2000" dirty="0" smtClean="0">
                <a:latin typeface="Arial Rounded MT Bold" pitchFamily="34" charset="0"/>
              </a:rPr>
              <a:t>         FIEMG – Belo Horizonte </a:t>
            </a:r>
          </a:p>
          <a:p>
            <a:pPr algn="ctr"/>
            <a:r>
              <a:rPr lang="pt-BR" sz="2000" dirty="0">
                <a:latin typeface="Arial Rounded MT Bold" pitchFamily="34" charset="0"/>
              </a:rPr>
              <a:t> </a:t>
            </a:r>
            <a:r>
              <a:rPr lang="pt-BR" sz="2000" dirty="0" smtClean="0">
                <a:latin typeface="Arial Rounded MT Bold" pitchFamily="34" charset="0"/>
              </a:rPr>
              <a:t>    09 e 10  de Fevereiro de 2017</a:t>
            </a:r>
          </a:p>
          <a:p>
            <a:pPr algn="ctr"/>
            <a:endParaRPr lang="pt-BR" sz="20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03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187624" y="404664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tx2"/>
                </a:solidFill>
              </a:rPr>
              <a:t> </a:t>
            </a:r>
            <a:r>
              <a:rPr lang="pt-BR" sz="3200" b="1" dirty="0" smtClean="0">
                <a:solidFill>
                  <a:schemeClr val="tx2"/>
                </a:solidFill>
              </a:rPr>
              <a:t>Perspectivas do Brasil para  2017</a:t>
            </a:r>
            <a:endParaRPr lang="pt-BR" sz="3200" b="1" dirty="0">
              <a:solidFill>
                <a:schemeClr val="tx2"/>
              </a:solidFill>
            </a:endParaRPr>
          </a:p>
        </p:txBody>
      </p:sp>
      <p:pic>
        <p:nvPicPr>
          <p:cNvPr id="2052" name="Picture 4" descr="Resultado de imagem para CNI Dr. Flavio Castelo Bran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488832" cy="500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78114" y="836712"/>
            <a:ext cx="6400800" cy="1752600"/>
          </a:xfr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 lnSpcReduction="20000"/>
          </a:bodyPr>
          <a:lstStyle/>
          <a:p>
            <a:endParaRPr lang="pt-BR" dirty="0" smtClean="0">
              <a:solidFill>
                <a:srgbClr val="FFFF00"/>
              </a:solidFill>
            </a:endParaRPr>
          </a:p>
          <a:p>
            <a:r>
              <a:rPr lang="pt-BR" dirty="0" smtClean="0">
                <a:solidFill>
                  <a:srgbClr val="FFFF00"/>
                </a:solidFill>
              </a:rPr>
              <a:t>INMETRO e a cobrança de taxas sobre as balanças da produção</a:t>
            </a:r>
          </a:p>
          <a:p>
            <a:r>
              <a:rPr lang="pt-BR" dirty="0" smtClean="0">
                <a:solidFill>
                  <a:srgbClr val="FFFF00"/>
                </a:solidFill>
              </a:rPr>
              <a:t> </a:t>
            </a:r>
            <a:endParaRPr lang="pt-BR" dirty="0">
              <a:solidFill>
                <a:srgbClr val="FFFF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7170" name="Picture 2" descr="Resultado de imagem para balanças e taxas do inmet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464" y="2817440"/>
            <a:ext cx="4067944" cy="406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3645024"/>
            <a:ext cx="3240360" cy="259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467544" y="303447"/>
            <a:ext cx="7056784" cy="95410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 Sugestões  construída no Grupo do </a:t>
            </a:r>
          </a:p>
          <a:p>
            <a:pPr algn="ctr"/>
            <a:r>
              <a:rPr lang="pt-BR" sz="2800" b="1" dirty="0" err="1" smtClean="0">
                <a:solidFill>
                  <a:schemeClr val="bg1"/>
                </a:solidFill>
              </a:rPr>
              <a:t>Watsapp</a:t>
            </a:r>
            <a:r>
              <a:rPr lang="pt-BR" sz="2800" b="1" dirty="0" smtClean="0">
                <a:solidFill>
                  <a:schemeClr val="bg1"/>
                </a:solidFill>
              </a:rPr>
              <a:t> das Balanças ( </a:t>
            </a:r>
            <a:r>
              <a:rPr lang="pt-BR" sz="2800" b="1" dirty="0" err="1" smtClean="0">
                <a:solidFill>
                  <a:schemeClr val="bg1"/>
                </a:solidFill>
              </a:rPr>
              <a:t>inmetro</a:t>
            </a:r>
            <a:r>
              <a:rPr lang="pt-BR" sz="2800" b="1" dirty="0" smtClean="0">
                <a:solidFill>
                  <a:schemeClr val="bg1"/>
                </a:solidFill>
              </a:rPr>
              <a:t>)  </a:t>
            </a:r>
            <a:endParaRPr lang="pt-BR" sz="2800" b="1" dirty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67544" y="1906172"/>
            <a:ext cx="72008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 Preocupações 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23528" y="2852936"/>
            <a:ext cx="73448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pt-BR" sz="2800" b="1" dirty="0" smtClean="0"/>
              <a:t>Balanças da Produção com pagamento de taxa e se for para manutenção ao longo do ano, deverá pagar nova taxa de aferição.</a:t>
            </a:r>
          </a:p>
          <a:p>
            <a:pPr marL="285750" indent="-285750" algn="ctr">
              <a:buFont typeface="Arial" pitchFamily="34" charset="0"/>
              <a:buChar char="•"/>
            </a:pPr>
            <a:endParaRPr lang="pt-BR" sz="2800" b="1" dirty="0"/>
          </a:p>
          <a:p>
            <a:pPr marL="285750" indent="-285750" algn="ctr">
              <a:buFont typeface="Arial" pitchFamily="34" charset="0"/>
              <a:buChar char="•"/>
            </a:pPr>
            <a:r>
              <a:rPr lang="pt-BR" sz="2800" b="1" dirty="0" smtClean="0"/>
              <a:t>Respeitar a legislação e de fato fazer a primeira fiscalização PREVENTIVA</a:t>
            </a:r>
          </a:p>
          <a:p>
            <a:pPr marL="285750" indent="-285750">
              <a:buFont typeface="Arial" pitchFamily="34" charset="0"/>
              <a:buChar char="•"/>
            </a:pPr>
            <a:endParaRPr lang="pt-BR" b="1" dirty="0" smtClean="0"/>
          </a:p>
          <a:p>
            <a:pPr marL="285750" indent="-285750">
              <a:buFont typeface="Arial" pitchFamily="34" charset="0"/>
              <a:buChar char="•"/>
            </a:pP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45466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9246" y="2564904"/>
            <a:ext cx="8136904" cy="1752600"/>
          </a:xfrm>
        </p:spPr>
        <p:txBody>
          <a:bodyPr>
            <a:no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Propor taxa menor para balanças da produção </a:t>
            </a:r>
            <a:r>
              <a:rPr lang="pt-BR" sz="1200" b="1" dirty="0" smtClean="0">
                <a:solidFill>
                  <a:schemeClr val="tx1"/>
                </a:solidFill>
              </a:rPr>
              <a:t>( algumas categorias já pagam menos );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A Taxa de aferição é única em todo o país ou difere por estado ?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Tratamento diferenciado para micro e pequenas empresas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Balança de produção, 20% da taxa de aferição da balança de venda do consumidor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Na quebra da balança, a taxa para nova aferição seria metade do valor normal já com os 20% indicado acima.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Nota da oficina descriminar valor do lacre, selo e serviço da empresa.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INMETRO criar  a certidão de balanças aferidas para expor ao cliente.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pt-BR" sz="1800" b="1" dirty="0" smtClean="0">
                <a:solidFill>
                  <a:schemeClr val="tx1"/>
                </a:solidFill>
              </a:rPr>
              <a:t>As  primeiras FISCALIZAÇÃO EDUCATIVA / PREVENTIVA   e não AUTUAÇÃO. 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pt-BR" sz="18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467544" y="303447"/>
            <a:ext cx="7056784" cy="95410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 Sugestões  construída no Grupo do </a:t>
            </a:r>
          </a:p>
          <a:p>
            <a:pPr algn="ctr"/>
            <a:r>
              <a:rPr lang="pt-BR" sz="2800" b="1" dirty="0" err="1" smtClean="0">
                <a:solidFill>
                  <a:schemeClr val="bg1"/>
                </a:solidFill>
              </a:rPr>
              <a:t>Watsapp</a:t>
            </a:r>
            <a:r>
              <a:rPr lang="pt-BR" sz="2800" b="1" dirty="0" smtClean="0">
                <a:solidFill>
                  <a:schemeClr val="bg1"/>
                </a:solidFill>
              </a:rPr>
              <a:t> das Balanças </a:t>
            </a:r>
            <a:endParaRPr lang="pt-BR" sz="2800" b="1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67544" y="1700808"/>
            <a:ext cx="72008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Pontos discutidos no grupo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298934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07504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440160" cy="1018193"/>
          </a:xfrm>
          <a:prstGeom prst="rect">
            <a:avLst/>
          </a:prstGeom>
        </p:spPr>
      </p:pic>
      <p:pic>
        <p:nvPicPr>
          <p:cNvPr id="15362" name="Picture 2" descr="Resultado de imagem para instituto aqui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72" y="116632"/>
            <a:ext cx="6851624" cy="39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899592" y="4437112"/>
            <a:ext cx="7386252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Projeto LIDERES </a:t>
            </a:r>
            <a:endParaRPr lang="pt-BR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566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</TotalTime>
  <Words>965</Words>
  <Application>Microsoft Office PowerPoint</Application>
  <PresentationFormat>Apresentação na tela (4:3)</PresentationFormat>
  <Paragraphs>234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46</vt:i4>
      </vt:variant>
    </vt:vector>
  </HeadingPairs>
  <TitlesOfParts>
    <vt:vector size="47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Giovani Mendonça</dc:creator>
  <cp:lastModifiedBy>Giovani Mendonça</cp:lastModifiedBy>
  <cp:revision>121</cp:revision>
  <dcterms:created xsi:type="dcterms:W3CDTF">2016-02-28T14:29:35Z</dcterms:created>
  <dcterms:modified xsi:type="dcterms:W3CDTF">2017-02-15T22:31:42Z</dcterms:modified>
</cp:coreProperties>
</file>