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69" r:id="rId3"/>
    <p:sldId id="267" r:id="rId4"/>
    <p:sldId id="266" r:id="rId5"/>
    <p:sldId id="265" r:id="rId6"/>
    <p:sldId id="273" r:id="rId7"/>
    <p:sldId id="275" r:id="rId8"/>
    <p:sldId id="272" r:id="rId9"/>
    <p:sldId id="276" r:id="rId10"/>
    <p:sldId id="268" r:id="rId11"/>
    <p:sldId id="271" r:id="rId1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901" autoAdjust="0"/>
  </p:normalViewPr>
  <p:slideViewPr>
    <p:cSldViewPr>
      <p:cViewPr>
        <p:scale>
          <a:sx n="80" d="100"/>
          <a:sy n="80" d="100"/>
        </p:scale>
        <p:origin x="-12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B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B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EF31A9F-6B96-451D-B11A-2F8DF0BF8C9A}" type="datetimeFigureOut">
              <a:rPr lang="pt-BR" smtClean="0"/>
              <a:pPr/>
              <a:t>26/07/2016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2D14F25-A563-46A1-9022-050FEFCF46EE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5" name="Imagem 14" descr="Logo SIPAN.png"/>
          <p:cNvPicPr>
            <a:picLocks noChangeAspect="1"/>
          </p:cNvPicPr>
          <p:nvPr userDrawn="1"/>
        </p:nvPicPr>
        <p:blipFill>
          <a:blip r:embed="rId13" cstate="print">
            <a:lum bright="70000" contrast="-70000"/>
          </a:blip>
          <a:stretch>
            <a:fillRect/>
          </a:stretch>
        </p:blipFill>
        <p:spPr>
          <a:xfrm>
            <a:off x="2786050" y="2786058"/>
            <a:ext cx="3042967" cy="17293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Sem título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500306"/>
            <a:ext cx="8028432" cy="1944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Sem título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142876"/>
            <a:ext cx="4998496" cy="6572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Sem título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785794"/>
            <a:ext cx="8624348" cy="5625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57158" y="428604"/>
            <a:ext cx="8215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i="1" u="sng" dirty="0" smtClean="0">
                <a:latin typeface="Calibri" pitchFamily="34" charset="0"/>
              </a:rPr>
              <a:t>Apresentação:</a:t>
            </a:r>
          </a:p>
          <a:p>
            <a:pPr algn="just"/>
            <a:endParaRPr lang="pt-BR" sz="2000" b="1" i="1" u="sng" dirty="0">
              <a:latin typeface="Calibri" pitchFamily="34" charset="0"/>
            </a:endParaRPr>
          </a:p>
          <a:p>
            <a:pPr algn="just"/>
            <a:r>
              <a:rPr lang="pt-BR" sz="2000" dirty="0" smtClean="0">
                <a:latin typeface="Calibri" pitchFamily="34" charset="0"/>
              </a:rPr>
              <a:t>O SIPAN-AIPAN em conjunto com a ABIP, UIBC, FIESP e SESI, realizará no dia 16 de Outubro de 2016, no dia Mundial do Pão um Grande Passeio Ciclístico.</a:t>
            </a:r>
          </a:p>
          <a:p>
            <a:pPr algn="just"/>
            <a:endParaRPr lang="pt-BR" sz="2000" dirty="0" smtClean="0">
              <a:latin typeface="Calibri" pitchFamily="34" charset="0"/>
            </a:endParaRPr>
          </a:p>
          <a:p>
            <a:pPr algn="just"/>
            <a:r>
              <a:rPr lang="pt-BR" sz="2000" dirty="0" smtClean="0">
                <a:latin typeface="Calibri" pitchFamily="34" charset="0"/>
              </a:rPr>
              <a:t>A intenção é proporcionar um momento de lazer e promover a data, valorizando o produto mais popular nas mesas de todo o mundo e lembrar a importância na alimentação diária e sua </a:t>
            </a:r>
            <a:r>
              <a:rPr lang="pt-BR" sz="2000" dirty="0">
                <a:latin typeface="Calibri" pitchFamily="34" charset="0"/>
              </a:rPr>
              <a:t>versatilidade no preparo de </a:t>
            </a:r>
            <a:r>
              <a:rPr lang="pt-BR" sz="2000" dirty="0" smtClean="0">
                <a:latin typeface="Calibri" pitchFamily="34" charset="0"/>
              </a:rPr>
              <a:t>inúmeras receitas.</a:t>
            </a:r>
          </a:p>
          <a:p>
            <a:pPr algn="just"/>
            <a:endParaRPr lang="pt-BR" sz="2000" dirty="0" smtClean="0">
              <a:latin typeface="Calibri" pitchFamily="34" charset="0"/>
            </a:endParaRPr>
          </a:p>
          <a:p>
            <a:r>
              <a:rPr lang="pt-BR" sz="2000" b="1" dirty="0" smtClean="0">
                <a:latin typeface="Calibri" pitchFamily="34" charset="0"/>
              </a:rPr>
              <a:t>Data: </a:t>
            </a:r>
            <a:r>
              <a:rPr lang="pt-BR" sz="2000" dirty="0" smtClean="0">
                <a:latin typeface="Calibri" pitchFamily="34" charset="0"/>
              </a:rPr>
              <a:t>16 de Outubro de 2.016</a:t>
            </a:r>
          </a:p>
          <a:p>
            <a:r>
              <a:rPr lang="pt-BR" sz="2000" b="1" dirty="0" smtClean="0">
                <a:latin typeface="Calibri" pitchFamily="34" charset="0"/>
              </a:rPr>
              <a:t>Local: </a:t>
            </a:r>
            <a:r>
              <a:rPr lang="pt-BR" sz="2000" dirty="0" smtClean="0">
                <a:latin typeface="Calibri" pitchFamily="34" charset="0"/>
              </a:rPr>
              <a:t>SESI de Santo André  -  Santa Terezinha</a:t>
            </a:r>
          </a:p>
          <a:p>
            <a:r>
              <a:rPr lang="pt-BR" sz="2000" b="1" dirty="0" smtClean="0">
                <a:latin typeface="Calibri" pitchFamily="34" charset="0"/>
              </a:rPr>
              <a:t>Concentração, partida e chegada: </a:t>
            </a:r>
            <a:r>
              <a:rPr lang="pt-BR" sz="2000" dirty="0" smtClean="0">
                <a:latin typeface="Calibri" pitchFamily="34" charset="0"/>
              </a:rPr>
              <a:t>Praça Dr. Armando Arruda Pereira,100</a:t>
            </a:r>
          </a:p>
          <a:p>
            <a:r>
              <a:rPr lang="pt-BR" sz="2000" b="1" dirty="0" smtClean="0">
                <a:latin typeface="Calibri" pitchFamily="34" charset="0"/>
              </a:rPr>
              <a:t>Publico estimado: </a:t>
            </a:r>
            <a:r>
              <a:rPr lang="pt-BR" sz="2000" dirty="0" smtClean="0">
                <a:latin typeface="Calibri" pitchFamily="34" charset="0"/>
              </a:rPr>
              <a:t>1000 pessoas</a:t>
            </a:r>
          </a:p>
          <a:p>
            <a:r>
              <a:rPr lang="pt-BR" sz="2000" b="1" dirty="0" smtClean="0">
                <a:latin typeface="Calibri" pitchFamily="34" charset="0"/>
              </a:rPr>
              <a:t>Horário: </a:t>
            </a:r>
            <a:r>
              <a:rPr lang="pt-BR" sz="2000" dirty="0" smtClean="0">
                <a:latin typeface="Calibri" pitchFamily="34" charset="0"/>
              </a:rPr>
              <a:t>7h30 as 13h00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8596" y="428604"/>
            <a:ext cx="8215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i="1" u="sng" dirty="0" smtClean="0">
                <a:latin typeface="Calibri" pitchFamily="34" charset="0"/>
              </a:rPr>
              <a:t>Material promocional</a:t>
            </a:r>
          </a:p>
          <a:p>
            <a:pPr algn="just"/>
            <a:endParaRPr lang="pt-BR" sz="2000" dirty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 smtClean="0">
                <a:latin typeface="Calibri" pitchFamily="34" charset="0"/>
              </a:rPr>
              <a:t> Hotsite do evento e Links patrocinados nas redes sociais; </a:t>
            </a:r>
          </a:p>
          <a:p>
            <a:pPr algn="just">
              <a:buFont typeface="Arial" pitchFamily="34" charset="0"/>
              <a:buChar char="•"/>
            </a:pPr>
            <a:endParaRPr lang="pt-BR" sz="10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 smtClean="0">
                <a:latin typeface="Calibri" pitchFamily="34" charset="0"/>
              </a:rPr>
              <a:t>Camisetas organização com identidade do evento e logomarca dos apoiadores e patrocinadores;</a:t>
            </a:r>
          </a:p>
          <a:p>
            <a:pPr algn="just">
              <a:buFont typeface="Arial" pitchFamily="34" charset="0"/>
              <a:buChar char="•"/>
            </a:pPr>
            <a:endParaRPr lang="pt-BR" sz="10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>
                <a:latin typeface="Calibri" pitchFamily="34" charset="0"/>
              </a:rPr>
              <a:t> </a:t>
            </a:r>
            <a:r>
              <a:rPr lang="pt-BR" sz="2000" dirty="0" smtClean="0">
                <a:latin typeface="Calibri" pitchFamily="34" charset="0"/>
              </a:rPr>
              <a:t>Camisetas para os participantes inscritos, com identidade do evento e  logomarca dos apoiadores e patrocinadores distribuídas em tamanho P,M,G.</a:t>
            </a:r>
          </a:p>
          <a:p>
            <a:pPr algn="just">
              <a:buFont typeface="Arial" pitchFamily="34" charset="0"/>
              <a:buChar char="•"/>
            </a:pPr>
            <a:endParaRPr lang="pt-BR" sz="10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>
                <a:latin typeface="Calibri" pitchFamily="34" charset="0"/>
              </a:rPr>
              <a:t> </a:t>
            </a:r>
            <a:r>
              <a:rPr lang="pt-BR" sz="2000" dirty="0" smtClean="0">
                <a:latin typeface="Calibri" pitchFamily="34" charset="0"/>
              </a:rPr>
              <a:t>Bonés com identidade do evento e  logomarca dos apoiadores;</a:t>
            </a:r>
          </a:p>
          <a:p>
            <a:pPr algn="just">
              <a:buFont typeface="Arial" pitchFamily="34" charset="0"/>
              <a:buChar char="•"/>
            </a:pPr>
            <a:endParaRPr lang="pt-BR" sz="10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 smtClean="0">
                <a:latin typeface="Calibri" pitchFamily="34" charset="0"/>
              </a:rPr>
              <a:t> </a:t>
            </a:r>
            <a:r>
              <a:rPr lang="pt-BR" sz="2000" dirty="0" err="1" smtClean="0">
                <a:latin typeface="Calibri" pitchFamily="34" charset="0"/>
              </a:rPr>
              <a:t>Squeeze</a:t>
            </a:r>
            <a:r>
              <a:rPr lang="pt-BR" sz="2000" dirty="0" smtClean="0">
                <a:latin typeface="Calibri" pitchFamily="34" charset="0"/>
              </a:rPr>
              <a:t> com identidade do evento e  logomarca dos apoiadores e patrocinadores;</a:t>
            </a:r>
          </a:p>
          <a:p>
            <a:pPr algn="just">
              <a:buFont typeface="Arial" pitchFamily="34" charset="0"/>
              <a:buChar char="•"/>
            </a:pPr>
            <a:endParaRPr lang="pt-BR" sz="10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>
                <a:latin typeface="Calibri" pitchFamily="34" charset="0"/>
              </a:rPr>
              <a:t> </a:t>
            </a:r>
            <a:r>
              <a:rPr lang="pt-BR" sz="2000" dirty="0" smtClean="0">
                <a:latin typeface="Calibri" pitchFamily="34" charset="0"/>
              </a:rPr>
              <a:t>Cartazes a serem colocados em todas as panificadoras da região;</a:t>
            </a:r>
          </a:p>
          <a:p>
            <a:pPr algn="just">
              <a:buFont typeface="Arial" pitchFamily="34" charset="0"/>
              <a:buChar char="•"/>
            </a:pPr>
            <a:endParaRPr lang="pt-BR" sz="10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>
                <a:latin typeface="Calibri" pitchFamily="34" charset="0"/>
              </a:rPr>
              <a:t> </a:t>
            </a:r>
            <a:r>
              <a:rPr lang="pt-BR" sz="2000" dirty="0" smtClean="0">
                <a:latin typeface="Calibri" pitchFamily="34" charset="0"/>
              </a:rPr>
              <a:t>Folhetos a serem entregues nas visitas realizadas pela entidade e serem distribuídos por todos os apoiadores;</a:t>
            </a:r>
          </a:p>
          <a:p>
            <a:pPr algn="just">
              <a:buFont typeface="Arial" pitchFamily="34" charset="0"/>
              <a:buChar char="•"/>
            </a:pPr>
            <a:endParaRPr lang="pt-BR" sz="10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>
                <a:latin typeface="Calibri" pitchFamily="34" charset="0"/>
              </a:rPr>
              <a:t> </a:t>
            </a:r>
            <a:r>
              <a:rPr lang="pt-BR" sz="2000" dirty="0" smtClean="0">
                <a:latin typeface="Calibri" pitchFamily="34" charset="0"/>
              </a:rPr>
              <a:t>Outdoors e faixas (em locais autorizados pelas prefeituras);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85720" y="500042"/>
            <a:ext cx="8215200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i="1" u="sng" dirty="0" smtClean="0">
                <a:latin typeface="Calibri" pitchFamily="34" charset="0"/>
              </a:rPr>
              <a:t>Programação: </a:t>
            </a:r>
          </a:p>
          <a:p>
            <a:pPr algn="just"/>
            <a:endParaRPr lang="pt-BR" sz="2000" dirty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 smtClean="0">
                <a:latin typeface="Calibri" pitchFamily="34" charset="0"/>
              </a:rPr>
              <a:t> Inscrições via site – 1 mês antes do evento;</a:t>
            </a:r>
          </a:p>
          <a:p>
            <a:pPr algn="just">
              <a:buFont typeface="Arial" pitchFamily="34" charset="0"/>
              <a:buChar char="•"/>
            </a:pPr>
            <a:endParaRPr lang="pt-BR" sz="5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2000" dirty="0" smtClean="0">
                <a:latin typeface="Calibri" pitchFamily="34" charset="0"/>
              </a:rPr>
              <a:t> Entrega dos kits contendo camisetas, bonés e </a:t>
            </a:r>
            <a:r>
              <a:rPr lang="pt-BR" sz="2000" dirty="0" err="1" smtClean="0">
                <a:latin typeface="Calibri" pitchFamily="34" charset="0"/>
              </a:rPr>
              <a:t>squeezes</a:t>
            </a:r>
            <a:r>
              <a:rPr lang="pt-BR" sz="2000" dirty="0" smtClean="0">
                <a:latin typeface="Calibri" pitchFamily="34" charset="0"/>
              </a:rPr>
              <a:t>; (entidade ou SESI – definir melhor logística)</a:t>
            </a:r>
          </a:p>
          <a:p>
            <a:pPr algn="just">
              <a:buFont typeface="Arial" pitchFamily="34" charset="0"/>
              <a:buChar char="•"/>
            </a:pPr>
            <a:endParaRPr lang="pt-BR" sz="2000" dirty="0" smtClean="0">
              <a:latin typeface="Calibri" pitchFamily="34" charset="0"/>
            </a:endParaRPr>
          </a:p>
          <a:p>
            <a:pPr algn="just"/>
            <a:r>
              <a:rPr lang="pt-BR" sz="2000" dirty="0" smtClean="0">
                <a:latin typeface="Calibri" pitchFamily="34" charset="0"/>
              </a:rPr>
              <a:t>No dia do evento:</a:t>
            </a:r>
          </a:p>
          <a:p>
            <a:pPr algn="just">
              <a:buFont typeface="Arial" pitchFamily="34" charset="0"/>
              <a:buChar char="•"/>
            </a:pPr>
            <a:r>
              <a:rPr lang="pt-BR" sz="2000" dirty="0" smtClean="0">
                <a:latin typeface="Calibri" pitchFamily="34" charset="0"/>
              </a:rPr>
              <a:t> Abertura 7:30 as  8:30 – Inicio da concentração do passeio;</a:t>
            </a:r>
          </a:p>
          <a:p>
            <a:pPr algn="just">
              <a:buFont typeface="Arial" pitchFamily="34" charset="0"/>
              <a:buChar char="•"/>
            </a:pPr>
            <a:r>
              <a:rPr lang="pt-BR" sz="2000" dirty="0">
                <a:latin typeface="Calibri" pitchFamily="34" charset="0"/>
              </a:rPr>
              <a:t> </a:t>
            </a:r>
            <a:r>
              <a:rPr lang="pt-BR" sz="2000" dirty="0" smtClean="0">
                <a:latin typeface="Calibri" pitchFamily="34" charset="0"/>
              </a:rPr>
              <a:t>8:30 as 8:50 – Apresentação sobre o Dia Mundial do Pão e fala para as autoridades, parceiros e patrocinadores; (Carro de som)</a:t>
            </a:r>
          </a:p>
          <a:p>
            <a:pPr algn="just">
              <a:buFont typeface="Arial" pitchFamily="34" charset="0"/>
              <a:buChar char="•"/>
            </a:pPr>
            <a:r>
              <a:rPr lang="pt-BR" sz="2000" dirty="0" smtClean="0">
                <a:latin typeface="Calibri" pitchFamily="34" charset="0"/>
              </a:rPr>
              <a:t> 8:50 as  9:00 – Alongamento e preparo para o passeio;</a:t>
            </a:r>
          </a:p>
          <a:p>
            <a:pPr algn="just">
              <a:buFont typeface="Arial" pitchFamily="34" charset="0"/>
              <a:buChar char="•"/>
            </a:pPr>
            <a:r>
              <a:rPr lang="pt-BR" sz="2000" dirty="0">
                <a:latin typeface="Calibri" pitchFamily="34" charset="0"/>
              </a:rPr>
              <a:t> </a:t>
            </a:r>
            <a:r>
              <a:rPr lang="pt-BR" sz="2000" dirty="0" smtClean="0">
                <a:latin typeface="Calibri" pitchFamily="34" charset="0"/>
              </a:rPr>
              <a:t>9:00 – Saída da concentração (trajeto a ser confirmado com a Prefeitura de Santo André)</a:t>
            </a:r>
          </a:p>
          <a:p>
            <a:pPr algn="just">
              <a:buFont typeface="Arial" pitchFamily="34" charset="0"/>
              <a:buChar char="•"/>
            </a:pPr>
            <a:r>
              <a:rPr lang="pt-BR" sz="2000" dirty="0">
                <a:latin typeface="Calibri" pitchFamily="34" charset="0"/>
              </a:rPr>
              <a:t> </a:t>
            </a:r>
            <a:r>
              <a:rPr lang="pt-BR" sz="2000" dirty="0" smtClean="0">
                <a:latin typeface="Calibri" pitchFamily="34" charset="0"/>
              </a:rPr>
              <a:t>10:00 – Retorno</a:t>
            </a:r>
          </a:p>
          <a:p>
            <a:pPr algn="just">
              <a:buFont typeface="Arial" pitchFamily="34" charset="0"/>
              <a:buChar char="•"/>
            </a:pPr>
            <a:r>
              <a:rPr lang="pt-BR" sz="2000" dirty="0">
                <a:latin typeface="Calibri" pitchFamily="34" charset="0"/>
              </a:rPr>
              <a:t> </a:t>
            </a:r>
            <a:r>
              <a:rPr lang="pt-BR" sz="2000" dirty="0" smtClean="0">
                <a:latin typeface="Calibri" pitchFamily="34" charset="0"/>
              </a:rPr>
              <a:t>10:00 as 13:00  - Atividades dentro do SESI;</a:t>
            </a:r>
          </a:p>
          <a:p>
            <a:pPr algn="just">
              <a:buFont typeface="Arial" pitchFamily="34" charset="0"/>
              <a:buChar char="•"/>
            </a:pPr>
            <a:r>
              <a:rPr lang="pt-BR" sz="2000" dirty="0">
                <a:latin typeface="Calibri" pitchFamily="34" charset="0"/>
              </a:rPr>
              <a:t> </a:t>
            </a:r>
            <a:r>
              <a:rPr lang="pt-BR" sz="2000" dirty="0" smtClean="0">
                <a:latin typeface="Calibri" pitchFamily="34" charset="0"/>
              </a:rPr>
              <a:t>Durante todo o evento: Animação musical, apoio técnico ao ciclista, distribuição de água e suporte (ambulância e transportes).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57158" y="500042"/>
            <a:ext cx="821532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700" b="1" i="1" u="sng" dirty="0" smtClean="0">
                <a:latin typeface="Calibri" pitchFamily="34" charset="0"/>
              </a:rPr>
              <a:t>Concentração / Saída:</a:t>
            </a: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Concentração;</a:t>
            </a:r>
          </a:p>
          <a:p>
            <a:pPr algn="just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Apresentação do dia Mundial do Pão;</a:t>
            </a:r>
          </a:p>
          <a:p>
            <a:pPr algn="just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Alongamento;</a:t>
            </a:r>
          </a:p>
          <a:p>
            <a:pPr algn="just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Carro de som;</a:t>
            </a:r>
          </a:p>
          <a:p>
            <a:pPr algn="just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Saída para passeio;</a:t>
            </a:r>
            <a:endParaRPr lang="pt-BR" dirty="0"/>
          </a:p>
        </p:txBody>
      </p:sp>
      <p:pic>
        <p:nvPicPr>
          <p:cNvPr id="3" name="Imagem 2" descr="sta_terezinha_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980729"/>
            <a:ext cx="3456384" cy="2592288"/>
          </a:xfrm>
          <a:prstGeom prst="rect">
            <a:avLst/>
          </a:prstGeom>
        </p:spPr>
      </p:pic>
      <p:pic>
        <p:nvPicPr>
          <p:cNvPr id="5" name="Imagem 4" descr="sta_terezinha_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976824"/>
            <a:ext cx="3456384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57158" y="188640"/>
            <a:ext cx="8215322" cy="997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b="1" i="1" u="sng" dirty="0" smtClean="0">
                <a:latin typeface="Calibri" pitchFamily="34" charset="0"/>
              </a:rPr>
              <a:t>Percurso (opção 1): </a:t>
            </a: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pt-BR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pt-BR" dirty="0" smtClean="0">
              <a:latin typeface="Calibri" pitchFamily="34" charset="0"/>
            </a:endParaRPr>
          </a:p>
          <a:p>
            <a:r>
              <a:rPr lang="pt-BR" dirty="0" smtClean="0"/>
              <a:t> </a:t>
            </a:r>
          </a:p>
          <a:p>
            <a:r>
              <a:rPr lang="pt-BR" b="1" dirty="0" smtClean="0"/>
              <a:t> </a:t>
            </a:r>
            <a:endParaRPr lang="pt-BR" dirty="0" smtClean="0"/>
          </a:p>
          <a:p>
            <a:r>
              <a:rPr lang="pt-BR" dirty="0" smtClean="0"/>
              <a:t> </a:t>
            </a:r>
          </a:p>
          <a:p>
            <a:pPr algn="just"/>
            <a:endParaRPr lang="pt-BR" dirty="0" smtClean="0">
              <a:latin typeface="Calibri" pitchFamily="34" charset="0"/>
            </a:endParaRPr>
          </a:p>
          <a:p>
            <a:pPr algn="just"/>
            <a:endParaRPr lang="pt-BR" dirty="0" smtClean="0">
              <a:latin typeface="Calibri" pitchFamily="34" charset="0"/>
            </a:endParaRPr>
          </a:p>
          <a:p>
            <a:endParaRPr lang="pt-BR" dirty="0">
              <a:latin typeface="Calibri" pitchFamily="34" charset="0"/>
            </a:endParaRPr>
          </a:p>
          <a:p>
            <a:endParaRPr lang="pt-BR" dirty="0" smtClean="0">
              <a:latin typeface="Calibri" pitchFamily="34" charset="0"/>
            </a:endParaRPr>
          </a:p>
          <a:p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endParaRPr lang="pt-BR" dirty="0"/>
          </a:p>
          <a:p>
            <a:r>
              <a:rPr lang="pt-BR" dirty="0"/>
              <a:t/>
            </a:r>
            <a:br>
              <a:rPr lang="pt-BR" dirty="0"/>
            </a:br>
            <a:endParaRPr lang="pt-BR" dirty="0"/>
          </a:p>
          <a:p>
            <a:r>
              <a:rPr lang="pt-BR" dirty="0"/>
              <a:t/>
            </a:r>
            <a:br>
              <a:rPr lang="pt-BR" dirty="0"/>
            </a:br>
            <a:endParaRPr lang="pt-BR" dirty="0"/>
          </a:p>
          <a:p>
            <a:r>
              <a:rPr lang="pt-BR" dirty="0" smtClean="0"/>
              <a:t/>
            </a:r>
            <a:br>
              <a:rPr lang="pt-BR" dirty="0" smtClean="0"/>
            </a:br>
            <a:r>
              <a:rPr lang="pt-BR" dirty="0"/>
              <a:t/>
            </a:r>
            <a:br>
              <a:rPr lang="pt-BR" dirty="0"/>
            </a:br>
            <a:endParaRPr lang="pt-BR" dirty="0"/>
          </a:p>
          <a:p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  <a:p>
            <a:endParaRPr lang="pt-BR" dirty="0" smtClean="0"/>
          </a:p>
          <a:p>
            <a:endParaRPr lang="pt-BR" dirty="0"/>
          </a:p>
        </p:txBody>
      </p:sp>
      <p:pic>
        <p:nvPicPr>
          <p:cNvPr id="5" name="Imagem 4" descr="percurso passeio ciclistico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9244" y="548680"/>
            <a:ext cx="4550342" cy="5904656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5364088" y="548680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Calibri" pitchFamily="34" charset="0"/>
              </a:rPr>
              <a:t>Distância:    8,1 Km </a:t>
            </a:r>
          </a:p>
          <a:p>
            <a:pPr algn="ctr"/>
            <a:endParaRPr lang="pt-BR" sz="1600" dirty="0" smtClean="0">
              <a:latin typeface="Calibri" pitchFamily="34" charset="0"/>
            </a:endParaRPr>
          </a:p>
          <a:p>
            <a:pPr algn="ctr"/>
            <a:r>
              <a:rPr lang="pt-BR" sz="1600" dirty="0" smtClean="0">
                <a:latin typeface="Calibri" pitchFamily="34" charset="0"/>
              </a:rPr>
              <a:t>Tempo estimado:   40 </a:t>
            </a:r>
            <a:r>
              <a:rPr lang="pt-BR" sz="1600" dirty="0" err="1" smtClean="0">
                <a:latin typeface="Calibri" pitchFamily="34" charset="0"/>
              </a:rPr>
              <a:t>min</a:t>
            </a:r>
            <a:r>
              <a:rPr lang="pt-BR" sz="1600" dirty="0" smtClean="0">
                <a:latin typeface="Calibri" pitchFamily="34" charset="0"/>
              </a:rPr>
              <a:t> à 1h10</a:t>
            </a:r>
            <a:endParaRPr lang="pt-BR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57158" y="188640"/>
            <a:ext cx="8215322" cy="997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b="1" i="1" u="sng" dirty="0" smtClean="0">
                <a:latin typeface="Calibri" pitchFamily="34" charset="0"/>
              </a:rPr>
              <a:t>Percurso (opção 2): </a:t>
            </a: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pt-BR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pt-BR" dirty="0" smtClean="0">
              <a:latin typeface="Calibri" pitchFamily="34" charset="0"/>
            </a:endParaRPr>
          </a:p>
          <a:p>
            <a:r>
              <a:rPr lang="pt-BR" dirty="0" smtClean="0"/>
              <a:t> </a:t>
            </a:r>
          </a:p>
          <a:p>
            <a:r>
              <a:rPr lang="pt-BR" b="1" dirty="0" smtClean="0"/>
              <a:t> </a:t>
            </a:r>
            <a:endParaRPr lang="pt-BR" dirty="0" smtClean="0"/>
          </a:p>
          <a:p>
            <a:r>
              <a:rPr lang="pt-BR" dirty="0" smtClean="0"/>
              <a:t> </a:t>
            </a:r>
          </a:p>
          <a:p>
            <a:pPr algn="just"/>
            <a:endParaRPr lang="pt-BR" dirty="0" smtClean="0">
              <a:latin typeface="Calibri" pitchFamily="34" charset="0"/>
            </a:endParaRPr>
          </a:p>
          <a:p>
            <a:pPr algn="just"/>
            <a:endParaRPr lang="pt-BR" dirty="0" smtClean="0">
              <a:latin typeface="Calibri" pitchFamily="34" charset="0"/>
            </a:endParaRPr>
          </a:p>
          <a:p>
            <a:endParaRPr lang="pt-BR" dirty="0">
              <a:latin typeface="Calibri" pitchFamily="34" charset="0"/>
            </a:endParaRPr>
          </a:p>
          <a:p>
            <a:endParaRPr lang="pt-BR" dirty="0" smtClean="0">
              <a:latin typeface="Calibri" pitchFamily="34" charset="0"/>
            </a:endParaRPr>
          </a:p>
          <a:p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endParaRPr lang="pt-BR" dirty="0"/>
          </a:p>
          <a:p>
            <a:r>
              <a:rPr lang="pt-BR" dirty="0"/>
              <a:t/>
            </a:r>
            <a:br>
              <a:rPr lang="pt-BR" dirty="0"/>
            </a:br>
            <a:endParaRPr lang="pt-BR" dirty="0"/>
          </a:p>
          <a:p>
            <a:r>
              <a:rPr lang="pt-BR" dirty="0"/>
              <a:t/>
            </a:r>
            <a:br>
              <a:rPr lang="pt-BR" dirty="0"/>
            </a:br>
            <a:endParaRPr lang="pt-BR" dirty="0"/>
          </a:p>
          <a:p>
            <a:r>
              <a:rPr lang="pt-BR" dirty="0" smtClean="0"/>
              <a:t/>
            </a:r>
            <a:br>
              <a:rPr lang="pt-BR" dirty="0" smtClean="0"/>
            </a:br>
            <a:r>
              <a:rPr lang="pt-BR" dirty="0"/>
              <a:t/>
            </a:r>
            <a:br>
              <a:rPr lang="pt-BR" dirty="0"/>
            </a:br>
            <a:endParaRPr lang="pt-BR" dirty="0"/>
          </a:p>
          <a:p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  <a:p>
            <a:endParaRPr lang="pt-BR" dirty="0" smtClean="0"/>
          </a:p>
          <a:p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5364088" y="548680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Calibri" pitchFamily="34" charset="0"/>
              </a:rPr>
              <a:t>Distância:    5,5 Km </a:t>
            </a:r>
          </a:p>
          <a:p>
            <a:pPr algn="ctr"/>
            <a:endParaRPr lang="pt-BR" sz="1600" dirty="0" smtClean="0">
              <a:latin typeface="Calibri" pitchFamily="34" charset="0"/>
            </a:endParaRPr>
          </a:p>
          <a:p>
            <a:pPr algn="ctr"/>
            <a:r>
              <a:rPr lang="pt-BR" sz="1600" dirty="0" smtClean="0">
                <a:latin typeface="Calibri" pitchFamily="34" charset="0"/>
              </a:rPr>
              <a:t>Tempo estimado:   30 </a:t>
            </a:r>
            <a:r>
              <a:rPr lang="pt-BR" sz="1600" dirty="0" err="1" smtClean="0">
                <a:latin typeface="Calibri" pitchFamily="34" charset="0"/>
              </a:rPr>
              <a:t>min</a:t>
            </a:r>
            <a:r>
              <a:rPr lang="pt-BR" sz="1600" dirty="0" smtClean="0">
                <a:latin typeface="Calibri" pitchFamily="34" charset="0"/>
              </a:rPr>
              <a:t> à 50 </a:t>
            </a:r>
            <a:r>
              <a:rPr lang="pt-BR" sz="1600" dirty="0" err="1" smtClean="0">
                <a:latin typeface="Calibri" pitchFamily="34" charset="0"/>
              </a:rPr>
              <a:t>min</a:t>
            </a:r>
            <a:endParaRPr lang="pt-BR" sz="1600" dirty="0">
              <a:latin typeface="Calibri" pitchFamily="34" charset="0"/>
            </a:endParaRPr>
          </a:p>
        </p:txBody>
      </p:sp>
      <p:pic>
        <p:nvPicPr>
          <p:cNvPr id="6" name="Imagem 5" descr="percurso passeio ciclistico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5" y="548680"/>
            <a:ext cx="4608176" cy="5976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95536" y="317748"/>
            <a:ext cx="8215322" cy="6478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600" b="1" i="1" u="sng" dirty="0" smtClean="0">
                <a:latin typeface="Calibri" pitchFamily="34" charset="0"/>
              </a:rPr>
              <a:t>Retorno / Dispersão / Atividades:</a:t>
            </a: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b="1" i="1" u="sng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/>
            <a:endParaRPr lang="pt-BR" sz="16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Estacionamento das Bicicletas: quadras descobertas (será disponibilizado:braçadeiras e etiquetas para identificação das bicicletas).</a:t>
            </a:r>
          </a:p>
          <a:p>
            <a:pPr algn="just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Escola Móvel SENAI (Panificação – Fabricação de pães);</a:t>
            </a:r>
          </a:p>
          <a:p>
            <a:pPr>
              <a:buFont typeface="Arial" pitchFamily="34" charset="0"/>
              <a:buChar char="•"/>
            </a:pPr>
            <a:r>
              <a:rPr lang="pt-BR" sz="1700" dirty="0">
                <a:latin typeface="Calibri" pitchFamily="34" charset="0"/>
              </a:rPr>
              <a:t> </a:t>
            </a:r>
            <a:r>
              <a:rPr lang="pt-BR" sz="1700" dirty="0" smtClean="0">
                <a:latin typeface="Calibri" pitchFamily="34" charset="0"/>
              </a:rPr>
              <a:t>Espaço </a:t>
            </a:r>
            <a:r>
              <a:rPr lang="pt-BR" sz="1700" dirty="0" err="1" smtClean="0">
                <a:latin typeface="Calibri" pitchFamily="34" charset="0"/>
              </a:rPr>
              <a:t>Kids</a:t>
            </a:r>
            <a:endParaRPr lang="pt-BR" sz="1700" dirty="0" smtClean="0">
              <a:latin typeface="Calibri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Oficina de panificação e confeitaria</a:t>
            </a:r>
          </a:p>
          <a:p>
            <a:pPr lvl="1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Oficinas Esportivas (Ginástica Artística, Atletismo, Voleibol, Futebol);</a:t>
            </a:r>
          </a:p>
          <a:p>
            <a:pPr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Espaço Saúde</a:t>
            </a:r>
          </a:p>
          <a:p>
            <a:pPr lvl="1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Teste da pisada, alongamento, automassagem, dinâmica sensório motora</a:t>
            </a:r>
          </a:p>
          <a:p>
            <a:pPr lvl="1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Educação nutricional (</a:t>
            </a:r>
            <a:r>
              <a:rPr lang="pt-BR" sz="1700" dirty="0" err="1" smtClean="0">
                <a:latin typeface="Calibri" pitchFamily="34" charset="0"/>
              </a:rPr>
              <a:t>Glutén</a:t>
            </a:r>
            <a:r>
              <a:rPr lang="pt-BR" sz="1700" dirty="0" smtClean="0">
                <a:latin typeface="Calibri" pitchFamily="34" charset="0"/>
              </a:rPr>
              <a:t>), Orientação para saúde bucal;</a:t>
            </a:r>
          </a:p>
          <a:p>
            <a:pPr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Atividade de Meio Ambiente e Sustentabilidade – lixo no lugar certo;</a:t>
            </a:r>
          </a:p>
          <a:p>
            <a:pPr>
              <a:buFont typeface="Arial" pitchFamily="34" charset="0"/>
              <a:buChar char="•"/>
            </a:pPr>
            <a:r>
              <a:rPr lang="pt-BR" sz="1700" b="1" dirty="0" smtClean="0">
                <a:latin typeface="Calibri" pitchFamily="34" charset="0"/>
              </a:rPr>
              <a:t> </a:t>
            </a:r>
            <a:r>
              <a:rPr lang="pt-BR" sz="1700" dirty="0" smtClean="0">
                <a:latin typeface="Calibri" pitchFamily="34" charset="0"/>
              </a:rPr>
              <a:t>Oficina de artesanato : Chaveiro;</a:t>
            </a:r>
          </a:p>
          <a:p>
            <a:pPr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Adultos: Mini aulas de zumba e outros ritmos;</a:t>
            </a:r>
          </a:p>
          <a:p>
            <a:pPr algn="just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Sorteios de prêmios e brindes (será sorteado bicicletas, bolas e camisas autografadas do time de </a:t>
            </a:r>
            <a:r>
              <a:rPr lang="pt-BR" sz="1700" dirty="0" err="1" smtClean="0">
                <a:latin typeface="Calibri" pitchFamily="34" charset="0"/>
              </a:rPr>
              <a:t>volei</a:t>
            </a:r>
            <a:r>
              <a:rPr lang="pt-BR" sz="1700" dirty="0" smtClean="0">
                <a:latin typeface="Calibri" pitchFamily="34" charset="0"/>
              </a:rPr>
              <a:t> do SESI, dentre os participantes cadastrados presentes);</a:t>
            </a:r>
          </a:p>
          <a:p>
            <a:pPr algn="just">
              <a:buFont typeface="Arial" pitchFamily="34" charset="0"/>
              <a:buChar char="•"/>
            </a:pPr>
            <a:r>
              <a:rPr lang="pt-BR" sz="1700" dirty="0" smtClean="0">
                <a:latin typeface="Calibri" pitchFamily="34" charset="0"/>
              </a:rPr>
              <a:t> Mesa de café de manhã (será oferecida após o passeio).</a:t>
            </a:r>
            <a:endParaRPr lang="pt-BR" dirty="0"/>
          </a:p>
        </p:txBody>
      </p:sp>
      <p:pic>
        <p:nvPicPr>
          <p:cNvPr id="6" name="Imagem 5" descr="1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857232"/>
            <a:ext cx="5518966" cy="1895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932" y="116632"/>
            <a:ext cx="6516524" cy="659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lipse 4"/>
          <p:cNvSpPr/>
          <p:nvPr/>
        </p:nvSpPr>
        <p:spPr>
          <a:xfrm rot="20165649">
            <a:off x="5452679" y="5633870"/>
            <a:ext cx="2520280" cy="79208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lipse 5"/>
          <p:cNvSpPr/>
          <p:nvPr/>
        </p:nvSpPr>
        <p:spPr>
          <a:xfrm rot="20165649">
            <a:off x="5050767" y="338736"/>
            <a:ext cx="1600945" cy="304737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 rot="20145986">
            <a:off x="5507692" y="5775065"/>
            <a:ext cx="2408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FF0000"/>
                </a:solidFill>
              </a:rPr>
              <a:t>Concentração</a:t>
            </a:r>
            <a:endParaRPr lang="pt-BR" sz="2400" b="1" dirty="0">
              <a:solidFill>
                <a:srgbClr val="FF000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860032" y="1052736"/>
            <a:ext cx="17395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Atividade</a:t>
            </a:r>
          </a:p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Futebol</a:t>
            </a:r>
          </a:p>
          <a:p>
            <a:pPr algn="ctr"/>
            <a:endParaRPr lang="pt-BR" sz="2400" b="1" dirty="0" smtClean="0">
              <a:solidFill>
                <a:srgbClr val="FF0000"/>
              </a:solidFill>
            </a:endParaRPr>
          </a:p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Atletismo</a:t>
            </a:r>
          </a:p>
        </p:txBody>
      </p:sp>
      <p:cxnSp>
        <p:nvCxnSpPr>
          <p:cNvPr id="11" name="Conector de seta reta 10"/>
          <p:cNvCxnSpPr/>
          <p:nvPr/>
        </p:nvCxnSpPr>
        <p:spPr>
          <a:xfrm>
            <a:off x="1907704" y="404664"/>
            <a:ext cx="2232248" cy="2304256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/>
          <p:nvPr/>
        </p:nvCxnSpPr>
        <p:spPr>
          <a:xfrm>
            <a:off x="2051720" y="2564904"/>
            <a:ext cx="2304256" cy="1008112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/>
          <p:cNvSpPr txBox="1"/>
          <p:nvPr/>
        </p:nvSpPr>
        <p:spPr>
          <a:xfrm>
            <a:off x="173101" y="188640"/>
            <a:ext cx="17524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Guarda</a:t>
            </a:r>
          </a:p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Bicicletas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180991" y="2132856"/>
            <a:ext cx="189346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Atividades</a:t>
            </a:r>
          </a:p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Ginástica</a:t>
            </a:r>
          </a:p>
          <a:p>
            <a:pPr algn="ctr"/>
            <a:r>
              <a:rPr lang="pt-BR" sz="2400" b="1" dirty="0" err="1" smtClean="0">
                <a:solidFill>
                  <a:srgbClr val="FF0000"/>
                </a:solidFill>
              </a:rPr>
              <a:t>Volei</a:t>
            </a:r>
            <a:endParaRPr lang="pt-BR" sz="2400" b="1" dirty="0" smtClean="0">
              <a:solidFill>
                <a:srgbClr val="FF0000"/>
              </a:solidFill>
            </a:endParaRPr>
          </a:p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Dança</a:t>
            </a:r>
          </a:p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Saúde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Escala de Cinza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256</TotalTime>
  <Words>597</Words>
  <Application>Microsoft Office PowerPoint</Application>
  <PresentationFormat>Apresentação na tela (4:3)</PresentationFormat>
  <Paragraphs>156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Balcão Envidraçado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marketing</dc:creator>
  <cp:lastModifiedBy>Felippe Pereira</cp:lastModifiedBy>
  <cp:revision>29</cp:revision>
  <dcterms:created xsi:type="dcterms:W3CDTF">2016-07-25T11:52:31Z</dcterms:created>
  <dcterms:modified xsi:type="dcterms:W3CDTF">2016-07-26T18:06:30Z</dcterms:modified>
</cp:coreProperties>
</file>