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64" r:id="rId10"/>
    <p:sldId id="270" r:id="rId11"/>
  </p:sldIdLst>
  <p:sldSz cx="9144000" cy="6858000" type="screen4x3"/>
  <p:notesSz cx="6761163" cy="9942513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pt-BR" sz="2400" dirty="0" smtClean="0"/>
              <a:t>1 </a:t>
            </a:r>
            <a:r>
              <a:rPr lang="pt-BR" sz="2400" dirty="0"/>
              <a:t>- Como avaliou a pauta de reunião?</a:t>
            </a:r>
          </a:p>
        </c:rich>
      </c:tx>
      <c:layout>
        <c:manualLayout>
          <c:xMode val="edge"/>
          <c:yMode val="edge"/>
          <c:x val="0.2391146106736658"/>
          <c:y val="5.7407407407407407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txPr>
              <a:bodyPr/>
              <a:lstStyle/>
              <a:p>
                <a:pPr>
                  <a:defRPr sz="1600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'!$B$2:$B$6</c:f>
              <c:strCache>
                <c:ptCount val="5"/>
                <c:pt idx="0">
                  <c:v>Ótima</c:v>
                </c:pt>
                <c:pt idx="1">
                  <c:v>Boa</c:v>
                </c:pt>
                <c:pt idx="2">
                  <c:v>Regular</c:v>
                </c:pt>
                <c:pt idx="3">
                  <c:v>Ruim</c:v>
                </c:pt>
                <c:pt idx="4">
                  <c:v>Nenhuma alternativa</c:v>
                </c:pt>
              </c:strCache>
            </c:strRef>
          </c:cat>
          <c:val>
            <c:numRef>
              <c:f>'Média gestão '!$C$2:$C$6</c:f>
              <c:numCache>
                <c:formatCode>0.00%</c:formatCode>
                <c:ptCount val="5"/>
                <c:pt idx="0">
                  <c:v>0.53190000000000004</c:v>
                </c:pt>
                <c:pt idx="1">
                  <c:v>0.44679999999999997</c:v>
                </c:pt>
                <c:pt idx="2">
                  <c:v>2.1299999999999999E-2</c:v>
                </c:pt>
              </c:numCache>
            </c:numRef>
          </c:val>
        </c:ser>
        <c:ser>
          <c:idx val="1"/>
          <c:order val="1"/>
          <c:tx>
            <c:strRef>
              <c:f>'Média gestão '!$C$2:$C$6</c:f>
              <c:strCache>
                <c:ptCount val="1"/>
                <c:pt idx="0">
                  <c:v>53,19% 44,68% 2,13%</c:v>
                </c:pt>
              </c:strCache>
            </c:strRef>
          </c:tx>
          <c:dPt>
            <c:idx val="0"/>
            <c:bubble3D val="0"/>
          </c:dPt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/>
              <a:t>2 - Como </a:t>
            </a:r>
            <a:r>
              <a:rPr lang="en-US" sz="2400" dirty="0" err="1"/>
              <a:t>você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avaliou</a:t>
            </a:r>
            <a:r>
              <a:rPr lang="en-US" sz="2400" baseline="0" dirty="0" smtClean="0"/>
              <a:t> </a:t>
            </a:r>
            <a:r>
              <a:rPr lang="en-US" sz="2400" baseline="0" dirty="0"/>
              <a:t>o </a:t>
            </a:r>
            <a:r>
              <a:rPr lang="en-US" sz="2400" baseline="0" dirty="0" err="1" smtClean="0"/>
              <a:t>nível</a:t>
            </a:r>
            <a:r>
              <a:rPr lang="en-US" sz="2400" baseline="0" dirty="0" smtClean="0"/>
              <a:t>  </a:t>
            </a:r>
            <a:r>
              <a:rPr lang="en-US" sz="2400" baseline="0" dirty="0"/>
              <a:t>das </a:t>
            </a:r>
            <a:r>
              <a:rPr lang="en-US" sz="2400" baseline="0" dirty="0" err="1"/>
              <a:t>decisões</a:t>
            </a:r>
            <a:r>
              <a:rPr lang="en-US" sz="2400" baseline="0" dirty="0"/>
              <a:t> </a:t>
            </a:r>
            <a:r>
              <a:rPr lang="en-US" sz="2400" baseline="0" dirty="0" smtClean="0"/>
              <a:t> </a:t>
            </a:r>
            <a:r>
              <a:rPr lang="en-US" sz="2400" baseline="0" dirty="0" err="1" smtClean="0"/>
              <a:t>tomadas</a:t>
            </a:r>
            <a:r>
              <a:rPr lang="en-US" sz="2400" baseline="0" dirty="0"/>
              <a:t>? </a:t>
            </a:r>
            <a:r>
              <a:rPr lang="en-US" sz="2400" dirty="0"/>
              <a:t> </a:t>
            </a:r>
          </a:p>
        </c:rich>
      </c:tx>
      <c:layout>
        <c:manualLayout>
          <c:xMode val="edge"/>
          <c:yMode val="edge"/>
          <c:x val="0.11461111111111112"/>
          <c:y val="7.9629629629629634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txPr>
              <a:bodyPr/>
              <a:lstStyle/>
              <a:p>
                <a:pPr>
                  <a:defRPr sz="1600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'!$B$7:$B$11</c:f>
              <c:strCache>
                <c:ptCount val="5"/>
                <c:pt idx="0">
                  <c:v>Ótima</c:v>
                </c:pt>
                <c:pt idx="1">
                  <c:v>Boa</c:v>
                </c:pt>
                <c:pt idx="2">
                  <c:v>Regular</c:v>
                </c:pt>
                <c:pt idx="3">
                  <c:v>Ruim</c:v>
                </c:pt>
                <c:pt idx="4">
                  <c:v>Nenhuma alternativa</c:v>
                </c:pt>
              </c:strCache>
            </c:strRef>
          </c:cat>
          <c:val>
            <c:numRef>
              <c:f>'Média gestão '!$C$7:$C$11</c:f>
              <c:numCache>
                <c:formatCode>0.0%</c:formatCode>
                <c:ptCount val="5"/>
                <c:pt idx="0">
                  <c:v>0.34050000000000002</c:v>
                </c:pt>
                <c:pt idx="1">
                  <c:v>0.61699999999999999</c:v>
                </c:pt>
                <c:pt idx="2">
                  <c:v>4.2500000000000003E-2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pt-BR" sz="2400"/>
              <a:t>3 - Como você avaliou o tempo da reunião </a:t>
            </a:r>
            <a:r>
              <a:rPr lang="pt-BR" sz="2400" baseline="0"/>
              <a:t>?</a:t>
            </a:r>
            <a:endParaRPr lang="pt-BR" sz="2400"/>
          </a:p>
        </c:rich>
      </c:tx>
      <c:layout>
        <c:manualLayout>
          <c:xMode val="edge"/>
          <c:yMode val="edge"/>
          <c:x val="0.20044094488188974"/>
          <c:y val="8.888888888888889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1600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'!$B$12:$B$15</c:f>
              <c:strCache>
                <c:ptCount val="4"/>
                <c:pt idx="0">
                  <c:v>Excessivo</c:v>
                </c:pt>
                <c:pt idx="1">
                  <c:v>Suficiente</c:v>
                </c:pt>
                <c:pt idx="2">
                  <c:v>Insuficiente</c:v>
                </c:pt>
                <c:pt idx="3">
                  <c:v>Nenhuma alternativa</c:v>
                </c:pt>
              </c:strCache>
            </c:strRef>
          </c:cat>
          <c:val>
            <c:numRef>
              <c:f>'Média gestão '!$C$12:$C$15</c:f>
              <c:numCache>
                <c:formatCode>0.0%</c:formatCode>
                <c:ptCount val="4"/>
                <c:pt idx="0">
                  <c:v>0.28649999999999998</c:v>
                </c:pt>
                <c:pt idx="1">
                  <c:v>0.66949999999999998</c:v>
                </c:pt>
                <c:pt idx="2">
                  <c:v>4.3999999999999997E-2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pt-BR" sz="2400"/>
              <a:t>4 - Qual a importância</a:t>
            </a:r>
            <a:r>
              <a:rPr lang="pt-BR" sz="2400" baseline="0"/>
              <a:t> dos assuntos tratados?</a:t>
            </a:r>
            <a:endParaRPr lang="pt-BR" sz="2400"/>
          </a:p>
        </c:rich>
      </c:tx>
      <c:layout>
        <c:manualLayout>
          <c:xMode val="edge"/>
          <c:yMode val="edge"/>
          <c:x val="0.17807294400699916"/>
          <c:y val="6.85185185185185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600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'!$B$16:$B$20</c:f>
              <c:strCache>
                <c:ptCount val="5"/>
                <c:pt idx="0">
                  <c:v>Muito Importante</c:v>
                </c:pt>
                <c:pt idx="1">
                  <c:v>Importante</c:v>
                </c:pt>
                <c:pt idx="2">
                  <c:v>Pouco Importante</c:v>
                </c:pt>
                <c:pt idx="3">
                  <c:v>Sem Importância</c:v>
                </c:pt>
                <c:pt idx="4">
                  <c:v>Nenhuma alternativa</c:v>
                </c:pt>
              </c:strCache>
            </c:strRef>
          </c:cat>
          <c:val>
            <c:numRef>
              <c:f>'Média gestão '!$C$16:$C$20</c:f>
              <c:numCache>
                <c:formatCode>0.0%</c:formatCode>
                <c:ptCount val="5"/>
                <c:pt idx="0">
                  <c:v>0.58309999999999995</c:v>
                </c:pt>
                <c:pt idx="1">
                  <c:v>0.40289999999999998</c:v>
                </c:pt>
                <c:pt idx="2">
                  <c:v>1.4E-2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pt-BR" sz="2400"/>
              <a:t>5 - Todos os assuntos da pauta foram tratados?</a:t>
            </a:r>
          </a:p>
        </c:rich>
      </c:tx>
      <c:layout>
        <c:manualLayout>
          <c:xMode val="edge"/>
          <c:yMode val="edge"/>
          <c:x val="0.17590627734033246"/>
          <c:y val="6.85185185185185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txPr>
              <a:bodyPr/>
              <a:lstStyle/>
              <a:p>
                <a:pPr>
                  <a:defRPr sz="1600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'!$B$21:$B$23</c:f>
              <c:strCache>
                <c:ptCount val="3"/>
                <c:pt idx="0">
                  <c:v>Sim</c:v>
                </c:pt>
                <c:pt idx="1">
                  <c:v>Não</c:v>
                </c:pt>
                <c:pt idx="2">
                  <c:v>Nenhuma alternativa</c:v>
                </c:pt>
              </c:strCache>
            </c:strRef>
          </c:cat>
          <c:val>
            <c:numRef>
              <c:f>'Média gestão '!$C$21:$C$23</c:f>
              <c:numCache>
                <c:formatCode>0.0%</c:formatCode>
                <c:ptCount val="3"/>
                <c:pt idx="0">
                  <c:v>0.63819999999999999</c:v>
                </c:pt>
                <c:pt idx="1">
                  <c:v>0.29780000000000001</c:v>
                </c:pt>
                <c:pt idx="2">
                  <c:v>6.4000000000000001E-2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pt-BR" sz="2400" dirty="0"/>
              <a:t>6 - Os assuntos foram encaminhados com objetividade?</a:t>
            </a:r>
          </a:p>
        </c:rich>
      </c:tx>
      <c:layout>
        <c:manualLayout>
          <c:xMode val="edge"/>
          <c:yMode val="edge"/>
          <c:x val="9.9253499562554692E-2"/>
          <c:y val="7.0370370370370375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txPr>
              <a:bodyPr/>
              <a:lstStyle/>
              <a:p>
                <a:pPr>
                  <a:defRPr sz="1600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'!$B$24:$B$26</c:f>
              <c:strCache>
                <c:ptCount val="3"/>
                <c:pt idx="0">
                  <c:v>Sim</c:v>
                </c:pt>
                <c:pt idx="1">
                  <c:v>Não</c:v>
                </c:pt>
                <c:pt idx="2">
                  <c:v>Nenhuma alternativa</c:v>
                </c:pt>
              </c:strCache>
            </c:strRef>
          </c:cat>
          <c:val>
            <c:numRef>
              <c:f>'Média gestão '!$C$24:$C$26</c:f>
              <c:numCache>
                <c:formatCode>0.0%</c:formatCode>
                <c:ptCount val="3"/>
                <c:pt idx="0">
                  <c:v>0.86950000000000005</c:v>
                </c:pt>
                <c:pt idx="1">
                  <c:v>8.6900000000000005E-2</c:v>
                </c:pt>
                <c:pt idx="2">
                  <c:v>4.2599999999999999E-2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pt-BR" sz="2400"/>
              <a:t>7 - A oportunidade para falar foi dada a todos?</a:t>
            </a:r>
          </a:p>
        </c:rich>
      </c:tx>
      <c:layout>
        <c:manualLayout>
          <c:xMode val="edge"/>
          <c:yMode val="edge"/>
          <c:x val="0.17605905511811024"/>
          <c:y val="7.9629629629629634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txPr>
              <a:bodyPr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'Média gestão '!$B$27:$B$29</c:f>
              <c:strCache>
                <c:ptCount val="3"/>
                <c:pt idx="0">
                  <c:v>Sim</c:v>
                </c:pt>
                <c:pt idx="1">
                  <c:v>Não</c:v>
                </c:pt>
                <c:pt idx="2">
                  <c:v>Nenhuma alternativa</c:v>
                </c:pt>
              </c:strCache>
            </c:strRef>
          </c:cat>
          <c:val>
            <c:numRef>
              <c:f>'Média gestão '!$C$27:$C$29</c:f>
              <c:numCache>
                <c:formatCode>0.0%</c:formatCode>
                <c:ptCount val="3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1BE1-1A85-43D4-B732-3BFFCE2B08C1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1CDCC-5DA7-42F1-A2E5-56EB03B1D16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3852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C5EEF-22B6-4439-94C1-6A1F0A2401BF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F09B1-3C84-4B3C-9F8D-C385376FD0B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519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7D71-A9C2-445E-9C09-F5B6F149561F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18145-F23A-48E1-96E3-9ABD73C91AD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254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1AFBE-C8E1-4614-BB59-82FDAC4B3191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C0C2D-815A-4334-A94B-93E77603580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242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D878A-8F65-43D0-80DA-F78860467895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9B98E-DB7E-4030-8E73-7B8FD314E0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820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F1023-5DF5-47A1-8C20-1C90F3EB08D7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7BC2F-7F03-40B6-86F2-4CBFC6C31BE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4037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B6363-B9BF-449D-AF39-78F09B3E55DD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83559-28FB-42E8-8C1B-74BB59E2B2F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6352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0774C-554D-4D7B-8106-0C95BD57AB9E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FB5E3-78D4-4654-9CE8-4F80D29C0C4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172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31382-6DC2-4874-AE0E-62028CC4AC39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D1A9A-BE4A-455C-BD5F-38FF4B7B983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969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DE618-FC24-4879-89FB-4690477A0DC7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65043-7344-4777-A0A2-2BAA5E1E9C5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8164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F82D5-921F-48C2-837F-F6707FA3BB91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B6CFD-9E09-4083-85A7-4E7F0F185B6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191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3B8D13-D26E-42AD-88AC-CA0078B6C9A4}" type="datetimeFigureOut">
              <a:rPr lang="pt-BR"/>
              <a:pPr>
                <a:defRPr/>
              </a:pPr>
              <a:t>25/07/2016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B3155A-620E-4314-A4AF-4781D205E84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m 3" descr="banner 100x150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414463"/>
            <a:ext cx="3957637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Apresentação Reunião ABIP</a:t>
            </a:r>
            <a:endParaRPr lang="pt-BR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Espaço Reservado para Conteúdo 2"/>
          <p:cNvSpPr>
            <a:spLocks noGrp="1"/>
          </p:cNvSpPr>
          <p:nvPr>
            <p:ph idx="1"/>
          </p:nvPr>
        </p:nvSpPr>
        <p:spPr>
          <a:xfrm>
            <a:off x="4572000" y="1414463"/>
            <a:ext cx="4392613" cy="53276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  <a:defRPr/>
            </a:pPr>
            <a:r>
              <a:rPr lang="pt-BR" sz="2000" b="1" dirty="0" smtClean="0">
                <a:latin typeface="Arial" charset="0"/>
                <a:cs typeface="Arial" charset="0"/>
              </a:rPr>
              <a:t>Estatística de reunião</a:t>
            </a:r>
          </a:p>
          <a:p>
            <a:pPr eaLnBrk="1" hangingPunct="1">
              <a:buFont typeface="Wingdings" panose="05000000000000000000" pitchFamily="2" charset="2"/>
              <a:buChar char="§"/>
              <a:defRPr/>
            </a:pPr>
            <a:r>
              <a:rPr lang="pt-BR" sz="2000" b="1" dirty="0" smtClean="0">
                <a:latin typeface="Arial" charset="0"/>
                <a:cs typeface="Arial" charset="0"/>
              </a:rPr>
              <a:t>Sugestões e Críticas</a:t>
            </a:r>
          </a:p>
          <a:p>
            <a:pPr eaLnBrk="1" hangingPunct="1">
              <a:buFont typeface="Wingdings" panose="05000000000000000000" pitchFamily="2" charset="2"/>
              <a:buChar char="§"/>
              <a:defRPr/>
            </a:pPr>
            <a:r>
              <a:rPr lang="pt-BR" sz="2000" b="1" dirty="0" smtClean="0">
                <a:latin typeface="Arial" charset="0"/>
                <a:cs typeface="Arial" charset="0"/>
              </a:rPr>
              <a:t>Expediente</a:t>
            </a:r>
          </a:p>
          <a:p>
            <a:pPr eaLnBrk="1" hangingPunct="1">
              <a:buFont typeface="Wingdings" panose="05000000000000000000" pitchFamily="2" charset="2"/>
              <a:buChar char="§"/>
              <a:defRPr/>
            </a:pPr>
            <a:r>
              <a:rPr lang="pt-BR" sz="2000" b="1" dirty="0" smtClean="0">
                <a:latin typeface="Arial" charset="0"/>
                <a:cs typeface="Arial" charset="0"/>
              </a:rPr>
              <a:t>Pauta reunião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pt-BR" sz="1500" dirty="0" smtClean="0">
                <a:latin typeface="Arial" charset="0"/>
                <a:cs typeface="Arial" charset="0"/>
              </a:rPr>
              <a:t>*Pesquisas realizadas durante 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pt-BR" sz="1500" dirty="0" smtClean="0">
                <a:latin typeface="Arial" charset="0"/>
                <a:cs typeface="Arial" charset="0"/>
              </a:rPr>
              <a:t>a reunião da ABIP em Brasília/DF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pt-BR" sz="2000" b="1" dirty="0" smtClean="0">
                <a:latin typeface="Arial" charset="0"/>
                <a:cs typeface="Arial" charset="0"/>
              </a:rPr>
              <a:t>MAIO /2016</a:t>
            </a:r>
          </a:p>
          <a:p>
            <a:pPr algn="r" eaLnBrk="1" hangingPunct="1">
              <a:buFont typeface="Arial" charset="0"/>
              <a:buNone/>
              <a:defRPr/>
            </a:pPr>
            <a:endParaRPr lang="pt-BR" sz="2000" b="1" dirty="0" smtClean="0">
              <a:latin typeface="Arial" charset="0"/>
              <a:cs typeface="Arial" charset="0"/>
            </a:endParaRPr>
          </a:p>
          <a:p>
            <a:pPr algn="r" eaLnBrk="1" hangingPunct="1">
              <a:buFont typeface="Arial" charset="0"/>
              <a:buNone/>
              <a:defRPr/>
            </a:pPr>
            <a:r>
              <a:rPr lang="pt-BR" sz="2000" b="1" dirty="0" smtClean="0">
                <a:latin typeface="Arial" charset="0"/>
                <a:cs typeface="Arial" charset="0"/>
              </a:rPr>
              <a:t>Antonio Carlos Henriques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pt-BR" sz="2000" dirty="0" smtClean="0">
                <a:latin typeface="Arial" charset="0"/>
                <a:cs typeface="Arial" charset="0"/>
              </a:rPr>
              <a:t>1° Diretor Administrativo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pt-BR" sz="2000" dirty="0" smtClean="0">
                <a:latin typeface="Arial" charset="0"/>
                <a:cs typeface="Arial" charset="0"/>
              </a:rPr>
              <a:t>25e 26 maio de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7778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b="1" dirty="0" smtClean="0">
                <a:latin typeface="Arial" pitchFamily="34" charset="0"/>
                <a:cs typeface="Arial" pitchFamily="34" charset="0"/>
              </a:rPr>
            </a:br>
            <a:r>
              <a:rPr lang="pt-BR" b="1" dirty="0" smtClean="0">
                <a:latin typeface="Arial" pitchFamily="34" charset="0"/>
                <a:cs typeface="Arial" pitchFamily="34" charset="0"/>
              </a:rPr>
              <a:t>8 – Sugestões e Críticas</a:t>
            </a:r>
            <a:br>
              <a:rPr lang="pt-BR" b="1" dirty="0" smtClean="0">
                <a:latin typeface="Arial" pitchFamily="34" charset="0"/>
                <a:cs typeface="Arial" pitchFamily="34" charset="0"/>
              </a:rPr>
            </a:b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02662"/>
              </p:ext>
            </p:extLst>
          </p:nvPr>
        </p:nvGraphicFramePr>
        <p:xfrm>
          <a:off x="395536" y="961192"/>
          <a:ext cx="8424936" cy="58521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24936"/>
              </a:tblGrid>
              <a:tr h="435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Apesar de todos os itens da pauta não terem sido tratados, foi dada a importância e o espaço, o tempo, ao que era mais importante;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435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Nota 09 para todo o evento;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435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Repensar o modelo das regionais, não está funcionando;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84917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Acredito que a reunião foi boa só o tempo de duração foi extenso e o palestrante que dominou o assunto abordado ( que realmente é um tema muito apropriado) não foi feliz na conclusão de sua palestra, </a:t>
                      </a:r>
                      <a:r>
                        <a:rPr lang="pt-BR" sz="1600" u="none" strike="noStrike" dirty="0" smtClean="0">
                          <a:effectLst/>
                        </a:rPr>
                        <a:t>fez</a:t>
                      </a:r>
                      <a:r>
                        <a:rPr lang="pt-BR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pt-BR" sz="1600" u="none" strike="noStrike" dirty="0" smtClean="0">
                          <a:effectLst/>
                        </a:rPr>
                        <a:t>muitas dinâmicas </a:t>
                      </a:r>
                      <a:r>
                        <a:rPr lang="pt-BR" sz="1600" u="none" strike="noStrike" dirty="0">
                          <a:effectLst/>
                        </a:rPr>
                        <a:t>e </a:t>
                      </a:r>
                      <a:r>
                        <a:rPr lang="pt-BR" sz="1600" u="none" strike="noStrike" dirty="0" smtClean="0">
                          <a:effectLst/>
                        </a:rPr>
                        <a:t>estendeu </a:t>
                      </a:r>
                      <a:r>
                        <a:rPr lang="pt-BR" sz="1600" u="none" strike="noStrike" dirty="0">
                          <a:effectLst/>
                        </a:rPr>
                        <a:t>o tempo;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435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As reuniões são com horários longos infelizmente. Como existem muitos problemas a resolver necessita desse horário;</a:t>
                      </a:r>
                      <a:endParaRPr lang="pt-BR" sz="1600" b="0" i="0" u="none" strike="noStrike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435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Adorei o workshop, foi muito produtivo;</a:t>
                      </a:r>
                      <a:endParaRPr lang="pt-BR" sz="1600" b="0" i="0" u="none" strike="noStrike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435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Tem que observar e cumpri os horários;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435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Muitos respondendo as mesmas coisas; isso faz o tempo excessivo;</a:t>
                      </a:r>
                      <a:endParaRPr lang="pt-BR" sz="1600" b="0" i="0" u="none" strike="noStrike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84917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Parabenizar o presidente, Arildo e a comissão de eventos da ABIP. Essas últimas reuniões tem sido das mais eficientes dos últimos anos e não tenho dúvidas do sucesso da convenção;</a:t>
                      </a:r>
                      <a:endParaRPr lang="pt-BR" sz="1600" b="0" i="0" u="none" strike="noStrike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435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Todos devem ser mais objetivos em suas colocações para que o tempo feche com a reunião, não ser repetitivo só para usar o microfone;</a:t>
                      </a:r>
                      <a:endParaRPr lang="pt-BR" sz="1600" b="0" i="0" u="none" strike="noStrike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4353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Gostei muito da palestra de liderança, porém em minha opinião, temos que ser pontuais no inicio dos trabalhos e foi muito longa a palestra perdendo o foco;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836040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484598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945905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263632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31693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942746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305725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179388" y="1125538"/>
            <a:ext cx="8507412" cy="55435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pt-BR" sz="1000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pt-BR" sz="2000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pt-BR" sz="2000" dirty="0"/>
          </a:p>
          <a:p>
            <a:pPr algn="just" eaLnBrk="1" hangingPunct="1">
              <a:buFont typeface="Arial" charset="0"/>
              <a:buNone/>
              <a:defRPr/>
            </a:pPr>
            <a:endParaRPr lang="pt-B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7778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b="1" dirty="0" smtClean="0">
                <a:latin typeface="Arial" pitchFamily="34" charset="0"/>
                <a:cs typeface="Arial" pitchFamily="34" charset="0"/>
              </a:rPr>
            </a:br>
            <a:r>
              <a:rPr lang="pt-BR" b="1" dirty="0" smtClean="0">
                <a:latin typeface="Arial" pitchFamily="34" charset="0"/>
                <a:cs typeface="Arial" pitchFamily="34" charset="0"/>
              </a:rPr>
              <a:t>8 – Sugestões e Críticas</a:t>
            </a:r>
            <a:br>
              <a:rPr lang="pt-BR" b="1" dirty="0" smtClean="0">
                <a:latin typeface="Arial" pitchFamily="34" charset="0"/>
                <a:cs typeface="Arial" pitchFamily="34" charset="0"/>
              </a:rPr>
            </a:br>
            <a:endParaRPr lang="pt-BR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013796"/>
              </p:ext>
            </p:extLst>
          </p:nvPr>
        </p:nvGraphicFramePr>
        <p:xfrm>
          <a:off x="539553" y="980728"/>
          <a:ext cx="8208912" cy="56166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08912"/>
              </a:tblGrid>
              <a:tr h="50396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Parabéns;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0397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Transtorno na realização do CHEKIN, a reunião começou sem muitos dos diretores, que acompanhavam as delegações e não chegaram a cedo a reunião;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0397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Propaganda na mídia sobre a valorização da mão de obra panificadora;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0397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Precisamos ser mais objetivos, comprometidos com os horários, o tempo é suficiente. Precisamos obedecer o tempo de cada assunto da </a:t>
                      </a:r>
                      <a:r>
                        <a:rPr lang="pt-BR" sz="1600" u="none" strike="noStrike" dirty="0" smtClean="0">
                          <a:effectLst/>
                        </a:rPr>
                        <a:t>pauta</a:t>
                      </a:r>
                      <a:r>
                        <a:rPr lang="pt-BR" sz="1600" u="none" strike="noStrike" dirty="0">
                          <a:effectLst/>
                        </a:rPr>
                        <a:t>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0397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Respeitar os horários e a pauta rigorosamente;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0397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Começar as reuniões com pontualidade, pois os constantes atrasos prejudicam muito o andamento da pauta;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0397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Nossas reuniões estão começando muito atrasadas. As palestras não podem passar de uma hora;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0397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Se nós começássemos no horário, terminaríamos no horário determinado;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0397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Tentar começar as reuniões no horário marcado, independente de estarem na sala ou não;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0397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Não deixar para o dia seguinte assuntos da pauta do dia anterior;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  <a:tr h="57691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Palestra não pode passar de 50 minutos. Foi cansativa e sem produção, após o tempo e sem finalidade;</a:t>
                      </a:r>
                      <a:endParaRPr lang="pt-BR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6573" marR="6573" marT="6573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3590</TotalTime>
  <Words>501</Words>
  <Application>Microsoft Office PowerPoint</Application>
  <PresentationFormat>Apresentação na tela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Apresentação Reunião ABIP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8 – Sugestões e Críticas </vt:lpstr>
      <vt:lpstr> 8 – Sugestões e Críticas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MIRIAN</dc:creator>
  <cp:lastModifiedBy>Giovani Mendonça</cp:lastModifiedBy>
  <cp:revision>135</cp:revision>
  <cp:lastPrinted>2014-11-03T22:32:19Z</cp:lastPrinted>
  <dcterms:created xsi:type="dcterms:W3CDTF">2010-11-20T18:27:26Z</dcterms:created>
  <dcterms:modified xsi:type="dcterms:W3CDTF">2016-07-25T16:20:18Z</dcterms:modified>
</cp:coreProperties>
</file>