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colors5.xml" ContentType="application/vnd.ms-office.chartcolorstyle+xml"/>
  <Override PartName="/ppt/charts/style5.xml" ContentType="application/vnd.ms-office.chart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582" r:id="rId2"/>
    <p:sldId id="581" r:id="rId3"/>
    <p:sldId id="590" r:id="rId4"/>
    <p:sldId id="584" r:id="rId5"/>
    <p:sldId id="585" r:id="rId6"/>
    <p:sldId id="595" r:id="rId7"/>
    <p:sldId id="594" r:id="rId8"/>
    <p:sldId id="591" r:id="rId9"/>
    <p:sldId id="576" r:id="rId10"/>
    <p:sldId id="569" r:id="rId11"/>
    <p:sldId id="600" r:id="rId12"/>
    <p:sldId id="603" r:id="rId13"/>
    <p:sldId id="601" r:id="rId14"/>
    <p:sldId id="602" r:id="rId15"/>
    <p:sldId id="604" r:id="rId16"/>
    <p:sldId id="413" r:id="rId17"/>
  </p:sldIdLst>
  <p:sldSz cx="11557000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48" userDrawn="1">
          <p15:clr>
            <a:srgbClr val="A4A3A4"/>
          </p15:clr>
        </p15:guide>
        <p15:guide id="2" pos="36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CD03"/>
    <a:srgbClr val="005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7" autoAdjust="0"/>
    <p:restoredTop sz="71408" autoAdjust="0"/>
  </p:normalViewPr>
  <p:slideViewPr>
    <p:cSldViewPr snapToObjects="1">
      <p:cViewPr>
        <p:scale>
          <a:sx n="102" d="100"/>
          <a:sy n="102" d="100"/>
        </p:scale>
        <p:origin x="-72" y="-72"/>
      </p:cViewPr>
      <p:guideLst>
        <p:guide orient="horz" pos="2048"/>
        <p:guide pos="36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08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Planilha_do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Planilha_do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Planilha_do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Planilha_do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Planilha_do_Microsoft_Excel5.xlsx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file:///C:\Users\jgabellini\Desktop\abtrigo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Planilha_do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Planilha_do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oleObject" Target="file:///C:\Users\jgabellini\Desktop\abtrig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Usuários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B0-4F3E-BEAB-B7E3F00D7AA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B0-4F3E-BEAB-B7E3F00D7AA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Novos</c:v>
                </c:pt>
                <c:pt idx="1">
                  <c:v>Recorrentes</c:v>
                </c:pt>
              </c:strCache>
            </c:strRef>
          </c:cat>
          <c:val>
            <c:numRef>
              <c:f>Planilha1!$B$2:$B$3</c:f>
              <c:numCache>
                <c:formatCode>0%</c:formatCode>
                <c:ptCount val="2"/>
                <c:pt idx="0">
                  <c:v>0.86799999999999999</c:v>
                </c:pt>
                <c:pt idx="1">
                  <c:v>0.13200000000000001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B0-4683-AE0A-5A03810C9D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zero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Origem de visitas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2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Vendas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2AF-405A-BE93-9D4F7F2A34E0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52AF-405A-BE93-9D4F7F2A34E0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52AF-405A-BE93-9D4F7F2A34E0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52AF-405A-BE93-9D4F7F2A34E0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52AF-405A-BE93-9D4F7F2A34E0}"/>
              </c:ext>
            </c:extLst>
          </c:dPt>
          <c:dLbls>
            <c:dLbl>
              <c:idx val="1"/>
              <c:layout>
                <c:manualLayout>
                  <c:x val="0.10714566929133858"/>
                  <c:y val="-0.20722643762905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2AF-405A-BE93-9D4F7F2A34E0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8682839277443236E-2"/>
                  <c:y val="-0.173591753340207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2AF-405A-BE93-9D4F7F2A34E0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009803921568628"/>
                  <c:y val="-0.139933671956405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2AF-405A-BE93-9D4F7F2A34E0}"/>
                </c:ext>
                <c:ext xmlns:c15="http://schemas.microsoft.com/office/drawing/2012/chart" uri="{CE6537A1-D6FC-4f65-9D91-7224C49458BB}">
                  <c15:layout>
                    <c:manualLayout>
                      <c:w val="5.1752547475683183E-2"/>
                      <c:h val="6.4300386052066699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4.9019607843137303E-2"/>
                  <c:y val="-9.328911463760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2AF-405A-BE93-9D4F7F2A34E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Planilha1!$A$2:$A$6</c:f>
              <c:strCache>
                <c:ptCount val="5"/>
                <c:pt idx="0">
                  <c:v>Ads</c:v>
                </c:pt>
                <c:pt idx="1">
                  <c:v>Google Orgânico</c:v>
                </c:pt>
                <c:pt idx="2">
                  <c:v>Facebook</c:v>
                </c:pt>
                <c:pt idx="3">
                  <c:v>Tráfego de Referência</c:v>
                </c:pt>
                <c:pt idx="4">
                  <c:v>Direto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96</c:v>
                </c:pt>
                <c:pt idx="1">
                  <c:v>1.6</c:v>
                </c:pt>
                <c:pt idx="2">
                  <c:v>0.5</c:v>
                </c:pt>
                <c:pt idx="3">
                  <c:v>0.5</c:v>
                </c:pt>
                <c:pt idx="4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EF-4C3E-BCAC-2F564FC72C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171612800"/>
        <c:axId val="171611264"/>
        <c:axId val="0"/>
      </c:bar3DChart>
      <c:valAx>
        <c:axId val="171611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1612800"/>
        <c:crosses val="autoZero"/>
        <c:crossBetween val="between"/>
      </c:valAx>
      <c:catAx>
        <c:axId val="1716128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16112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963375395707"/>
          <c:y val="0.2051879364068678"/>
          <c:w val="0.72163833677310674"/>
          <c:h val="0.529884287783613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Idade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Planilha1!$A$2:$A$7</c:f>
              <c:strCache>
                <c:ptCount val="6"/>
                <c:pt idx="0">
                  <c:v>18 a 24</c:v>
                </c:pt>
                <c:pt idx="1">
                  <c:v>25 a 34</c:v>
                </c:pt>
                <c:pt idx="2">
                  <c:v>35 a 44</c:v>
                </c:pt>
                <c:pt idx="3">
                  <c:v>45 a 54</c:v>
                </c:pt>
                <c:pt idx="4">
                  <c:v>55 a 64</c:v>
                </c:pt>
                <c:pt idx="5">
                  <c:v>Mais de 65</c:v>
                </c:pt>
              </c:strCache>
            </c:strRef>
          </c:cat>
          <c:val>
            <c:numRef>
              <c:f>Planilha1!$B$2:$B$7</c:f>
              <c:numCache>
                <c:formatCode>General</c:formatCode>
                <c:ptCount val="6"/>
                <c:pt idx="0">
                  <c:v>27.5</c:v>
                </c:pt>
                <c:pt idx="1">
                  <c:v>33.5</c:v>
                </c:pt>
                <c:pt idx="2">
                  <c:v>15.5</c:v>
                </c:pt>
                <c:pt idx="3">
                  <c:v>12.5</c:v>
                </c:pt>
                <c:pt idx="4">
                  <c:v>5.5</c:v>
                </c:pt>
                <c:pt idx="5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52-45FB-B363-6FAA556DAF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74608384"/>
        <c:axId val="178593792"/>
      </c:barChart>
      <c:catAx>
        <c:axId val="174608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593792"/>
        <c:crosses val="autoZero"/>
        <c:auto val="1"/>
        <c:lblAlgn val="ctr"/>
        <c:lblOffset val="100"/>
        <c:noMultiLvlLbl val="0"/>
      </c:catAx>
      <c:valAx>
        <c:axId val="1785937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460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Sexo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C6-4FD5-BEB6-4258F4DA54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C6-4FD5-BEB6-4258F4DA54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Masculino</c:v>
                </c:pt>
                <c:pt idx="1">
                  <c:v>Feminino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54.15</c:v>
                </c:pt>
                <c:pt idx="1">
                  <c:v>45.85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69-4FB8-8943-959FCB5712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5A0F"/>
            </a:solidFill>
            <a:ln>
              <a:noFill/>
            </a:ln>
            <a:effectLst/>
          </c:spPr>
          <c:invertIfNegative val="0"/>
          <c:cat>
            <c:strRef>
              <c:f>Plan1!$A$2:$A$5</c:f>
              <c:strCache>
                <c:ptCount val="2"/>
                <c:pt idx="0">
                  <c:v>1 a 31 de maio</c:v>
                </c:pt>
                <c:pt idx="1">
                  <c:v>1 a 31 de junho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20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84-4EA1-ABE3-55F605DE97FB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Interações positivas</c:v>
                </c:pt>
              </c:strCache>
            </c:strRef>
          </c:tx>
          <c:spPr>
            <a:solidFill>
              <a:srgbClr val="C1CD03"/>
            </a:solidFill>
            <a:ln>
              <a:noFill/>
            </a:ln>
            <a:effectLst/>
          </c:spPr>
          <c:invertIfNegative val="0"/>
          <c:cat>
            <c:strRef>
              <c:f>Plan1!$A$2:$A$5</c:f>
              <c:strCache>
                <c:ptCount val="2"/>
                <c:pt idx="0">
                  <c:v>1 a 31 de maio</c:v>
                </c:pt>
                <c:pt idx="1">
                  <c:v>1 a 31 de junho</c:v>
                </c:pt>
              </c:strCache>
            </c:strRef>
          </c:cat>
          <c:val>
            <c:numRef>
              <c:f>Plan1!$C$2:$C$5</c:f>
              <c:numCache>
                <c:formatCode>General</c:formatCode>
                <c:ptCount val="4"/>
                <c:pt idx="0">
                  <c:v>17</c:v>
                </c:pt>
                <c:pt idx="1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84-4EA1-ABE3-55F605DE97FB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Interações negativas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Plan1!$A$2:$A$5</c:f>
              <c:strCache>
                <c:ptCount val="2"/>
                <c:pt idx="0">
                  <c:v>1 a 31 de maio</c:v>
                </c:pt>
                <c:pt idx="1">
                  <c:v>1 a 31 de junho</c:v>
                </c:pt>
              </c:strCache>
            </c:strRef>
          </c:cat>
          <c:val>
            <c:numRef>
              <c:f>Plan1!$D$2:$D$5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184-4EA1-ABE3-55F605DE97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275712"/>
        <c:axId val="58277248"/>
      </c:barChart>
      <c:catAx>
        <c:axId val="58275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8277248"/>
        <c:crosses val="autoZero"/>
        <c:auto val="1"/>
        <c:lblAlgn val="ctr"/>
        <c:lblOffset val="100"/>
        <c:noMultiLvlLbl val="0"/>
      </c:catAx>
      <c:valAx>
        <c:axId val="582772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8275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9573763538385228E-2"/>
          <c:y val="0.94198476611445581"/>
          <c:w val="0.51557763625605102"/>
          <c:h val="5.05976508261357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Quem?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BB-4542-893E-14F99F80E17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BB-4542-893E-14F99F80E17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4BB-4542-893E-14F99F80E17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4BB-4542-893E-14F99F80E17A}"/>
              </c:ext>
            </c:extLst>
          </c:dPt>
          <c:dLbls>
            <c:dLbl>
              <c:idx val="2"/>
              <c:layout>
                <c:manualLayout>
                  <c:x val="3.0864197530864196E-3"/>
                  <c:y val="1.64761601638447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4BB-4542-893E-14F99F80E17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Planilha1!$A$5:$A$8</c:f>
              <c:strCache>
                <c:ptCount val="4"/>
                <c:pt idx="0">
                  <c:v>Consumidor</c:v>
                </c:pt>
                <c:pt idx="1">
                  <c:v>Blog</c:v>
                </c:pt>
                <c:pt idx="2">
                  <c:v>Estabelecimento</c:v>
                </c:pt>
                <c:pt idx="3">
                  <c:v>Outros</c:v>
                </c:pt>
              </c:strCache>
            </c:strRef>
          </c:cat>
          <c:val>
            <c:numRef>
              <c:f>Planilha1!$B$5:$B$8</c:f>
              <c:numCache>
                <c:formatCode>General</c:formatCode>
                <c:ptCount val="4"/>
                <c:pt idx="0">
                  <c:v>1018</c:v>
                </c:pt>
                <c:pt idx="1">
                  <c:v>364</c:v>
                </c:pt>
                <c:pt idx="2">
                  <c:v>67</c:v>
                </c:pt>
                <c:pt idx="3">
                  <c:v>150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4BB-4542-893E-14F99F80E17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Onde?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E7-4757-9E59-75C2037E9F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E7-4757-9E59-75C2037E9F2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AE7-4757-9E59-75C2037E9F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AE7-4757-9E59-75C2037E9F2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AE7-4757-9E59-75C2037E9F2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AE7-4757-9E59-75C2037E9F2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D22-4A15-B6C0-1684043A00C6}"/>
              </c:ext>
            </c:extLst>
          </c:dPt>
          <c:dLbls>
            <c:dLbl>
              <c:idx val="0"/>
              <c:layout>
                <c:manualLayout>
                  <c:x val="-4.2976939203354415E-2"/>
                  <c:y val="0.1825661636315184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AE7-4757-9E59-75C2037E9F2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0215835205241647"/>
                  <c:y val="-1.587216017599539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AE7-4757-9E59-75C2037E9F24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8801062342773565E-2"/>
                  <c:y val="0.134443092261088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AE7-4757-9E59-75C2037E9F24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8590603653094257E-2"/>
                  <c:y val="0.10060091232231565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AE7-4757-9E59-75C2037E9F24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5453432135666396E-2"/>
                  <c:y val="0.2025770754070983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2D22-4A15-B6C0-1684043A00C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Planilha1!$A$2:$A$8</c:f>
              <c:strCache>
                <c:ptCount val="7"/>
                <c:pt idx="0">
                  <c:v>Blogs</c:v>
                </c:pt>
                <c:pt idx="1">
                  <c:v>Facebook</c:v>
                </c:pt>
                <c:pt idx="2">
                  <c:v>Google +</c:v>
                </c:pt>
                <c:pt idx="3">
                  <c:v>Twitter</c:v>
                </c:pt>
                <c:pt idx="4">
                  <c:v>News</c:v>
                </c:pt>
                <c:pt idx="5">
                  <c:v>Vídeos</c:v>
                </c:pt>
                <c:pt idx="6">
                  <c:v>Instagram</c:v>
                </c:pt>
              </c:strCache>
            </c:strRef>
          </c:cat>
          <c:val>
            <c:numRef>
              <c:f>Planilha1!$B$2:$B$8</c:f>
              <c:numCache>
                <c:formatCode>General</c:formatCode>
                <c:ptCount val="7"/>
                <c:pt idx="0">
                  <c:v>188</c:v>
                </c:pt>
                <c:pt idx="1">
                  <c:v>595</c:v>
                </c:pt>
                <c:pt idx="2">
                  <c:v>11</c:v>
                </c:pt>
                <c:pt idx="3">
                  <c:v>714</c:v>
                </c:pt>
                <c:pt idx="4">
                  <c:v>26</c:v>
                </c:pt>
                <c:pt idx="5">
                  <c:v>22</c:v>
                </c:pt>
                <c:pt idx="6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8A-4C58-B68A-C17033A54AC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Como?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Positivo</c:v>
                </c:pt>
                <c:pt idx="1">
                  <c:v>Negativo</c:v>
                </c:pt>
                <c:pt idx="2">
                  <c:v>Neutro</c:v>
                </c:pt>
              </c:strCache>
            </c:strRef>
          </c:cat>
          <c:val>
            <c:numRef>
              <c:f>Planilha1!$B$2:$B$4</c:f>
              <c:numCache>
                <c:formatCode>0%</c:formatCode>
                <c:ptCount val="3"/>
                <c:pt idx="0">
                  <c:v>0.11</c:v>
                </c:pt>
                <c:pt idx="1">
                  <c:v>0.41</c:v>
                </c:pt>
                <c:pt idx="2">
                  <c:v>0.48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D2-4F68-BC0A-C6E13CF82A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381312"/>
        <c:axId val="194382848"/>
      </c:barChart>
      <c:catAx>
        <c:axId val="19438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94382848"/>
        <c:crosses val="autoZero"/>
        <c:auto val="1"/>
        <c:lblAlgn val="ctr"/>
        <c:lblOffset val="100"/>
        <c:noMultiLvlLbl val="0"/>
      </c:catAx>
      <c:valAx>
        <c:axId val="194382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94381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 smtClean="0"/>
              <a:t>Sobre?</a:t>
            </a:r>
            <a:endParaRPr lang="pt-BR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301093613298337"/>
          <c:y val="0.15782407407407409"/>
          <c:w val="0.83643350831146102"/>
          <c:h val="0.475003645377661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Planilha1!$A$23:$A$27</c:f>
              <c:strCache>
                <c:ptCount val="5"/>
                <c:pt idx="0">
                  <c:v>Alimentos substitutos</c:v>
                </c:pt>
                <c:pt idx="1">
                  <c:v>Consumo</c:v>
                </c:pt>
                <c:pt idx="2">
                  <c:v>Dieta</c:v>
                </c:pt>
                <c:pt idx="3">
                  <c:v>Intolerancia</c:v>
                </c:pt>
                <c:pt idx="4">
                  <c:v>Trigo e Glúten</c:v>
                </c:pt>
              </c:strCache>
            </c:strRef>
          </c:cat>
          <c:val>
            <c:numRef>
              <c:f>Planilha1!$B$23:$B$27</c:f>
              <c:numCache>
                <c:formatCode>General</c:formatCode>
                <c:ptCount val="5"/>
                <c:pt idx="0">
                  <c:v>717</c:v>
                </c:pt>
                <c:pt idx="1">
                  <c:v>143</c:v>
                </c:pt>
                <c:pt idx="2">
                  <c:v>196</c:v>
                </c:pt>
                <c:pt idx="3">
                  <c:v>103</c:v>
                </c:pt>
                <c:pt idx="4">
                  <c:v>1523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73-4EF9-A011-E786889F24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94370944"/>
        <c:axId val="194491520"/>
      </c:barChart>
      <c:catAx>
        <c:axId val="194370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94491520"/>
        <c:crosses val="autoZero"/>
        <c:auto val="1"/>
        <c:lblAlgn val="ctr"/>
        <c:lblOffset val="100"/>
        <c:noMultiLvlLbl val="0"/>
      </c:catAx>
      <c:valAx>
        <c:axId val="194491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94370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0.05934</cdr:x>
      <cdr:y>0.13445</cdr:y>
    </cdr:from>
    <cdr:to>
      <cdr:x>0.11868</cdr:x>
      <cdr:y>0.19007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457200" y="690607"/>
          <a:ext cx="457195" cy="2856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800" b="1" dirty="0" smtClean="0"/>
            <a:t>20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0.10879</cdr:x>
      <cdr:y>0.22976</cdr:y>
    </cdr:from>
    <cdr:to>
      <cdr:x>0.16813</cdr:x>
      <cdr:y>0.29111</cdr:y>
    </cdr:to>
    <cdr:sp macro="" textlink="">
      <cdr:nvSpPr>
        <cdr:cNvPr id="3" name="CaixaDeTexto 2"/>
        <cdr:cNvSpPr txBox="1"/>
      </cdr:nvSpPr>
      <cdr:spPr>
        <a:xfrm xmlns:a="http://schemas.openxmlformats.org/drawingml/2006/main">
          <a:off x="838200" y="1180153"/>
          <a:ext cx="457200" cy="315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800" b="1" dirty="0" smtClean="0"/>
            <a:t>17</a:t>
          </a:r>
        </a:p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0.16693</cdr:x>
      <cdr:y>0.69991</cdr:y>
    </cdr:from>
    <cdr:to>
      <cdr:x>0.20649</cdr:x>
      <cdr:y>0.75789</cdr:y>
    </cdr:to>
    <cdr:sp macro="" textlink="">
      <cdr:nvSpPr>
        <cdr:cNvPr id="4" name="CaixaDeTexto 3"/>
        <cdr:cNvSpPr txBox="1"/>
      </cdr:nvSpPr>
      <cdr:spPr>
        <a:xfrm xmlns:a="http://schemas.openxmlformats.org/drawingml/2006/main">
          <a:off x="1286168" y="3595065"/>
          <a:ext cx="304796" cy="297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800" b="1" dirty="0" smtClean="0"/>
            <a:t>3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0.41181</cdr:x>
      <cdr:y>0.69725</cdr:y>
    </cdr:from>
    <cdr:to>
      <cdr:x>0.46126</cdr:x>
      <cdr:y>0.75659</cdr:y>
    </cdr:to>
    <cdr:sp macro="" textlink="">
      <cdr:nvSpPr>
        <cdr:cNvPr id="5" name="CaixaDeTexto 4"/>
        <cdr:cNvSpPr txBox="1"/>
      </cdr:nvSpPr>
      <cdr:spPr>
        <a:xfrm xmlns:a="http://schemas.openxmlformats.org/drawingml/2006/main">
          <a:off x="3172863" y="3581399"/>
          <a:ext cx="381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0.34928</cdr:x>
      <cdr:y>0.32757</cdr:y>
    </cdr:from>
    <cdr:to>
      <cdr:x>0.41008</cdr:x>
      <cdr:y>0.38691</cdr:y>
    </cdr:to>
    <cdr:sp macro="" textlink="">
      <cdr:nvSpPr>
        <cdr:cNvPr id="6" name="CaixaDeTexto 5"/>
        <cdr:cNvSpPr txBox="1"/>
      </cdr:nvSpPr>
      <cdr:spPr>
        <a:xfrm xmlns:a="http://schemas.openxmlformats.org/drawingml/2006/main">
          <a:off x="2691092" y="1682548"/>
          <a:ext cx="468444" cy="304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800" b="1" dirty="0" smtClean="0"/>
            <a:t>14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0.40549</cdr:x>
      <cdr:y>0.72607</cdr:y>
    </cdr:from>
    <cdr:to>
      <cdr:x>0.44505</cdr:x>
      <cdr:y>0.79344</cdr:y>
    </cdr:to>
    <cdr:sp macro="" textlink="">
      <cdr:nvSpPr>
        <cdr:cNvPr id="7" name="CaixaDeTexto 6"/>
        <cdr:cNvSpPr txBox="1"/>
      </cdr:nvSpPr>
      <cdr:spPr>
        <a:xfrm xmlns:a="http://schemas.openxmlformats.org/drawingml/2006/main">
          <a:off x="3124200" y="3729411"/>
          <a:ext cx="304796" cy="346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800" b="1" dirty="0" smtClean="0"/>
            <a:t>2</a:t>
          </a:r>
          <a:endParaRPr lang="en-US" sz="18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65790-D579-9A40-A236-D0EF848E317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E9BFC-C393-C947-8618-C092AD9603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24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85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84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0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055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745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95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83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00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27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633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159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82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064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E9BFC-C393-C947-8618-C092AD9603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6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776" y="2019468"/>
            <a:ext cx="9823451" cy="1393461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3551" y="3683796"/>
            <a:ext cx="8089900" cy="16613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/>
          <a:srcRect l="27269" t="1815" r="28101" b="54358"/>
          <a:stretch/>
        </p:blipFill>
        <p:spPr>
          <a:xfrm>
            <a:off x="10508334" y="103686"/>
            <a:ext cx="94163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0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1" y="260336"/>
            <a:ext cx="10401300" cy="1083469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7851" y="1516857"/>
            <a:ext cx="10401300" cy="42902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99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79309" y="246793"/>
            <a:ext cx="3033712" cy="5257833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4160" y="246793"/>
            <a:ext cx="8912535" cy="52578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26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1" y="260336"/>
            <a:ext cx="10401300" cy="1083469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851" y="1516857"/>
            <a:ext cx="10401300" cy="42902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/>
          <a:srcRect l="27269" t="1815" r="28101" b="54358"/>
          <a:stretch/>
        </p:blipFill>
        <p:spPr>
          <a:xfrm>
            <a:off x="10508334" y="103686"/>
            <a:ext cx="94163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40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924" y="4177375"/>
            <a:ext cx="9823451" cy="129113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924" y="2755323"/>
            <a:ext cx="9823451" cy="142205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569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1" y="260336"/>
            <a:ext cx="10401300" cy="1083469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4158" y="1438606"/>
            <a:ext cx="5973124" cy="406601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39901" y="1438606"/>
            <a:ext cx="5973122" cy="406601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77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1" y="260336"/>
            <a:ext cx="10401300" cy="108346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7851" y="1455161"/>
            <a:ext cx="5106349" cy="60644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7851" y="2061600"/>
            <a:ext cx="5106349" cy="37454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70795" y="1455161"/>
            <a:ext cx="5108355" cy="60644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70795" y="2061600"/>
            <a:ext cx="5108355" cy="37454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89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1" y="260336"/>
            <a:ext cx="10401300" cy="1083469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76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46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851" y="258830"/>
            <a:ext cx="3802173" cy="110152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8467" y="258829"/>
            <a:ext cx="6460683" cy="55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Click to edit Master text styles</a:t>
            </a:r>
          </a:p>
          <a:p>
            <a:pPr lvl="1"/>
            <a:r>
              <a:rPr lang="pt-BR" smtClean="0"/>
              <a:t>Second level</a:t>
            </a:r>
          </a:p>
          <a:p>
            <a:pPr lvl="2"/>
            <a:r>
              <a:rPr lang="pt-BR" smtClean="0"/>
              <a:t>Third level</a:t>
            </a:r>
          </a:p>
          <a:p>
            <a:pPr lvl="3"/>
            <a:r>
              <a:rPr lang="pt-BR" smtClean="0"/>
              <a:t>Fourth level</a:t>
            </a:r>
          </a:p>
          <a:p>
            <a:pPr lvl="4"/>
            <a:r>
              <a:rPr lang="pt-B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7851" y="1360356"/>
            <a:ext cx="3802173" cy="4446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31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5254" y="4550569"/>
            <a:ext cx="6934200" cy="53722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65254" y="580860"/>
            <a:ext cx="6934200" cy="3900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5254" y="5087790"/>
            <a:ext cx="6934200" cy="7629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7851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A25CB03F-974D-6B46-9095-F7CE40F7ECDC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48643" y="6025291"/>
            <a:ext cx="3659716" cy="3461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82516" y="6025291"/>
            <a:ext cx="2696633" cy="346108"/>
          </a:xfrm>
          <a:prstGeom prst="rect">
            <a:avLst/>
          </a:prstGeom>
        </p:spPr>
        <p:txBody>
          <a:bodyPr/>
          <a:lstStyle/>
          <a:p>
            <a:fld id="{0FC4BCB3-0989-F24A-8115-3EB62186B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28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/>
          <a:srcRect t="86182" r="67250"/>
          <a:stretch/>
        </p:blipFill>
        <p:spPr>
          <a:xfrm>
            <a:off x="8369769" y="5539837"/>
            <a:ext cx="3187231" cy="960976"/>
          </a:xfrm>
          <a:prstGeom prst="rect">
            <a:avLst/>
          </a:prstGeom>
        </p:spPr>
      </p:pic>
      <p:sp>
        <p:nvSpPr>
          <p:cNvPr id="10" name="Retângulo 1"/>
          <p:cNvSpPr>
            <a:spLocks noChangeArrowheads="1"/>
          </p:cNvSpPr>
          <p:nvPr/>
        </p:nvSpPr>
        <p:spPr bwMode="auto">
          <a:xfrm>
            <a:off x="1096720" y="4238029"/>
            <a:ext cx="9253780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600" b="1" dirty="0" smtClean="0">
                <a:solidFill>
                  <a:srgbClr val="C1CD0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Resumo de resultados - Junho</a:t>
            </a:r>
          </a:p>
          <a:p>
            <a:pPr algn="ctr">
              <a:spcAft>
                <a:spcPts val="600"/>
              </a:spcAft>
            </a:pPr>
            <a:endParaRPr lang="pt-BR" altLang="pt-BR" sz="3600" b="1" dirty="0" smtClean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00" y="1116806"/>
            <a:ext cx="2195513" cy="2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4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92100" y="1040606"/>
            <a:ext cx="1112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r>
              <a:rPr lang="pt-BR" sz="24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Imprensa </a:t>
            </a:r>
          </a:p>
          <a:p>
            <a:endParaRPr lang="pt-BR" b="1" dirty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7" name="CaixaDeTexto 1"/>
          <p:cNvSpPr txBox="1">
            <a:spLocks noChangeArrowheads="1"/>
          </p:cNvSpPr>
          <p:nvPr/>
        </p:nvSpPr>
        <p:spPr bwMode="auto">
          <a:xfrm>
            <a:off x="1003547" y="126206"/>
            <a:ext cx="9144000" cy="5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PRINCIPAIS RESULTADOS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88686" y="1497806"/>
            <a:ext cx="11125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ea typeface="Open Sans Light" pitchFamily="34" charset="0"/>
                <a:cs typeface="Open Sans Light" pitchFamily="34" charset="0"/>
              </a:rPr>
              <a:t>Post com posicionamento da Dieta sem Glúten da SBAN publicado pela jornalista Angelica Banhara, com quem encontramos em maio. Publicação </a:t>
            </a:r>
            <a:r>
              <a:rPr lang="pt-BR" sz="2000" dirty="0" smtClean="0"/>
              <a:t>gerou </a:t>
            </a:r>
            <a:r>
              <a:rPr lang="pt-BR" sz="2000" dirty="0"/>
              <a:t>mais de 16 mil compartilhamentos e ficou um dia na home do UOL e da </a:t>
            </a:r>
            <a:r>
              <a:rPr lang="pt-BR" sz="2000" dirty="0" smtClean="0"/>
              <a:t>Folha: </a:t>
            </a:r>
          </a:p>
          <a:p>
            <a:endParaRPr lang="pt-BR" sz="2000" dirty="0" smtClean="0"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3" name="Imagem 12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12950"/>
            <a:ext cx="527257" cy="652369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6443306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3021806"/>
            <a:ext cx="4848469" cy="283604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"/>
          <a:stretch/>
        </p:blipFill>
        <p:spPr>
          <a:xfrm>
            <a:off x="3416300" y="3987286"/>
            <a:ext cx="2098459" cy="186862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100" y="2526198"/>
            <a:ext cx="3124808" cy="3331651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300" y="2563892"/>
            <a:ext cx="2915194" cy="337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127" y="2624594"/>
            <a:ext cx="3169258" cy="2027244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15900" y="888206"/>
            <a:ext cx="1112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r>
              <a:rPr lang="pt-BR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EVENTO COM SOCIEDADE BRASILEIRA DE PERSONAL TRAINERS - 28/6 </a:t>
            </a:r>
          </a:p>
          <a:p>
            <a:r>
              <a:rPr lang="pt-BR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Mitos e Verdades sobre Glúten e Esporta com </a:t>
            </a:r>
            <a:r>
              <a:rPr lang="pt-BR" b="1" dirty="0" err="1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Drª</a:t>
            </a:r>
            <a:r>
              <a:rPr lang="pt-BR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 Vanderli Marchiori</a:t>
            </a:r>
          </a:p>
          <a:p>
            <a:endParaRPr lang="pt-BR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88686" y="1650206"/>
            <a:ext cx="1112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ea typeface="Open Sans Light" pitchFamily="34" charset="0"/>
                <a:cs typeface="Open Sans Light" pitchFamily="34" charset="0"/>
              </a:rPr>
              <a:t>Em continuidade à estratégia de estimular o debate positivo sobre glúten entre influenciadores, realizamos </a:t>
            </a:r>
            <a:r>
              <a:rPr lang="pt-BR" b="1" dirty="0" smtClean="0">
                <a:ea typeface="Open Sans Light" pitchFamily="34" charset="0"/>
                <a:cs typeface="Open Sans Light" pitchFamily="34" charset="0"/>
              </a:rPr>
              <a:t>um </a:t>
            </a:r>
            <a:r>
              <a:rPr lang="pt-BR" b="1" dirty="0">
                <a:ea typeface="Open Sans Light" pitchFamily="34" charset="0"/>
                <a:cs typeface="Open Sans Light" pitchFamily="34" charset="0"/>
              </a:rPr>
              <a:t>evento de relacionamento com 14 </a:t>
            </a:r>
            <a:r>
              <a:rPr lang="pt-BR" b="1" dirty="0" err="1">
                <a:ea typeface="Open Sans Light" pitchFamily="34" charset="0"/>
                <a:cs typeface="Open Sans Light" pitchFamily="34" charset="0"/>
              </a:rPr>
              <a:t>personal</a:t>
            </a:r>
            <a:r>
              <a:rPr lang="pt-BR" b="1" dirty="0">
                <a:ea typeface="Open Sans Light" pitchFamily="34" charset="0"/>
                <a:cs typeface="Open Sans Light" pitchFamily="34" charset="0"/>
              </a:rPr>
              <a:t> </a:t>
            </a:r>
            <a:r>
              <a:rPr lang="pt-BR" b="1" dirty="0" err="1">
                <a:ea typeface="Open Sans Light" pitchFamily="34" charset="0"/>
                <a:cs typeface="Open Sans Light" pitchFamily="34" charset="0"/>
              </a:rPr>
              <a:t>trainers</a:t>
            </a:r>
            <a:r>
              <a:rPr lang="pt-BR" b="1" dirty="0">
                <a:ea typeface="Open Sans Light" pitchFamily="34" charset="0"/>
                <a:cs typeface="Open Sans Light" pitchFamily="34" charset="0"/>
              </a:rPr>
              <a:t> da Sociedade Brasileira de </a:t>
            </a:r>
            <a:r>
              <a:rPr lang="pt-BR" b="1" dirty="0" err="1">
                <a:ea typeface="Open Sans Light" pitchFamily="34" charset="0"/>
                <a:cs typeface="Open Sans Light" pitchFamily="34" charset="0"/>
              </a:rPr>
              <a:t>Personal</a:t>
            </a:r>
            <a:r>
              <a:rPr lang="pt-BR" b="1" dirty="0">
                <a:ea typeface="Open Sans Light" pitchFamily="34" charset="0"/>
                <a:cs typeface="Open Sans Light" pitchFamily="34" charset="0"/>
              </a:rPr>
              <a:t> </a:t>
            </a:r>
            <a:r>
              <a:rPr lang="pt-BR" b="1" dirty="0" err="1">
                <a:ea typeface="Open Sans Light" pitchFamily="34" charset="0"/>
                <a:cs typeface="Open Sans Light" pitchFamily="34" charset="0"/>
              </a:rPr>
              <a:t>Trainers</a:t>
            </a:r>
            <a:r>
              <a:rPr lang="pt-BR" b="1" dirty="0">
                <a:ea typeface="Open Sans Light" pitchFamily="34" charset="0"/>
                <a:cs typeface="Open Sans Light" pitchFamily="34" charset="0"/>
              </a:rPr>
              <a:t> (SBPT) para tirar dúvidas sobre glúten. </a:t>
            </a:r>
            <a:endParaRPr lang="pt-BR" dirty="0" smtClean="0"/>
          </a:p>
        </p:txBody>
      </p:sp>
      <p:sp>
        <p:nvSpPr>
          <p:cNvPr id="11" name="CaixaDeTexto 1"/>
          <p:cNvSpPr txBox="1">
            <a:spLocks noChangeArrowheads="1"/>
          </p:cNvSpPr>
          <p:nvPr/>
        </p:nvSpPr>
        <p:spPr bwMode="auto">
          <a:xfrm>
            <a:off x="1003547" y="126206"/>
            <a:ext cx="9144000" cy="5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PRINCIPAIS RESULTADOS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2" name="Imagem 11" descr="Recorte de Tel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12950"/>
            <a:ext cx="527257" cy="65236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-8867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30" y="2994606"/>
            <a:ext cx="2798022" cy="206602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727" y="4370019"/>
            <a:ext cx="2718896" cy="175534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057" y="4362173"/>
            <a:ext cx="3360034" cy="195611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548" y="2561985"/>
            <a:ext cx="2413338" cy="3402807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033" y="2592416"/>
            <a:ext cx="2666405" cy="177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3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15900" y="1235471"/>
            <a:ext cx="1112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r>
              <a:rPr lang="pt-BR" sz="24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Sugestões de Parcerias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17487" y="2412206"/>
            <a:ext cx="525621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/>
              <a:t>09/6</a:t>
            </a:r>
            <a:r>
              <a:rPr lang="pt-BR" dirty="0" smtClean="0"/>
              <a:t> – Contato Hospital Infantil Sabará –</a:t>
            </a:r>
          </a:p>
          <a:p>
            <a:endParaRPr lang="pt-BR" dirty="0" smtClean="0"/>
          </a:p>
          <a:p>
            <a:r>
              <a:rPr lang="pt-BR" dirty="0"/>
              <a:t> </a:t>
            </a:r>
            <a:r>
              <a:rPr lang="pt-BR" dirty="0" smtClean="0"/>
              <a:t>		Contato com departamento de comunicação e marketing para parcerias de eventos sobre glúten e compartilhamento de conteúdos da plataforma nas redes sociais deles. </a:t>
            </a:r>
          </a:p>
          <a:p>
            <a:r>
              <a:rPr lang="pt-BR" dirty="0"/>
              <a:t>	</a:t>
            </a:r>
            <a:r>
              <a:rPr lang="pt-BR" dirty="0" smtClean="0"/>
              <a:t>	Em análise. </a:t>
            </a:r>
          </a:p>
          <a:p>
            <a:endParaRPr lang="pt-BR" b="1" dirty="0"/>
          </a:p>
          <a:p>
            <a:endParaRPr lang="pt-BR" b="1" dirty="0" smtClean="0"/>
          </a:p>
        </p:txBody>
      </p:sp>
      <p:sp>
        <p:nvSpPr>
          <p:cNvPr id="9" name="CaixaDeTexto 1"/>
          <p:cNvSpPr txBox="1">
            <a:spLocks noChangeArrowheads="1"/>
          </p:cNvSpPr>
          <p:nvPr/>
        </p:nvSpPr>
        <p:spPr bwMode="auto">
          <a:xfrm>
            <a:off x="1003547" y="126206"/>
            <a:ext cx="9144000" cy="5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RELACIONAMENTO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0" name="Imagem 9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12950"/>
            <a:ext cx="527257" cy="65236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124" y="1974134"/>
            <a:ext cx="5560483" cy="356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15900" y="964406"/>
            <a:ext cx="1112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r>
              <a:rPr lang="pt-BR" sz="24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Encontros </a:t>
            </a:r>
            <a:r>
              <a:rPr lang="pt-BR" sz="2400" b="1" dirty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de Relacionamento </a:t>
            </a:r>
            <a:r>
              <a:rPr lang="pt-BR" sz="24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com Associações e Entidades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17487" y="1955006"/>
            <a:ext cx="11125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/>
              <a:t>09/6</a:t>
            </a:r>
            <a:r>
              <a:rPr lang="pt-BR" dirty="0" smtClean="0"/>
              <a:t> </a:t>
            </a:r>
            <a:r>
              <a:rPr lang="pt-BR" dirty="0"/>
              <a:t>– Reunião com assessorias de imprensa das associações: </a:t>
            </a:r>
            <a:r>
              <a:rPr lang="pt-BR" dirty="0" err="1"/>
              <a:t>Abimapi</a:t>
            </a:r>
            <a:r>
              <a:rPr lang="pt-BR" dirty="0"/>
              <a:t> e </a:t>
            </a:r>
            <a:r>
              <a:rPr lang="pt-BR" dirty="0" err="1"/>
              <a:t>Sampapão</a:t>
            </a:r>
            <a:r>
              <a:rPr lang="pt-BR" dirty="0"/>
              <a:t> (</a:t>
            </a:r>
            <a:r>
              <a:rPr lang="pt-BR" dirty="0" err="1"/>
              <a:t>Abip</a:t>
            </a:r>
            <a:r>
              <a:rPr lang="pt-BR" dirty="0"/>
              <a:t> ausente</a:t>
            </a:r>
            <a:r>
              <a:rPr lang="pt-BR" dirty="0" smtClean="0"/>
              <a:t>)</a:t>
            </a:r>
          </a:p>
          <a:p>
            <a:r>
              <a:rPr lang="pt-BR" dirty="0" smtClean="0"/>
              <a:t>		</a:t>
            </a:r>
          </a:p>
          <a:p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 err="1" smtClean="0"/>
              <a:t>Abimapi</a:t>
            </a:r>
            <a:r>
              <a:rPr lang="pt-BR" dirty="0" smtClean="0"/>
              <a:t> vai </a:t>
            </a:r>
            <a:r>
              <a:rPr lang="pt-BR" dirty="0"/>
              <a:t>selecionar mensalmente um post da newsletter Glúten, Contem Informação e compartilhar no </a:t>
            </a:r>
            <a:r>
              <a:rPr lang="pt-BR" dirty="0" err="1"/>
              <a:t>Facebook</a:t>
            </a:r>
            <a:r>
              <a:rPr lang="pt-BR" dirty="0"/>
              <a:t> e newsletter da associação;</a:t>
            </a:r>
          </a:p>
          <a:p>
            <a:r>
              <a:rPr lang="pt-BR" dirty="0" smtClean="0"/>
              <a:t>		</a:t>
            </a:r>
          </a:p>
          <a:p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 err="1" smtClean="0"/>
              <a:t>Abimapi</a:t>
            </a:r>
            <a:r>
              <a:rPr lang="pt-BR" dirty="0" smtClean="0"/>
              <a:t> </a:t>
            </a:r>
            <a:r>
              <a:rPr lang="pt-BR" dirty="0"/>
              <a:t>deixa o auditório da sede a disposição para </a:t>
            </a:r>
            <a:r>
              <a:rPr lang="pt-BR" dirty="0" smtClean="0"/>
              <a:t>eventos sobre Glúten;</a:t>
            </a:r>
          </a:p>
          <a:p>
            <a:r>
              <a:rPr lang="pt-BR" dirty="0"/>
              <a:t>	</a:t>
            </a:r>
            <a:r>
              <a:rPr lang="pt-BR" dirty="0" smtClean="0"/>
              <a:t>	</a:t>
            </a:r>
          </a:p>
          <a:p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 err="1" smtClean="0"/>
              <a:t>Sampapão</a:t>
            </a:r>
            <a:r>
              <a:rPr lang="pt-BR" dirty="0" smtClean="0"/>
              <a:t> e </a:t>
            </a:r>
            <a:r>
              <a:rPr lang="pt-BR" dirty="0" err="1" smtClean="0"/>
              <a:t>Abimapi</a:t>
            </a:r>
            <a:r>
              <a:rPr lang="pt-BR" dirty="0" smtClean="0"/>
              <a:t> irão replicar a newsletter mensal para seus mailings de associados.</a:t>
            </a:r>
          </a:p>
          <a:p>
            <a:endParaRPr lang="pt-B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/>
              <a:t>15/6 </a:t>
            </a:r>
            <a:r>
              <a:rPr lang="pt-BR" dirty="0"/>
              <a:t>– Reunião com Olga Amâncio – SBAN </a:t>
            </a:r>
          </a:p>
          <a:p>
            <a:endParaRPr lang="pt-BR" dirty="0" smtClean="0"/>
          </a:p>
          <a:p>
            <a:r>
              <a:rPr lang="pt-BR" dirty="0" smtClean="0"/>
              <a:t>		Faremos evento </a:t>
            </a:r>
            <a:r>
              <a:rPr lang="pt-BR" dirty="0"/>
              <a:t>sobre Mitos e Verdades do Glúten em parceria com SBAN voltado para nutricionistas formadores de opinião. </a:t>
            </a:r>
            <a:endParaRPr lang="pt-BR" dirty="0" smtClean="0"/>
          </a:p>
          <a:p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/>
              <a:t>              </a:t>
            </a:r>
          </a:p>
          <a:p>
            <a:r>
              <a:rPr lang="pt-BR" dirty="0"/>
              <a:t> </a:t>
            </a:r>
            <a:endParaRPr lang="pt-BR" b="1" dirty="0" smtClean="0"/>
          </a:p>
        </p:txBody>
      </p:sp>
      <p:sp>
        <p:nvSpPr>
          <p:cNvPr id="9" name="CaixaDeTexto 1"/>
          <p:cNvSpPr txBox="1">
            <a:spLocks noChangeArrowheads="1"/>
          </p:cNvSpPr>
          <p:nvPr/>
        </p:nvSpPr>
        <p:spPr bwMode="auto">
          <a:xfrm>
            <a:off x="1003547" y="126206"/>
            <a:ext cx="9144000" cy="5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RELACIONAMENTO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0" name="Imagem 9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12950"/>
            <a:ext cx="527257" cy="65236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</p:spTree>
    <p:extLst>
      <p:ext uri="{BB962C8B-B14F-4D97-AF65-F5344CB8AC3E}">
        <p14:creationId xmlns:p14="http://schemas.microsoft.com/office/powerpoint/2010/main" val="273471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15900" y="1235471"/>
            <a:ext cx="1112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r>
              <a:rPr lang="pt-BR" sz="24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Encontros </a:t>
            </a:r>
            <a:r>
              <a:rPr lang="pt-BR" sz="2400" b="1" dirty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de Relacionamento </a:t>
            </a:r>
            <a:r>
              <a:rPr lang="pt-BR" sz="24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com Associações e Entidades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17487" y="2412206"/>
            <a:ext cx="11125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smtClean="0"/>
              <a:t>17/6</a:t>
            </a:r>
            <a:r>
              <a:rPr lang="pt-BR" dirty="0" smtClean="0"/>
              <a:t> – Reunião com departamentos de comunicação de moinhos associados da Abitrigo</a:t>
            </a:r>
          </a:p>
          <a:p>
            <a:pPr lvl="2"/>
            <a:endParaRPr lang="pt-BR" dirty="0" smtClean="0"/>
          </a:p>
          <a:p>
            <a:pPr lvl="2"/>
            <a:r>
              <a:rPr lang="pt-BR" dirty="0" smtClean="0"/>
              <a:t>Encontramos oportunidades de ampliar a presença da plataforma nos ambientes digitais dessas empresas (sites, newsletters, </a:t>
            </a:r>
            <a:r>
              <a:rPr lang="pt-BR" dirty="0" err="1" smtClean="0"/>
              <a:t>etc</a:t>
            </a:r>
            <a:r>
              <a:rPr lang="pt-BR" dirty="0" smtClean="0"/>
              <a:t>), </a:t>
            </a:r>
          </a:p>
          <a:p>
            <a:pPr lvl="2"/>
            <a:endParaRPr lang="pt-BR" dirty="0" smtClean="0"/>
          </a:p>
          <a:p>
            <a:pPr lvl="2"/>
            <a:r>
              <a:rPr lang="pt-BR" dirty="0" smtClean="0"/>
              <a:t>Estamos organizando agenda de participação em eventos dessas empresas. </a:t>
            </a:r>
          </a:p>
          <a:p>
            <a:pPr lvl="2"/>
            <a:endParaRPr lang="pt-BR" dirty="0" smtClean="0"/>
          </a:p>
          <a:p>
            <a:pPr lvl="2"/>
            <a:r>
              <a:rPr lang="pt-BR" dirty="0" smtClean="0"/>
              <a:t>Faremos apresentação da plataforma na </a:t>
            </a:r>
            <a:r>
              <a:rPr lang="pt-BR" dirty="0" err="1" smtClean="0"/>
              <a:t>Fipan</a:t>
            </a:r>
            <a:r>
              <a:rPr lang="pt-BR" dirty="0" smtClean="0"/>
              <a:t> em julho, junto com o Moinho Anaconda. </a:t>
            </a:r>
          </a:p>
          <a:p>
            <a:pPr lvl="2"/>
            <a:endParaRPr lang="pt-BR" dirty="0" smtClean="0"/>
          </a:p>
          <a:p>
            <a:pPr lvl="2"/>
            <a:r>
              <a:rPr lang="pt-BR" dirty="0" smtClean="0"/>
              <a:t>Todos os presentes estão recebendo e replicando a newsletter mensal com destaques da plataforma. </a:t>
            </a:r>
          </a:p>
          <a:p>
            <a:pPr lvl="2"/>
            <a:r>
              <a:rPr lang="pt-BR" dirty="0" smtClean="0"/>
              <a:t> </a:t>
            </a:r>
            <a:endParaRPr lang="pt-BR" dirty="0"/>
          </a:p>
          <a:p>
            <a:r>
              <a:rPr lang="pt-BR" b="1" dirty="0" smtClean="0"/>
              <a:t> </a:t>
            </a:r>
          </a:p>
        </p:txBody>
      </p:sp>
      <p:sp>
        <p:nvSpPr>
          <p:cNvPr id="9" name="CaixaDeTexto 1"/>
          <p:cNvSpPr txBox="1">
            <a:spLocks noChangeArrowheads="1"/>
          </p:cNvSpPr>
          <p:nvPr/>
        </p:nvSpPr>
        <p:spPr bwMode="auto">
          <a:xfrm>
            <a:off x="1003547" y="126206"/>
            <a:ext cx="9144000" cy="5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RELACIONAMENTO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10" name="Imagem 9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12950"/>
            <a:ext cx="527257" cy="652369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</p:spTree>
    <p:extLst>
      <p:ext uri="{BB962C8B-B14F-4D97-AF65-F5344CB8AC3E}">
        <p14:creationId xmlns:p14="http://schemas.microsoft.com/office/powerpoint/2010/main" val="394366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51968" y="1228882"/>
            <a:ext cx="111252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>
              <a:latin typeface="Open Sans"/>
            </a:endParaRPr>
          </a:p>
          <a:p>
            <a:endParaRPr lang="pt-BR" b="1" dirty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 smtClean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 smtClean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 smtClean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 smtClean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 smtClean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r>
              <a:rPr lang="pt-BR" b="1" dirty="0" smtClean="0">
                <a:solidFill>
                  <a:srgbClr val="C1CD03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 </a:t>
            </a:r>
          </a:p>
          <a:p>
            <a:endParaRPr lang="pt-BR" b="1" dirty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 smtClean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pt-BR" b="1" dirty="0">
              <a:solidFill>
                <a:srgbClr val="C1CD03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 smtClean="0">
              <a:latin typeface="Open Sans"/>
            </a:endParaRPr>
          </a:p>
          <a:p>
            <a:endParaRPr lang="pt-BR" sz="1600" b="1" dirty="0" smtClean="0">
              <a:latin typeface="Open Sans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31800" y="1040606"/>
            <a:ext cx="46609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pt-BR" dirty="0">
              <a:latin typeface="Open Sans Light" pitchFamily="34" charset="0"/>
            </a:endParaRPr>
          </a:p>
          <a:p>
            <a:pPr marL="285750" indent="-285750">
              <a:buFontTx/>
              <a:buChar char="-"/>
            </a:pPr>
            <a:r>
              <a:rPr lang="pt-BR" sz="2000" dirty="0"/>
              <a:t>Selo Glúten na homepage da </a:t>
            </a:r>
            <a:r>
              <a:rPr lang="pt-BR" sz="2000" dirty="0" smtClean="0"/>
              <a:t>Bunge </a:t>
            </a:r>
            <a:endParaRPr lang="pt-BR" sz="2000" dirty="0"/>
          </a:p>
          <a:p>
            <a:r>
              <a:rPr lang="pt-BR" sz="2000" dirty="0"/>
              <a:t>com link para a plataforma: </a:t>
            </a:r>
          </a:p>
          <a:p>
            <a:pPr marL="285750" indent="-285750">
              <a:buFontTx/>
              <a:buChar char="-"/>
            </a:pPr>
            <a:endParaRPr lang="pt-BR" dirty="0" smtClean="0">
              <a:latin typeface="Open Sans Light" pitchFamily="34" charset="0"/>
            </a:endParaRPr>
          </a:p>
          <a:p>
            <a:endParaRPr lang="pt-BR" dirty="0">
              <a:latin typeface="Open Sans Light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702300" y="1040606"/>
            <a:ext cx="11125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pt-BR" dirty="0">
              <a:latin typeface="Open Sans Light" pitchFamily="34" charset="0"/>
            </a:endParaRPr>
          </a:p>
          <a:p>
            <a:pPr marL="285750" indent="-285750">
              <a:buFontTx/>
              <a:buChar char="-"/>
            </a:pPr>
            <a:r>
              <a:rPr lang="pt-BR" sz="2000" dirty="0" smtClean="0"/>
              <a:t>Selo Glúten na </a:t>
            </a:r>
            <a:r>
              <a:rPr lang="pt-BR" sz="2000" dirty="0"/>
              <a:t>homepage da </a:t>
            </a:r>
            <a:r>
              <a:rPr lang="pt-BR" sz="2000" dirty="0" err="1" smtClean="0"/>
              <a:t>Abip</a:t>
            </a:r>
            <a:endParaRPr lang="pt-BR" sz="2000" dirty="0" smtClean="0"/>
          </a:p>
          <a:p>
            <a:r>
              <a:rPr lang="pt-BR" sz="2000" dirty="0" smtClean="0"/>
              <a:t>com link para a plataforma: </a:t>
            </a:r>
          </a:p>
          <a:p>
            <a:endParaRPr lang="pt-BR" dirty="0">
              <a:latin typeface="Open Sans Light" pitchFamily="34" charset="0"/>
            </a:endParaRPr>
          </a:p>
          <a:p>
            <a:r>
              <a:rPr lang="pt-BR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 smtClean="0">
              <a:latin typeface="Open Sans"/>
            </a:endParaRPr>
          </a:p>
        </p:txBody>
      </p:sp>
      <p:pic>
        <p:nvPicPr>
          <p:cNvPr id="13" name="Imagem 12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12950"/>
            <a:ext cx="527257" cy="652369"/>
          </a:xfrm>
          <a:prstGeom prst="rect">
            <a:avLst/>
          </a:prstGeom>
        </p:spPr>
      </p:pic>
      <p:sp>
        <p:nvSpPr>
          <p:cNvPr id="14" name="CaixaDeTexto 1"/>
          <p:cNvSpPr txBox="1">
            <a:spLocks noChangeArrowheads="1"/>
          </p:cNvSpPr>
          <p:nvPr/>
        </p:nvSpPr>
        <p:spPr bwMode="auto">
          <a:xfrm>
            <a:off x="976559" y="200107"/>
            <a:ext cx="9144000" cy="5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RESULTADOS - RELACIONAMENTO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738" y="2385098"/>
            <a:ext cx="4251974" cy="348242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2385098"/>
            <a:ext cx="5248514" cy="369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/>
          <a:srcRect b="54358"/>
          <a:stretch/>
        </p:blipFill>
        <p:spPr>
          <a:xfrm>
            <a:off x="1054100" y="735806"/>
            <a:ext cx="9732043" cy="317420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/>
          <a:srcRect t="86182"/>
          <a:stretch/>
        </p:blipFill>
        <p:spPr>
          <a:xfrm>
            <a:off x="914869" y="5539837"/>
            <a:ext cx="9732043" cy="96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023358" y="306217"/>
            <a:ext cx="7760370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33" b="1" dirty="0">
                <a:solidFill>
                  <a:srgbClr val="C1CD03"/>
                </a:solidFill>
              </a:rPr>
              <a:t>DADOS GERAIS - SITE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0" y="-24614"/>
            <a:ext cx="11565318" cy="942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7" name="Retângulo 6"/>
          <p:cNvSpPr/>
          <p:nvPr/>
        </p:nvSpPr>
        <p:spPr>
          <a:xfrm>
            <a:off x="7345477" y="4561205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8" name="Retângulo 7"/>
          <p:cNvSpPr/>
          <p:nvPr/>
        </p:nvSpPr>
        <p:spPr>
          <a:xfrm>
            <a:off x="7663884" y="6150286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cxnSp>
        <p:nvCxnSpPr>
          <p:cNvPr id="20" name="Conector reto 19"/>
          <p:cNvCxnSpPr/>
          <p:nvPr/>
        </p:nvCxnSpPr>
        <p:spPr>
          <a:xfrm>
            <a:off x="96613" y="2640806"/>
            <a:ext cx="11337886" cy="0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tângulo 21"/>
          <p:cNvSpPr/>
          <p:nvPr/>
        </p:nvSpPr>
        <p:spPr>
          <a:xfrm>
            <a:off x="711968" y="2913220"/>
            <a:ext cx="1376584" cy="58380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706" b="1" dirty="0">
                <a:solidFill>
                  <a:schemeClr val="tx1"/>
                </a:solidFill>
              </a:rPr>
              <a:t>SESSÕES:</a:t>
            </a:r>
          </a:p>
          <a:p>
            <a:pPr algn="ctr"/>
            <a:r>
              <a:rPr lang="pt-BR" dirty="0"/>
              <a:t>51.293</a:t>
            </a:r>
            <a:endParaRPr lang="pt-BR" sz="1706" b="1" dirty="0">
              <a:solidFill>
                <a:schemeClr val="tx1"/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2959100" y="2916133"/>
            <a:ext cx="1526178" cy="5734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706" b="1" dirty="0">
                <a:solidFill>
                  <a:schemeClr val="tx1"/>
                </a:solidFill>
              </a:rPr>
              <a:t>USUÁRIOS:</a:t>
            </a:r>
          </a:p>
          <a:p>
            <a:pPr algn="ctr"/>
            <a:r>
              <a:rPr lang="pt-BR" dirty="0"/>
              <a:t>44.774</a:t>
            </a:r>
            <a:endParaRPr lang="pt-BR" sz="1706" b="1" dirty="0"/>
          </a:p>
        </p:txBody>
      </p:sp>
      <p:sp>
        <p:nvSpPr>
          <p:cNvPr id="24" name="Retângulo 23"/>
          <p:cNvSpPr/>
          <p:nvPr/>
        </p:nvSpPr>
        <p:spPr>
          <a:xfrm>
            <a:off x="1130300" y="3928700"/>
            <a:ext cx="2945726" cy="59391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706" b="1" dirty="0" smtClean="0">
                <a:solidFill>
                  <a:schemeClr val="tx1"/>
                </a:solidFill>
              </a:rPr>
              <a:t>VISUALIZAÇÃO DE PÁGINA:</a:t>
            </a:r>
            <a:endParaRPr lang="pt-BR" sz="1706" b="1" dirty="0">
              <a:solidFill>
                <a:schemeClr val="tx1"/>
              </a:solidFill>
            </a:endParaRPr>
          </a:p>
          <a:p>
            <a:pPr algn="ctr"/>
            <a:r>
              <a:rPr lang="pt-BR" dirty="0"/>
              <a:t>85.003</a:t>
            </a:r>
            <a:endParaRPr lang="pt-BR" sz="1706" b="1" dirty="0"/>
          </a:p>
        </p:txBody>
      </p:sp>
      <p:sp>
        <p:nvSpPr>
          <p:cNvPr id="25" name="Retângulo 24"/>
          <p:cNvSpPr/>
          <p:nvPr/>
        </p:nvSpPr>
        <p:spPr>
          <a:xfrm>
            <a:off x="5092700" y="3926045"/>
            <a:ext cx="2062054" cy="59656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706" b="1" dirty="0">
                <a:solidFill>
                  <a:schemeClr val="tx1"/>
                </a:solidFill>
              </a:rPr>
              <a:t>PÁGINA/SESSÃO:</a:t>
            </a:r>
          </a:p>
          <a:p>
            <a:pPr algn="ctr"/>
            <a:r>
              <a:rPr lang="pt-BR" dirty="0" smtClean="0">
                <a:solidFill>
                  <a:schemeClr val="tx1"/>
                </a:solidFill>
              </a:rPr>
              <a:t>1,66</a:t>
            </a:r>
          </a:p>
          <a:p>
            <a:pPr algn="ctr"/>
            <a:endParaRPr lang="pt-BR" sz="1706" b="1" dirty="0"/>
          </a:p>
        </p:txBody>
      </p:sp>
      <p:sp>
        <p:nvSpPr>
          <p:cNvPr id="27" name="Retângulo 26"/>
          <p:cNvSpPr/>
          <p:nvPr/>
        </p:nvSpPr>
        <p:spPr>
          <a:xfrm>
            <a:off x="5473700" y="2906445"/>
            <a:ext cx="2199992" cy="59404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pt-BR" sz="1706" b="1" dirty="0">
                <a:solidFill>
                  <a:schemeClr val="tx1"/>
                </a:solidFill>
              </a:rPr>
              <a:t>TAXA DE REJEIÇÃO:</a:t>
            </a:r>
          </a:p>
          <a:p>
            <a:pPr algn="ctr"/>
            <a:r>
              <a:rPr lang="pt-BR" dirty="0" smtClean="0"/>
              <a:t>76,66%</a:t>
            </a:r>
            <a:endParaRPr lang="pt-BR" sz="1706" b="1" dirty="0"/>
          </a:p>
        </p:txBody>
      </p:sp>
      <p:graphicFrame>
        <p:nvGraphicFramePr>
          <p:cNvPr id="30" name="Gráfico 29"/>
          <p:cNvGraphicFramePr/>
          <p:nvPr>
            <p:extLst>
              <p:ext uri="{D42A27DB-BD31-4B8C-83A1-F6EECF244321}">
                <p14:modId xmlns:p14="http://schemas.microsoft.com/office/powerpoint/2010/main" val="84093732"/>
              </p:ext>
            </p:extLst>
          </p:nvPr>
        </p:nvGraphicFramePr>
        <p:xfrm>
          <a:off x="8620189" y="2843491"/>
          <a:ext cx="2627453" cy="1709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CaixaDeTexto 27"/>
          <p:cNvSpPr txBox="1"/>
          <p:nvPr/>
        </p:nvSpPr>
        <p:spPr>
          <a:xfrm>
            <a:off x="195253" y="5250927"/>
            <a:ext cx="11247489" cy="35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706" b="1" dirty="0" smtClean="0"/>
              <a:t>Devido </a:t>
            </a:r>
            <a:r>
              <a:rPr lang="pt-BR" sz="1706" b="1" dirty="0"/>
              <a:t>ao investimento em </a:t>
            </a:r>
            <a:r>
              <a:rPr lang="pt-BR" sz="1706" b="1" dirty="0" smtClean="0"/>
              <a:t>mídia digital, o aumento do número de visitas segue trajetória crescente.</a:t>
            </a:r>
            <a:endParaRPr lang="pt-BR" sz="1706" b="1" dirty="0"/>
          </a:p>
        </p:txBody>
      </p:sp>
      <p:pic>
        <p:nvPicPr>
          <p:cNvPr id="29" name="Imagem 28" descr="Recorte de Tel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sp>
        <p:nvSpPr>
          <p:cNvPr id="3" name="Seta para Cima 2"/>
          <p:cNvSpPr/>
          <p:nvPr/>
        </p:nvSpPr>
        <p:spPr>
          <a:xfrm>
            <a:off x="1938553" y="2976006"/>
            <a:ext cx="304800" cy="45720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 para Cima 18"/>
          <p:cNvSpPr/>
          <p:nvPr/>
        </p:nvSpPr>
        <p:spPr>
          <a:xfrm>
            <a:off x="4332878" y="2974241"/>
            <a:ext cx="304800" cy="438912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Seta para Cima 20"/>
          <p:cNvSpPr/>
          <p:nvPr/>
        </p:nvSpPr>
        <p:spPr>
          <a:xfrm>
            <a:off x="3931721" y="3993086"/>
            <a:ext cx="304800" cy="45720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Seta para Cima 30"/>
          <p:cNvSpPr/>
          <p:nvPr/>
        </p:nvSpPr>
        <p:spPr>
          <a:xfrm>
            <a:off x="7003003" y="4000503"/>
            <a:ext cx="304800" cy="45720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4356" flipH="1">
            <a:off x="540971" y="3362807"/>
            <a:ext cx="365689" cy="182845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4356" flipH="1">
            <a:off x="144797" y="6196443"/>
            <a:ext cx="295313" cy="147657"/>
          </a:xfrm>
          <a:prstGeom prst="rect">
            <a:avLst/>
          </a:prstGeom>
        </p:spPr>
      </p:pic>
      <p:sp>
        <p:nvSpPr>
          <p:cNvPr id="35" name="CaixaDeTexto 34"/>
          <p:cNvSpPr txBox="1"/>
          <p:nvPr/>
        </p:nvSpPr>
        <p:spPr>
          <a:xfrm>
            <a:off x="375163" y="6150250"/>
            <a:ext cx="62415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/>
              <a:t>Uma sessão é o período de tempo </a:t>
            </a:r>
            <a:r>
              <a:rPr lang="pt-BR" sz="1100" dirty="0" smtClean="0"/>
              <a:t>(30 min) em </a:t>
            </a:r>
            <a:r>
              <a:rPr lang="pt-BR" sz="1100" dirty="0"/>
              <a:t>que um </a:t>
            </a:r>
            <a:r>
              <a:rPr lang="pt-BR" sz="1100" dirty="0" smtClean="0"/>
              <a:t>usuário </a:t>
            </a:r>
            <a:r>
              <a:rPr lang="pt-BR" sz="1100" dirty="0"/>
              <a:t>está a interagir ativamente com o </a:t>
            </a:r>
            <a:r>
              <a:rPr lang="pt-BR" sz="1100" dirty="0" smtClean="0"/>
              <a:t>Website.</a:t>
            </a:r>
            <a:endParaRPr lang="pt-BR" sz="1100" b="1" dirty="0"/>
          </a:p>
        </p:txBody>
      </p:sp>
      <p:sp>
        <p:nvSpPr>
          <p:cNvPr id="36" name="Retângulo 35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cxnSp>
        <p:nvCxnSpPr>
          <p:cNvPr id="37" name="Conector reto 36"/>
          <p:cNvCxnSpPr/>
          <p:nvPr/>
        </p:nvCxnSpPr>
        <p:spPr>
          <a:xfrm>
            <a:off x="104856" y="4850606"/>
            <a:ext cx="11337886" cy="0"/>
          </a:xfrm>
          <a:prstGeom prst="line">
            <a:avLst/>
          </a:prstGeom>
          <a:ln w="31750"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Seta para Cima 5"/>
          <p:cNvSpPr/>
          <p:nvPr/>
        </p:nvSpPr>
        <p:spPr>
          <a:xfrm rot="10800000">
            <a:off x="7521292" y="2978158"/>
            <a:ext cx="304800" cy="457200"/>
          </a:xfrm>
          <a:prstGeom prst="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4254638" y="3118951"/>
            <a:ext cx="5309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/>
              <a:t>+78%</a:t>
            </a:r>
            <a:endParaRPr lang="pt-BR" sz="1200" b="1" dirty="0"/>
          </a:p>
        </p:txBody>
      </p:sp>
      <p:sp>
        <p:nvSpPr>
          <p:cNvPr id="11" name="Retângulo 10"/>
          <p:cNvSpPr/>
          <p:nvPr/>
        </p:nvSpPr>
        <p:spPr>
          <a:xfrm>
            <a:off x="7423462" y="3119258"/>
            <a:ext cx="5004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/>
              <a:t>-10%</a:t>
            </a:r>
            <a:endParaRPr lang="pt-BR" sz="1200" b="1" dirty="0"/>
          </a:p>
        </p:txBody>
      </p:sp>
      <p:sp>
        <p:nvSpPr>
          <p:cNvPr id="13" name="Retângulo 12"/>
          <p:cNvSpPr/>
          <p:nvPr/>
        </p:nvSpPr>
        <p:spPr>
          <a:xfrm>
            <a:off x="3788782" y="4155227"/>
            <a:ext cx="6094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/>
              <a:t>+120%</a:t>
            </a:r>
            <a:endParaRPr lang="pt-BR" sz="1200" b="1" dirty="0"/>
          </a:p>
        </p:txBody>
      </p:sp>
      <p:sp>
        <p:nvSpPr>
          <p:cNvPr id="14" name="Retângulo 13"/>
          <p:cNvSpPr/>
          <p:nvPr/>
        </p:nvSpPr>
        <p:spPr>
          <a:xfrm>
            <a:off x="6867596" y="4163365"/>
            <a:ext cx="570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/>
              <a:t>+0,3%</a:t>
            </a:r>
            <a:endParaRPr lang="pt-BR" sz="1200" b="1" dirty="0"/>
          </a:p>
        </p:txBody>
      </p:sp>
      <p:sp>
        <p:nvSpPr>
          <p:cNvPr id="32" name="Retângulo 31"/>
          <p:cNvSpPr/>
          <p:nvPr/>
        </p:nvSpPr>
        <p:spPr>
          <a:xfrm>
            <a:off x="2176261" y="3286401"/>
            <a:ext cx="619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FF0000"/>
                </a:solidFill>
              </a:rPr>
              <a:t>27.598</a:t>
            </a:r>
            <a:endParaRPr lang="pt-BR" sz="1200" b="1" dirty="0">
              <a:solidFill>
                <a:srgbClr val="FF0000"/>
              </a:solidFill>
            </a:endParaRPr>
          </a:p>
        </p:txBody>
      </p:sp>
      <p:sp>
        <p:nvSpPr>
          <p:cNvPr id="33" name="Retângulo 32"/>
          <p:cNvSpPr/>
          <p:nvPr/>
        </p:nvSpPr>
        <p:spPr>
          <a:xfrm>
            <a:off x="4559300" y="3254352"/>
            <a:ext cx="619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FF0000"/>
                </a:solidFill>
              </a:rPr>
              <a:t>25.022</a:t>
            </a:r>
            <a:endParaRPr lang="pt-BR" sz="1200" b="1" dirty="0">
              <a:solidFill>
                <a:srgbClr val="FF0000"/>
              </a:solidFill>
            </a:endParaRPr>
          </a:p>
        </p:txBody>
      </p:sp>
      <p:sp>
        <p:nvSpPr>
          <p:cNvPr id="38" name="Retângulo 37"/>
          <p:cNvSpPr/>
          <p:nvPr/>
        </p:nvSpPr>
        <p:spPr>
          <a:xfrm>
            <a:off x="7718158" y="3262761"/>
            <a:ext cx="651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FF0000"/>
                </a:solidFill>
              </a:rPr>
              <a:t>85,49%</a:t>
            </a:r>
            <a:endParaRPr lang="pt-BR" sz="1200" b="1" dirty="0">
              <a:solidFill>
                <a:srgbClr val="FF0000"/>
              </a:solidFill>
            </a:endParaRPr>
          </a:p>
        </p:txBody>
      </p:sp>
      <p:sp>
        <p:nvSpPr>
          <p:cNvPr id="39" name="Retângulo 38"/>
          <p:cNvSpPr/>
          <p:nvPr/>
        </p:nvSpPr>
        <p:spPr>
          <a:xfrm>
            <a:off x="4168820" y="4294838"/>
            <a:ext cx="6190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FF0000"/>
                </a:solidFill>
              </a:rPr>
              <a:t>38.470</a:t>
            </a:r>
            <a:endParaRPr lang="pt-BR" sz="1200" b="1" dirty="0">
              <a:solidFill>
                <a:srgbClr val="FF0000"/>
              </a:solidFill>
            </a:endParaRPr>
          </a:p>
        </p:txBody>
      </p:sp>
      <p:sp>
        <p:nvSpPr>
          <p:cNvPr id="40" name="Retângulo 39"/>
          <p:cNvSpPr/>
          <p:nvPr/>
        </p:nvSpPr>
        <p:spPr>
          <a:xfrm>
            <a:off x="7206286" y="4279202"/>
            <a:ext cx="4603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>
                <a:solidFill>
                  <a:srgbClr val="FF0000"/>
                </a:solidFill>
              </a:rPr>
              <a:t>1,39</a:t>
            </a:r>
            <a:endParaRPr lang="pt-BR" sz="1200" b="1" dirty="0">
              <a:solidFill>
                <a:srgbClr val="FF0000"/>
              </a:solidFill>
            </a:endParaRPr>
          </a:p>
        </p:txBody>
      </p:sp>
      <p:sp>
        <p:nvSpPr>
          <p:cNvPr id="15" name="Fluxograma: Conector 14"/>
          <p:cNvSpPr/>
          <p:nvPr/>
        </p:nvSpPr>
        <p:spPr>
          <a:xfrm>
            <a:off x="193902" y="5917406"/>
            <a:ext cx="181261" cy="152400"/>
          </a:xfrm>
          <a:prstGeom prst="flowChartConnector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CaixaDeTexto 40"/>
          <p:cNvSpPr txBox="1"/>
          <p:nvPr/>
        </p:nvSpPr>
        <p:spPr>
          <a:xfrm>
            <a:off x="375163" y="5870639"/>
            <a:ext cx="62415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 smtClean="0"/>
              <a:t>Números de junho.</a:t>
            </a:r>
            <a:endParaRPr lang="pt-BR" sz="1100" b="1" dirty="0"/>
          </a:p>
        </p:txBody>
      </p:sp>
      <p:sp>
        <p:nvSpPr>
          <p:cNvPr id="42" name="Retângulo 41"/>
          <p:cNvSpPr/>
          <p:nvPr/>
        </p:nvSpPr>
        <p:spPr>
          <a:xfrm>
            <a:off x="1835307" y="3095655"/>
            <a:ext cx="5309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200" b="1" dirty="0" smtClean="0"/>
              <a:t>+85%</a:t>
            </a:r>
            <a:endParaRPr lang="pt-BR" sz="12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474" y="994498"/>
            <a:ext cx="10884163" cy="152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5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023358" y="117029"/>
            <a:ext cx="7760370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33" b="1" dirty="0">
                <a:solidFill>
                  <a:srgbClr val="C1CD03"/>
                </a:solidFill>
              </a:rPr>
              <a:t>DADOS GERAIS - SITE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0" y="-24614"/>
            <a:ext cx="11565318" cy="942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7" name="Retângulo 6"/>
          <p:cNvSpPr/>
          <p:nvPr/>
        </p:nvSpPr>
        <p:spPr>
          <a:xfrm>
            <a:off x="1216383" y="3043423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8" name="Retângulo 7"/>
          <p:cNvSpPr/>
          <p:nvPr/>
        </p:nvSpPr>
        <p:spPr>
          <a:xfrm>
            <a:off x="7663884" y="6150286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pic>
        <p:nvPicPr>
          <p:cNvPr id="29" name="Imagem 28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graphicFrame>
        <p:nvGraphicFramePr>
          <p:cNvPr id="6" name="Gráfico 5"/>
          <p:cNvGraphicFramePr/>
          <p:nvPr>
            <p:extLst>
              <p:ext uri="{D42A27DB-BD31-4B8C-83A1-F6EECF244321}">
                <p14:modId xmlns:p14="http://schemas.microsoft.com/office/powerpoint/2010/main" val="506826471"/>
              </p:ext>
            </p:extLst>
          </p:nvPr>
        </p:nvGraphicFramePr>
        <p:xfrm>
          <a:off x="959397" y="1381399"/>
          <a:ext cx="5181600" cy="3675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294036" y="3525749"/>
            <a:ext cx="159767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b="1" dirty="0" smtClean="0">
                <a:latin typeface="+mj-lt"/>
              </a:rPr>
              <a:t>Tráfego de referência:</a:t>
            </a:r>
          </a:p>
          <a:p>
            <a:r>
              <a:rPr lang="pt-BR" sz="800" b="1" dirty="0" smtClean="0">
                <a:latin typeface="+mj-lt"/>
              </a:rPr>
              <a:t>1. </a:t>
            </a:r>
            <a:r>
              <a:rPr lang="pt-BR" sz="800" b="1" dirty="0"/>
              <a:t>Abimapi.com.br</a:t>
            </a:r>
          </a:p>
          <a:p>
            <a:r>
              <a:rPr lang="pt-BR" sz="800" b="1" dirty="0" smtClean="0">
                <a:latin typeface="+mj-lt"/>
              </a:rPr>
              <a:t>2. </a:t>
            </a:r>
            <a:r>
              <a:rPr lang="pt-BR" sz="800" b="1" dirty="0"/>
              <a:t>Sindipan.org.br</a:t>
            </a:r>
          </a:p>
          <a:p>
            <a:r>
              <a:rPr lang="pt-BR" sz="800" b="1" dirty="0" smtClean="0">
                <a:latin typeface="+mj-lt"/>
              </a:rPr>
              <a:t>3. Abip.org.br</a:t>
            </a:r>
          </a:p>
          <a:p>
            <a:endParaRPr lang="pt-BR" dirty="0" smtClean="0"/>
          </a:p>
          <a:p>
            <a:endParaRPr lang="pt-BR" dirty="0"/>
          </a:p>
          <a:p>
            <a:endParaRPr lang="pt-BR" dirty="0"/>
          </a:p>
        </p:txBody>
      </p:sp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1574932326"/>
              </p:ext>
            </p:extLst>
          </p:nvPr>
        </p:nvGraphicFramePr>
        <p:xfrm>
          <a:off x="6945638" y="3043423"/>
          <a:ext cx="4008016" cy="2644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Gráfico 10"/>
          <p:cNvGraphicFramePr/>
          <p:nvPr>
            <p:extLst>
              <p:ext uri="{D42A27DB-BD31-4B8C-83A1-F6EECF244321}">
                <p14:modId xmlns:p14="http://schemas.microsoft.com/office/powerpoint/2010/main" val="932781892"/>
              </p:ext>
            </p:extLst>
          </p:nvPr>
        </p:nvGraphicFramePr>
        <p:xfrm>
          <a:off x="7112000" y="836030"/>
          <a:ext cx="3124200" cy="220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Retângulo 13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15" name="CaixaDeTexto 14"/>
          <p:cNvSpPr txBox="1"/>
          <p:nvPr/>
        </p:nvSpPr>
        <p:spPr>
          <a:xfrm>
            <a:off x="154755" y="5661725"/>
            <a:ext cx="11247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/>
              <a:t>Devido ao investimento em mídia, os anúncios propiciaram a maior fatia (96%) de representação de usuários; seguidos pelo tráfego direto (quando o usuário digita a URL diretamente no navegador). </a:t>
            </a:r>
            <a:endParaRPr lang="pt-BR" sz="1400" b="1" dirty="0"/>
          </a:p>
        </p:txBody>
      </p:sp>
      <p:cxnSp>
        <p:nvCxnSpPr>
          <p:cNvPr id="4" name="Conector reto 3"/>
          <p:cNvCxnSpPr/>
          <p:nvPr/>
        </p:nvCxnSpPr>
        <p:spPr>
          <a:xfrm flipH="1">
            <a:off x="647784" y="2717006"/>
            <a:ext cx="6349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/>
          <p:cNvCxnSpPr/>
          <p:nvPr/>
        </p:nvCxnSpPr>
        <p:spPr>
          <a:xfrm>
            <a:off x="647784" y="2717006"/>
            <a:ext cx="0" cy="762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tângulo de cantos arredondados 12"/>
          <p:cNvSpPr/>
          <p:nvPr/>
        </p:nvSpPr>
        <p:spPr>
          <a:xfrm>
            <a:off x="117791" y="3474086"/>
            <a:ext cx="1371600" cy="678381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135" y="1942361"/>
            <a:ext cx="2516264" cy="2099422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0" y="-24614"/>
            <a:ext cx="11565318" cy="942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8" name="Retângulo 7"/>
          <p:cNvSpPr/>
          <p:nvPr/>
        </p:nvSpPr>
        <p:spPr>
          <a:xfrm>
            <a:off x="7663884" y="6150286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12" name="CaixaDeTexto 11"/>
          <p:cNvSpPr txBox="1"/>
          <p:nvPr/>
        </p:nvSpPr>
        <p:spPr>
          <a:xfrm>
            <a:off x="2023357" y="306217"/>
            <a:ext cx="8280278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33" b="1" dirty="0">
                <a:solidFill>
                  <a:srgbClr val="C1CD03"/>
                </a:solidFill>
              </a:rPr>
              <a:t>CONTEÚDOS MAIS </a:t>
            </a:r>
            <a:r>
              <a:rPr lang="pt-BR" sz="3033" b="1" dirty="0" smtClean="0">
                <a:solidFill>
                  <a:srgbClr val="C1CD03"/>
                </a:solidFill>
              </a:rPr>
              <a:t>ACESSADOS</a:t>
            </a:r>
            <a:endParaRPr lang="pt-BR" sz="3033" b="1" dirty="0">
              <a:solidFill>
                <a:srgbClr val="C1CD03"/>
              </a:solidFill>
            </a:endParaRPr>
          </a:p>
        </p:txBody>
      </p:sp>
      <p:pic>
        <p:nvPicPr>
          <p:cNvPr id="20" name="Imagem 19" descr="Recorte de Tel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447596" y="1940379"/>
            <a:ext cx="402113" cy="4981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706" dirty="0"/>
              <a:t>1.</a:t>
            </a:r>
          </a:p>
        </p:txBody>
      </p:sp>
      <p:sp>
        <p:nvSpPr>
          <p:cNvPr id="39" name="Retângulo 38"/>
          <p:cNvSpPr/>
          <p:nvPr/>
        </p:nvSpPr>
        <p:spPr>
          <a:xfrm>
            <a:off x="4288190" y="1940379"/>
            <a:ext cx="402113" cy="4981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706" dirty="0"/>
              <a:t>2.</a:t>
            </a:r>
          </a:p>
        </p:txBody>
      </p:sp>
      <p:sp>
        <p:nvSpPr>
          <p:cNvPr id="40" name="Retângulo 39"/>
          <p:cNvSpPr/>
          <p:nvPr/>
        </p:nvSpPr>
        <p:spPr>
          <a:xfrm>
            <a:off x="8143022" y="1940378"/>
            <a:ext cx="402113" cy="4981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706" dirty="0"/>
              <a:t>3.</a:t>
            </a:r>
          </a:p>
        </p:txBody>
      </p:sp>
      <p:sp>
        <p:nvSpPr>
          <p:cNvPr id="41" name="Retângulo Arredondado 40"/>
          <p:cNvSpPr/>
          <p:nvPr/>
        </p:nvSpPr>
        <p:spPr>
          <a:xfrm>
            <a:off x="1317787" y="4410883"/>
            <a:ext cx="1541860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33.629</a:t>
            </a:r>
          </a:p>
          <a:p>
            <a:pPr algn="ctr"/>
            <a:r>
              <a:rPr lang="pt-BR" sz="1706" b="1" dirty="0" smtClean="0"/>
              <a:t>Visualizações</a:t>
            </a:r>
            <a:endParaRPr lang="pt-BR" sz="1706" b="1" dirty="0"/>
          </a:p>
        </p:txBody>
      </p:sp>
      <p:sp>
        <p:nvSpPr>
          <p:cNvPr id="44" name="Retângulo Arredondado 43"/>
          <p:cNvSpPr/>
          <p:nvPr/>
        </p:nvSpPr>
        <p:spPr>
          <a:xfrm>
            <a:off x="5265484" y="4410883"/>
            <a:ext cx="1541860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6.259</a:t>
            </a:r>
          </a:p>
          <a:p>
            <a:pPr algn="ctr"/>
            <a:r>
              <a:rPr lang="pt-BR" sz="1706" b="1" dirty="0" smtClean="0"/>
              <a:t>Visualizações</a:t>
            </a:r>
            <a:endParaRPr lang="pt-BR" sz="1706" b="1" dirty="0"/>
          </a:p>
        </p:txBody>
      </p:sp>
      <p:sp>
        <p:nvSpPr>
          <p:cNvPr id="45" name="Retângulo Arredondado 44"/>
          <p:cNvSpPr/>
          <p:nvPr/>
        </p:nvSpPr>
        <p:spPr>
          <a:xfrm>
            <a:off x="9109923" y="4410882"/>
            <a:ext cx="1541860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5.125</a:t>
            </a:r>
          </a:p>
          <a:p>
            <a:pPr algn="ctr"/>
            <a:r>
              <a:rPr lang="pt-BR" sz="1706" b="1" dirty="0" smtClean="0"/>
              <a:t>Visualizações</a:t>
            </a:r>
            <a:endParaRPr lang="pt-BR" sz="1706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995" y="1919889"/>
            <a:ext cx="2510375" cy="220303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1700" y="1921606"/>
            <a:ext cx="2509105" cy="2247853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4356" flipH="1">
            <a:off x="2651222" y="4369434"/>
            <a:ext cx="295313" cy="147657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4356" flipH="1">
            <a:off x="228068" y="5702476"/>
            <a:ext cx="295313" cy="147657"/>
          </a:xfrm>
          <a:prstGeom prst="rect">
            <a:avLst/>
          </a:prstGeom>
        </p:spPr>
      </p:pic>
      <p:sp>
        <p:nvSpPr>
          <p:cNvPr id="17" name="Retângulo 16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19" name="CaixaDeTexto 18"/>
          <p:cNvSpPr txBox="1"/>
          <p:nvPr/>
        </p:nvSpPr>
        <p:spPr>
          <a:xfrm>
            <a:off x="539751" y="5587651"/>
            <a:ext cx="10344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/>
              <a:t>Os anúncios de busca no </a:t>
            </a:r>
            <a:r>
              <a:rPr lang="pt-BR" sz="1400" b="1" dirty="0"/>
              <a:t>G</a:t>
            </a:r>
            <a:r>
              <a:rPr lang="pt-BR" sz="1400" b="1" dirty="0" smtClean="0"/>
              <a:t>oogle direcionam o usuário diretamente para a página “Afinal, o que é glúten”, justificando o alto número de visualizações</a:t>
            </a:r>
            <a:r>
              <a:rPr lang="pt-BR" sz="1400" b="1" dirty="0"/>
              <a:t> </a:t>
            </a:r>
            <a:r>
              <a:rPr lang="pt-BR" sz="1400" b="1" dirty="0" smtClean="0"/>
              <a:t>desse post.</a:t>
            </a:r>
            <a:endParaRPr lang="pt-BR" sz="14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8571517" y="1652285"/>
            <a:ext cx="24634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/>
              <a:t> </a:t>
            </a:r>
            <a:r>
              <a:rPr lang="pt-BR" sz="1400" b="1" dirty="0" err="1" smtClean="0"/>
              <a:t>Subhome</a:t>
            </a:r>
            <a:r>
              <a:rPr lang="pt-BR" sz="1400" b="1" dirty="0" smtClean="0"/>
              <a:t> “Onde tem Glúten”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3481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/>
          <p:cNvSpPr/>
          <p:nvPr/>
        </p:nvSpPr>
        <p:spPr>
          <a:xfrm>
            <a:off x="0" y="-24614"/>
            <a:ext cx="11565318" cy="942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8" name="Retângulo 7"/>
          <p:cNvSpPr/>
          <p:nvPr/>
        </p:nvSpPr>
        <p:spPr>
          <a:xfrm>
            <a:off x="7663884" y="6150286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12" name="CaixaDeTexto 11"/>
          <p:cNvSpPr txBox="1"/>
          <p:nvPr/>
        </p:nvSpPr>
        <p:spPr>
          <a:xfrm>
            <a:off x="1412948" y="306217"/>
            <a:ext cx="8805226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33" b="1" dirty="0">
                <a:solidFill>
                  <a:srgbClr val="C1CD03"/>
                </a:solidFill>
              </a:rPr>
              <a:t>FACEBOOK </a:t>
            </a:r>
            <a:r>
              <a:rPr lang="pt-BR" sz="3033" b="1" dirty="0" smtClean="0">
                <a:solidFill>
                  <a:srgbClr val="C1CD03"/>
                </a:solidFill>
              </a:rPr>
              <a:t>- </a:t>
            </a:r>
            <a:r>
              <a:rPr lang="pt-BR" sz="3033" b="1" dirty="0">
                <a:solidFill>
                  <a:srgbClr val="C1CD03"/>
                </a:solidFill>
              </a:rPr>
              <a:t>DADOS DA PÁGINA</a:t>
            </a:r>
          </a:p>
        </p:txBody>
      </p:sp>
      <p:pic>
        <p:nvPicPr>
          <p:cNvPr id="20" name="Imagem 19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243759" y="2336006"/>
            <a:ext cx="22018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1.051 </a:t>
            </a:r>
            <a:r>
              <a:rPr lang="pt-BR" sz="2400" b="1" dirty="0" err="1" smtClean="0"/>
              <a:t>Likes</a:t>
            </a:r>
            <a:endParaRPr lang="pt-BR" sz="2400" b="1" dirty="0" smtClean="0"/>
          </a:p>
          <a:p>
            <a:endParaRPr lang="pt-BR" sz="1200" b="1" dirty="0"/>
          </a:p>
          <a:p>
            <a:r>
              <a:rPr lang="pt-BR" sz="2400" b="1" dirty="0" smtClean="0">
                <a:solidFill>
                  <a:srgbClr val="92D050"/>
                </a:solidFill>
              </a:rPr>
              <a:t>+ 170</a:t>
            </a:r>
            <a:endParaRPr lang="pt-BR" sz="2400" dirty="0">
              <a:solidFill>
                <a:srgbClr val="92D050"/>
              </a:solidFill>
            </a:endParaRPr>
          </a:p>
        </p:txBody>
      </p:sp>
      <p:pic>
        <p:nvPicPr>
          <p:cNvPr id="1040" name="Picture 16" descr="http://7428.net/wp-content/uploads/2012/09/Like-Button-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4" t="9512" r="15516" b="27711"/>
          <a:stretch/>
        </p:blipFill>
        <p:spPr bwMode="auto">
          <a:xfrm>
            <a:off x="284339" y="1359829"/>
            <a:ext cx="1060350" cy="102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Agrupar 2"/>
          <p:cNvGrpSpPr/>
          <p:nvPr/>
        </p:nvGrpSpPr>
        <p:grpSpPr>
          <a:xfrm>
            <a:off x="88900" y="4307374"/>
            <a:ext cx="2356721" cy="2253733"/>
            <a:chOff x="1503168" y="3344231"/>
            <a:chExt cx="2663368" cy="2416774"/>
          </a:xfrm>
        </p:grpSpPr>
        <p:sp>
          <p:nvSpPr>
            <p:cNvPr id="33" name="CaixaDeTexto 32"/>
            <p:cNvSpPr txBox="1"/>
            <p:nvPr/>
          </p:nvSpPr>
          <p:spPr>
            <a:xfrm>
              <a:off x="1776357" y="4779995"/>
              <a:ext cx="1018471" cy="627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/>
                <a:t>7</a:t>
              </a:r>
              <a:r>
                <a:rPr lang="pt-BR" sz="3200" b="1" dirty="0" smtClean="0"/>
                <a:t>9%</a:t>
              </a:r>
              <a:endParaRPr lang="pt-BR" sz="3200" b="1" dirty="0"/>
            </a:p>
          </p:txBody>
        </p:sp>
        <p:sp>
          <p:nvSpPr>
            <p:cNvPr id="34" name="CaixaDeTexto 33"/>
            <p:cNvSpPr txBox="1"/>
            <p:nvPr/>
          </p:nvSpPr>
          <p:spPr>
            <a:xfrm>
              <a:off x="1985282" y="5316922"/>
              <a:ext cx="850075" cy="444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pt-BR" sz="1600" dirty="0"/>
            </a:p>
          </p:txBody>
        </p:sp>
        <p:sp>
          <p:nvSpPr>
            <p:cNvPr id="35" name="CaixaDeTexto 34"/>
            <p:cNvSpPr txBox="1"/>
            <p:nvPr/>
          </p:nvSpPr>
          <p:spPr>
            <a:xfrm>
              <a:off x="3195259" y="5287303"/>
              <a:ext cx="971277" cy="444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pt-BR" sz="1600" dirty="0"/>
            </a:p>
          </p:txBody>
        </p:sp>
        <p:pic>
          <p:nvPicPr>
            <p:cNvPr id="37" name="Picture 14" descr="avatar, female, girl, person, user, woman icon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3168" y="3344231"/>
              <a:ext cx="1332189" cy="1332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Agrupar 1"/>
          <p:cNvGrpSpPr/>
          <p:nvPr/>
        </p:nvGrpSpPr>
        <p:grpSpPr>
          <a:xfrm>
            <a:off x="1038767" y="4224980"/>
            <a:ext cx="1332188" cy="2016213"/>
            <a:chOff x="4693996" y="3885757"/>
            <a:chExt cx="1332188" cy="2016213"/>
          </a:xfrm>
        </p:grpSpPr>
        <p:sp>
          <p:nvSpPr>
            <p:cNvPr id="39" name="CaixaDeTexto 38"/>
            <p:cNvSpPr txBox="1"/>
            <p:nvPr/>
          </p:nvSpPr>
          <p:spPr>
            <a:xfrm>
              <a:off x="5060056" y="5317195"/>
              <a:ext cx="9012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 smtClean="0"/>
                <a:t>21%</a:t>
              </a:r>
              <a:endParaRPr lang="pt-BR" sz="3200" b="1" dirty="0"/>
            </a:p>
          </p:txBody>
        </p:sp>
        <p:pic>
          <p:nvPicPr>
            <p:cNvPr id="40" name="Picture 10" descr="avatar, male, man, person, user, young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3996" y="3885757"/>
              <a:ext cx="1332188" cy="1332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CaixaDeTexto 15"/>
          <p:cNvSpPr txBox="1"/>
          <p:nvPr/>
        </p:nvSpPr>
        <p:spPr>
          <a:xfrm>
            <a:off x="746466" y="4040366"/>
            <a:ext cx="2061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Perfil</a:t>
            </a:r>
            <a:endParaRPr lang="en-US" sz="2400" b="1" dirty="0"/>
          </a:p>
        </p:txBody>
      </p:sp>
      <p:sp>
        <p:nvSpPr>
          <p:cNvPr id="45" name="Retângulo 44"/>
          <p:cNvSpPr/>
          <p:nvPr/>
        </p:nvSpPr>
        <p:spPr>
          <a:xfrm>
            <a:off x="3244317" y="2198877"/>
            <a:ext cx="402113" cy="4981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706" dirty="0"/>
              <a:t>1.</a:t>
            </a:r>
          </a:p>
        </p:txBody>
      </p:sp>
      <p:sp>
        <p:nvSpPr>
          <p:cNvPr id="46" name="Retângulo 45"/>
          <p:cNvSpPr/>
          <p:nvPr/>
        </p:nvSpPr>
        <p:spPr>
          <a:xfrm>
            <a:off x="7548414" y="1726606"/>
            <a:ext cx="402113" cy="49812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706" dirty="0"/>
              <a:t>2.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3618416" y="1120809"/>
            <a:ext cx="3836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Posts de maior engajamento</a:t>
            </a:r>
          </a:p>
          <a:p>
            <a:endParaRPr lang="en-US" dirty="0"/>
          </a:p>
        </p:txBody>
      </p:sp>
      <p:sp>
        <p:nvSpPr>
          <p:cNvPr id="25" name="Seta para Cima 24"/>
          <p:cNvSpPr/>
          <p:nvPr/>
        </p:nvSpPr>
        <p:spPr>
          <a:xfrm>
            <a:off x="1115308" y="2824011"/>
            <a:ext cx="304800" cy="457200"/>
          </a:xfrm>
          <a:prstGeom prst="up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Retângulo 28"/>
          <p:cNvSpPr/>
          <p:nvPr/>
        </p:nvSpPr>
        <p:spPr>
          <a:xfrm>
            <a:off x="0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8928" y="2147430"/>
            <a:ext cx="2844926" cy="2697977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8928" y="4861492"/>
            <a:ext cx="2804791" cy="824524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1898" y="1695327"/>
            <a:ext cx="2541001" cy="3353074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76989" y="5092027"/>
            <a:ext cx="2525910" cy="5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7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/>
          <p:cNvSpPr/>
          <p:nvPr/>
        </p:nvSpPr>
        <p:spPr>
          <a:xfrm>
            <a:off x="0" y="-24614"/>
            <a:ext cx="11565318" cy="942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8" name="Retângulo 7"/>
          <p:cNvSpPr/>
          <p:nvPr/>
        </p:nvSpPr>
        <p:spPr>
          <a:xfrm>
            <a:off x="7663884" y="6150286"/>
            <a:ext cx="636814" cy="31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12" name="CaixaDeTexto 11"/>
          <p:cNvSpPr txBox="1"/>
          <p:nvPr/>
        </p:nvSpPr>
        <p:spPr>
          <a:xfrm>
            <a:off x="1412948" y="306217"/>
            <a:ext cx="8805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C1CD03"/>
                </a:solidFill>
              </a:rPr>
              <a:t>FACEBOOK - PERFORMANCE</a:t>
            </a:r>
            <a:endParaRPr lang="pt-BR" sz="4000" b="1" dirty="0">
              <a:solidFill>
                <a:srgbClr val="C1CD03"/>
              </a:solidFill>
            </a:endParaRPr>
          </a:p>
        </p:txBody>
      </p:sp>
      <p:pic>
        <p:nvPicPr>
          <p:cNvPr id="20" name="Imagem 19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1116398" y="1298765"/>
            <a:ext cx="1009444" cy="35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06" dirty="0" smtClean="0"/>
              <a:t>ALCANCE</a:t>
            </a:r>
            <a:endParaRPr lang="pt-BR" sz="1706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4768203" y="1316373"/>
            <a:ext cx="2271006" cy="35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06" dirty="0"/>
              <a:t>COMPARTILHAMENTOS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7440283" y="1343804"/>
            <a:ext cx="1515351" cy="35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06" dirty="0"/>
              <a:t>COMENTÁRIOS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9690667" y="1313238"/>
            <a:ext cx="1564467" cy="35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06" dirty="0" smtClean="0"/>
              <a:t>VISUALIZAÇÕES</a:t>
            </a:r>
            <a:endParaRPr lang="pt-BR" sz="1706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123" y="2045586"/>
            <a:ext cx="857053" cy="85705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807" y="2076121"/>
            <a:ext cx="850304" cy="8503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610" y="1975511"/>
            <a:ext cx="1016467" cy="1016467"/>
          </a:xfrm>
          <a:prstGeom prst="rect">
            <a:avLst/>
          </a:prstGeom>
        </p:spPr>
      </p:pic>
      <p:sp>
        <p:nvSpPr>
          <p:cNvPr id="39" name="Retângulo Arredondado 38"/>
          <p:cNvSpPr/>
          <p:nvPr/>
        </p:nvSpPr>
        <p:spPr>
          <a:xfrm>
            <a:off x="897576" y="4312520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21.549</a:t>
            </a:r>
            <a:endParaRPr lang="pt-BR" sz="2275" b="1" dirty="0"/>
          </a:p>
        </p:txBody>
      </p:sp>
      <p:sp>
        <p:nvSpPr>
          <p:cNvPr id="40" name="Retângulo Arredondado 39"/>
          <p:cNvSpPr/>
          <p:nvPr/>
        </p:nvSpPr>
        <p:spPr>
          <a:xfrm>
            <a:off x="5314655" y="4294992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180</a:t>
            </a:r>
            <a:endParaRPr lang="pt-BR" sz="2275" b="1" dirty="0"/>
          </a:p>
        </p:txBody>
      </p:sp>
      <p:sp>
        <p:nvSpPr>
          <p:cNvPr id="41" name="Retângulo Arredondado 40"/>
          <p:cNvSpPr/>
          <p:nvPr/>
        </p:nvSpPr>
        <p:spPr>
          <a:xfrm>
            <a:off x="7596563" y="4320716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34</a:t>
            </a:r>
            <a:endParaRPr lang="pt-BR" sz="2275" b="1" dirty="0"/>
          </a:p>
        </p:txBody>
      </p:sp>
      <p:sp>
        <p:nvSpPr>
          <p:cNvPr id="42" name="Retângulo Arredondado 41"/>
          <p:cNvSpPr/>
          <p:nvPr/>
        </p:nvSpPr>
        <p:spPr>
          <a:xfrm>
            <a:off x="9793118" y="4292470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335</a:t>
            </a:r>
            <a:endParaRPr lang="pt-BR" sz="2275" b="1" dirty="0"/>
          </a:p>
        </p:txBody>
      </p:sp>
      <p:sp>
        <p:nvSpPr>
          <p:cNvPr id="43" name="CaixaDeTexto 42"/>
          <p:cNvSpPr txBox="1"/>
          <p:nvPr/>
        </p:nvSpPr>
        <p:spPr>
          <a:xfrm>
            <a:off x="696634" y="5934227"/>
            <a:ext cx="11247489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1100" dirty="0" smtClean="0"/>
              <a:t>A queda na performance em relação a maio acontece porque em maio tivemos o </a:t>
            </a:r>
            <a:r>
              <a:rPr lang="pt-BR" sz="1100" dirty="0"/>
              <a:t>recorde de alcance de um post desde a estreia da </a:t>
            </a:r>
            <a:r>
              <a:rPr lang="pt-BR" sz="1100" dirty="0" err="1"/>
              <a:t>fan</a:t>
            </a:r>
            <a:r>
              <a:rPr lang="pt-BR" sz="1100" dirty="0"/>
              <a:t> </a:t>
            </a:r>
            <a:r>
              <a:rPr lang="pt-BR" sz="1100" dirty="0" err="1" smtClean="0"/>
              <a:t>page</a:t>
            </a:r>
            <a:r>
              <a:rPr lang="pt-BR" sz="1100" dirty="0" smtClean="0"/>
              <a:t>, o que elevou os números acima da média. No entanto, podemos observar crescimento nos indicadores em relação ao mês de abril, que está dentro da média.</a:t>
            </a:r>
            <a:endParaRPr lang="pt-BR" sz="1100" dirty="0"/>
          </a:p>
          <a:p>
            <a:endParaRPr lang="pt-BR" sz="1100" dirty="0" smtClean="0"/>
          </a:p>
        </p:txBody>
      </p:sp>
      <p:pic>
        <p:nvPicPr>
          <p:cNvPr id="47" name="Imagem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4356" flipH="1">
            <a:off x="320039" y="5989407"/>
            <a:ext cx="365689" cy="182845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>
            <a:off x="-8867" y="6438243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sp>
        <p:nvSpPr>
          <p:cNvPr id="29" name="Retângulo Arredondado 25"/>
          <p:cNvSpPr/>
          <p:nvPr/>
        </p:nvSpPr>
        <p:spPr>
          <a:xfrm>
            <a:off x="9776971" y="3472125"/>
            <a:ext cx="1447091" cy="632209"/>
          </a:xfrm>
          <a:prstGeom prst="roundRect">
            <a:avLst/>
          </a:prstGeom>
          <a:solidFill>
            <a:srgbClr val="C1CD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256</a:t>
            </a:r>
            <a:endParaRPr lang="pt-BR" sz="2275" b="1" dirty="0"/>
          </a:p>
        </p:txBody>
      </p:sp>
      <p:sp>
        <p:nvSpPr>
          <p:cNvPr id="30" name="CaixaDeTexto 29"/>
          <p:cNvSpPr txBox="1"/>
          <p:nvPr/>
        </p:nvSpPr>
        <p:spPr>
          <a:xfrm>
            <a:off x="3052219" y="1316373"/>
            <a:ext cx="1199687" cy="35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06" dirty="0"/>
              <a:t>REACTIONS</a:t>
            </a:r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951" y="2020506"/>
            <a:ext cx="869789" cy="869789"/>
          </a:xfrm>
          <a:prstGeom prst="rect">
            <a:avLst/>
          </a:prstGeom>
        </p:spPr>
      </p:pic>
      <p:sp>
        <p:nvSpPr>
          <p:cNvPr id="32" name="Retângulo Arredondado 38"/>
          <p:cNvSpPr/>
          <p:nvPr/>
        </p:nvSpPr>
        <p:spPr>
          <a:xfrm>
            <a:off x="3008056" y="4309227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1.300</a:t>
            </a:r>
            <a:endParaRPr lang="pt-BR" sz="2275" b="1" dirty="0"/>
          </a:p>
        </p:txBody>
      </p:sp>
      <p:sp>
        <p:nvSpPr>
          <p:cNvPr id="6" name="Setas cruzadas 5"/>
          <p:cNvSpPr/>
          <p:nvPr/>
        </p:nvSpPr>
        <p:spPr>
          <a:xfrm>
            <a:off x="1080227" y="2045586"/>
            <a:ext cx="989891" cy="946392"/>
          </a:xfrm>
          <a:prstGeom prst="quadArrow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1"/>
          <p:cNvSpPr txBox="1"/>
          <p:nvPr/>
        </p:nvSpPr>
        <p:spPr>
          <a:xfrm>
            <a:off x="120527" y="4397258"/>
            <a:ext cx="67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Maio</a:t>
            </a:r>
            <a:endParaRPr lang="en-US" dirty="0"/>
          </a:p>
        </p:txBody>
      </p:sp>
      <p:sp>
        <p:nvSpPr>
          <p:cNvPr id="3" name="CaixaDeTexto 2"/>
          <p:cNvSpPr txBox="1"/>
          <p:nvPr/>
        </p:nvSpPr>
        <p:spPr>
          <a:xfrm>
            <a:off x="90034" y="3620433"/>
            <a:ext cx="77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C1CD03"/>
                </a:solidFill>
              </a:rPr>
              <a:t>Junho</a:t>
            </a:r>
            <a:endParaRPr lang="en-US" dirty="0">
              <a:solidFill>
                <a:srgbClr val="C1CD03"/>
              </a:solidFill>
            </a:endParaRPr>
          </a:p>
        </p:txBody>
      </p:sp>
      <p:sp>
        <p:nvSpPr>
          <p:cNvPr id="49" name="Retângulo Arredondado 38"/>
          <p:cNvSpPr/>
          <p:nvPr/>
        </p:nvSpPr>
        <p:spPr>
          <a:xfrm>
            <a:off x="897575" y="5140061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15.765</a:t>
            </a:r>
            <a:endParaRPr lang="pt-BR" sz="2275" b="1" dirty="0"/>
          </a:p>
        </p:txBody>
      </p:sp>
      <p:sp>
        <p:nvSpPr>
          <p:cNvPr id="50" name="Retângulo Arredondado 39"/>
          <p:cNvSpPr/>
          <p:nvPr/>
        </p:nvSpPr>
        <p:spPr>
          <a:xfrm>
            <a:off x="5314654" y="5122533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79</a:t>
            </a:r>
            <a:endParaRPr lang="pt-BR" sz="2275" b="1" dirty="0"/>
          </a:p>
        </p:txBody>
      </p:sp>
      <p:sp>
        <p:nvSpPr>
          <p:cNvPr id="51" name="Retângulo Arredondado 40"/>
          <p:cNvSpPr/>
          <p:nvPr/>
        </p:nvSpPr>
        <p:spPr>
          <a:xfrm>
            <a:off x="7596562" y="5148257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29</a:t>
            </a:r>
            <a:endParaRPr lang="pt-BR" sz="2275" b="1" dirty="0"/>
          </a:p>
        </p:txBody>
      </p:sp>
      <p:sp>
        <p:nvSpPr>
          <p:cNvPr id="52" name="Retângulo Arredondado 41"/>
          <p:cNvSpPr/>
          <p:nvPr/>
        </p:nvSpPr>
        <p:spPr>
          <a:xfrm>
            <a:off x="9793117" y="5120011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250</a:t>
            </a:r>
          </a:p>
        </p:txBody>
      </p:sp>
      <p:sp>
        <p:nvSpPr>
          <p:cNvPr id="53" name="Retângulo Arredondado 38"/>
          <p:cNvSpPr/>
          <p:nvPr/>
        </p:nvSpPr>
        <p:spPr>
          <a:xfrm>
            <a:off x="3008055" y="5136768"/>
            <a:ext cx="1447091" cy="6322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373</a:t>
            </a:r>
            <a:endParaRPr lang="pt-BR" sz="2275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162926" y="5266994"/>
            <a:ext cx="916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Abril</a:t>
            </a:r>
            <a:endParaRPr lang="en-US" dirty="0"/>
          </a:p>
        </p:txBody>
      </p:sp>
      <p:sp>
        <p:nvSpPr>
          <p:cNvPr id="58" name="Retângulo Arredondado 10"/>
          <p:cNvSpPr/>
          <p:nvPr/>
        </p:nvSpPr>
        <p:spPr>
          <a:xfrm>
            <a:off x="897575" y="3473488"/>
            <a:ext cx="1447091" cy="632209"/>
          </a:xfrm>
          <a:prstGeom prst="roundRect">
            <a:avLst/>
          </a:prstGeom>
          <a:solidFill>
            <a:srgbClr val="C1CD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17.998</a:t>
            </a:r>
            <a:endParaRPr lang="pt-BR" sz="2275" b="1" dirty="0"/>
          </a:p>
        </p:txBody>
      </p:sp>
      <p:sp>
        <p:nvSpPr>
          <p:cNvPr id="59" name="Retângulo Arredondado 23"/>
          <p:cNvSpPr/>
          <p:nvPr/>
        </p:nvSpPr>
        <p:spPr>
          <a:xfrm>
            <a:off x="5302309" y="3468672"/>
            <a:ext cx="1447091" cy="632209"/>
          </a:xfrm>
          <a:prstGeom prst="roundRect">
            <a:avLst/>
          </a:prstGeom>
          <a:solidFill>
            <a:srgbClr val="C1CD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99</a:t>
            </a:r>
            <a:endParaRPr lang="pt-BR" sz="2275" b="1" dirty="0"/>
          </a:p>
        </p:txBody>
      </p:sp>
      <p:sp>
        <p:nvSpPr>
          <p:cNvPr id="60" name="Retângulo Arredondado 24"/>
          <p:cNvSpPr/>
          <p:nvPr/>
        </p:nvSpPr>
        <p:spPr>
          <a:xfrm>
            <a:off x="7554649" y="3481684"/>
            <a:ext cx="1447091" cy="632209"/>
          </a:xfrm>
          <a:prstGeom prst="roundRect">
            <a:avLst/>
          </a:prstGeom>
          <a:solidFill>
            <a:srgbClr val="C1CD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19</a:t>
            </a:r>
            <a:endParaRPr lang="pt-BR" sz="2275" b="1" dirty="0"/>
          </a:p>
        </p:txBody>
      </p:sp>
      <p:sp>
        <p:nvSpPr>
          <p:cNvPr id="61" name="Retângulo Arredondado 10"/>
          <p:cNvSpPr/>
          <p:nvPr/>
        </p:nvSpPr>
        <p:spPr>
          <a:xfrm>
            <a:off x="3008055" y="3470195"/>
            <a:ext cx="1447091" cy="632209"/>
          </a:xfrm>
          <a:prstGeom prst="roundRect">
            <a:avLst/>
          </a:prstGeom>
          <a:solidFill>
            <a:srgbClr val="C1CD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75" b="1" dirty="0" smtClean="0"/>
              <a:t>387</a:t>
            </a:r>
            <a:endParaRPr lang="pt-BR" sz="2275" b="1" dirty="0"/>
          </a:p>
        </p:txBody>
      </p:sp>
      <p:sp>
        <p:nvSpPr>
          <p:cNvPr id="66" name="Seta para Baixo 2"/>
          <p:cNvSpPr/>
          <p:nvPr/>
        </p:nvSpPr>
        <p:spPr>
          <a:xfrm>
            <a:off x="2190704" y="3620433"/>
            <a:ext cx="310401" cy="457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7" name="Seta para Baixo 2"/>
          <p:cNvSpPr/>
          <p:nvPr/>
        </p:nvSpPr>
        <p:spPr>
          <a:xfrm>
            <a:off x="4299560" y="3595569"/>
            <a:ext cx="310401" cy="457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8" name="Seta para Baixo 2"/>
          <p:cNvSpPr/>
          <p:nvPr/>
        </p:nvSpPr>
        <p:spPr>
          <a:xfrm>
            <a:off x="6593814" y="3570399"/>
            <a:ext cx="310401" cy="457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9" name="Seta para Baixo 2"/>
          <p:cNvSpPr/>
          <p:nvPr/>
        </p:nvSpPr>
        <p:spPr>
          <a:xfrm>
            <a:off x="8846539" y="3587228"/>
            <a:ext cx="310401" cy="457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0" name="Seta para Baixo 2"/>
          <p:cNvSpPr/>
          <p:nvPr/>
        </p:nvSpPr>
        <p:spPr>
          <a:xfrm>
            <a:off x="11068861" y="3555168"/>
            <a:ext cx="310401" cy="4572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65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8301" y="3650892"/>
            <a:ext cx="10922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000" b="1" dirty="0">
              <a:latin typeface="Open Sans Light" panose="020B0306030504020204" pitchFamily="34" charset="0"/>
            </a:endParaRPr>
          </a:p>
        </p:txBody>
      </p:sp>
      <p:graphicFrame>
        <p:nvGraphicFramePr>
          <p:cNvPr id="10" name="Gráfico 9"/>
          <p:cNvGraphicFramePr/>
          <p:nvPr>
            <p:extLst/>
          </p:nvPr>
        </p:nvGraphicFramePr>
        <p:xfrm>
          <a:off x="4178300" y="1009152"/>
          <a:ext cx="7704667" cy="5136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aixaDeTexto 12"/>
          <p:cNvSpPr txBox="1"/>
          <p:nvPr/>
        </p:nvSpPr>
        <p:spPr>
          <a:xfrm>
            <a:off x="6441209" y="23197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16</a:t>
            </a:r>
            <a:endParaRPr lang="en-US" b="1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8471787" y="3986771"/>
            <a:ext cx="594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rgbClr val="C1CD03"/>
                </a:solidFill>
              </a:rPr>
              <a:t>Interação positiva</a:t>
            </a:r>
          </a:p>
          <a:p>
            <a:r>
              <a:rPr lang="pt-BR" sz="1600" dirty="0" smtClean="0"/>
              <a:t>Elogiar e sugerir nosso conteúdo</a:t>
            </a:r>
          </a:p>
          <a:p>
            <a:endParaRPr lang="pt-BR" sz="1600" dirty="0" smtClean="0"/>
          </a:p>
          <a:p>
            <a:r>
              <a:rPr lang="pt-BR" sz="1600" b="1" dirty="0" smtClean="0">
                <a:solidFill>
                  <a:srgbClr val="C00000"/>
                </a:solidFill>
              </a:rPr>
              <a:t>Interação negativa</a:t>
            </a:r>
          </a:p>
          <a:p>
            <a:r>
              <a:rPr lang="pt-BR" sz="1600" dirty="0"/>
              <a:t>C</a:t>
            </a:r>
            <a:r>
              <a:rPr lang="pt-BR" sz="1600" dirty="0" smtClean="0"/>
              <a:t>orrigir informações inverídicas</a:t>
            </a:r>
            <a:endParaRPr lang="en-US" sz="16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412948" y="306217"/>
            <a:ext cx="8805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INTERAÇÃO COM PÁGINAS EXTERNAS</a:t>
            </a:r>
          </a:p>
        </p:txBody>
      </p:sp>
      <p:pic>
        <p:nvPicPr>
          <p:cNvPr id="8" name="Imagem 7" descr="Recorte de Tel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69549" y="2096621"/>
            <a:ext cx="35089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dirty="0" smtClean="0"/>
              <a:t>Em junho identificamos 16 </a:t>
            </a:r>
            <a:r>
              <a:rPr lang="pt-BR" dirty="0"/>
              <a:t>oportunidades de interação</a:t>
            </a:r>
            <a:r>
              <a:rPr lang="pt-BR" b="1" dirty="0"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pt-BR" dirty="0"/>
              <a:t>em postagens realizadas em </a:t>
            </a:r>
            <a:r>
              <a:rPr lang="pt-BR" dirty="0">
                <a:ea typeface="Open Sans Semibold" panose="020B0706030804020204" pitchFamily="34" charset="0"/>
                <a:cs typeface="Open Sans Semibold" panose="020B0706030804020204" pitchFamily="34" charset="0"/>
              </a:rPr>
              <a:t>canais externos</a:t>
            </a:r>
            <a:r>
              <a:rPr lang="pt-BR" dirty="0"/>
              <a:t> (</a:t>
            </a:r>
            <a:r>
              <a:rPr lang="pt-BR" dirty="0" err="1"/>
              <a:t>Facebook</a:t>
            </a:r>
            <a:r>
              <a:rPr lang="pt-BR" dirty="0"/>
              <a:t>, </a:t>
            </a:r>
            <a:r>
              <a:rPr lang="pt-BR" dirty="0" err="1"/>
              <a:t>Twitter</a:t>
            </a:r>
            <a:r>
              <a:rPr lang="pt-BR" dirty="0"/>
              <a:t> e blogs) e </a:t>
            </a:r>
            <a:r>
              <a:rPr lang="pt-BR" dirty="0">
                <a:ea typeface="Open Sans Semibold" panose="020B0706030804020204" pitchFamily="34" charset="0"/>
                <a:cs typeface="Open Sans Semibold" panose="020B0706030804020204" pitchFamily="34" charset="0"/>
              </a:rPr>
              <a:t>respondemos a </a:t>
            </a:r>
            <a:r>
              <a:rPr lang="pt-BR" dirty="0" smtClean="0">
                <a:ea typeface="Open Sans Semibold" panose="020B0706030804020204" pitchFamily="34" charset="0"/>
                <a:cs typeface="Open Sans Semibold" panose="020B0706030804020204" pitchFamily="34" charset="0"/>
              </a:rPr>
              <a:t>todas</a:t>
            </a:r>
            <a:r>
              <a:rPr lang="pt-BR" dirty="0" smtClean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143922" y="3999899"/>
            <a:ext cx="36533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dirty="0" smtClean="0"/>
              <a:t>A maioria das interações foi positiva devido à maior ocorrência de posts ponderando que não é bom cortar o glúten da dieta sem motivo, um argumento reforçado após a divulgação do posicionamento da SBAN</a:t>
            </a:r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0" y="6428839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</p:spTree>
    <p:extLst>
      <p:ext uri="{BB962C8B-B14F-4D97-AF65-F5344CB8AC3E}">
        <p14:creationId xmlns:p14="http://schemas.microsoft.com/office/powerpoint/2010/main" val="219115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8301" y="3650892"/>
            <a:ext cx="10922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000" b="1" dirty="0">
              <a:latin typeface="Open Sans Light" panose="020B0306030504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412948" y="306217"/>
            <a:ext cx="8805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3200" b="1" dirty="0" smtClean="0">
                <a:solidFill>
                  <a:srgbClr val="C1CD03"/>
                </a:solidFill>
                <a:ea typeface="Open Sans Light" pitchFamily="34" charset="0"/>
                <a:cs typeface="Open Sans Light" pitchFamily="34" charset="0"/>
              </a:rPr>
              <a:t>NA WORLD WIDE WEB</a:t>
            </a:r>
            <a:endParaRPr lang="pt-BR" altLang="pt-BR" sz="3200" b="1" dirty="0">
              <a:solidFill>
                <a:srgbClr val="C1CD03"/>
              </a:solidFill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8" name="Imagem 7" descr="Recorte de Te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27" y="222451"/>
            <a:ext cx="527257" cy="652369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598408" y="1878592"/>
            <a:ext cx="25752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Em </a:t>
            </a:r>
            <a:r>
              <a:rPr lang="pt-BR" dirty="0" smtClean="0"/>
              <a:t>junho foram coletadas 1.600 menções sobre glúten na web</a:t>
            </a:r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0" y="6428839"/>
            <a:ext cx="11557000" cy="719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706"/>
          </a:p>
        </p:txBody>
      </p:sp>
      <p:graphicFrame>
        <p:nvGraphicFramePr>
          <p:cNvPr id="12" name="Grá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198280"/>
              </p:ext>
            </p:extLst>
          </p:nvPr>
        </p:nvGraphicFramePr>
        <p:xfrm>
          <a:off x="3111500" y="1145552"/>
          <a:ext cx="4114800" cy="2312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Gráfico 17"/>
          <p:cNvGraphicFramePr/>
          <p:nvPr>
            <p:extLst>
              <p:ext uri="{D42A27DB-BD31-4B8C-83A1-F6EECF244321}">
                <p14:modId xmlns:p14="http://schemas.microsoft.com/office/powerpoint/2010/main" val="1718405724"/>
              </p:ext>
            </p:extLst>
          </p:nvPr>
        </p:nvGraphicFramePr>
        <p:xfrm>
          <a:off x="7112503" y="508681"/>
          <a:ext cx="3950514" cy="2615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Gráfico 20"/>
          <p:cNvGraphicFramePr/>
          <p:nvPr>
            <p:extLst>
              <p:ext uri="{D42A27DB-BD31-4B8C-83A1-F6EECF244321}">
                <p14:modId xmlns:p14="http://schemas.microsoft.com/office/powerpoint/2010/main" val="2020423759"/>
              </p:ext>
            </p:extLst>
          </p:nvPr>
        </p:nvGraphicFramePr>
        <p:xfrm>
          <a:off x="6503876" y="3491858"/>
          <a:ext cx="3604734" cy="2730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3" name="Gráfico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258542"/>
              </p:ext>
            </p:extLst>
          </p:nvPr>
        </p:nvGraphicFramePr>
        <p:xfrm>
          <a:off x="444500" y="3501462"/>
          <a:ext cx="4876800" cy="2882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" name="Retângulo de cantos arredondados 3"/>
          <p:cNvSpPr/>
          <p:nvPr/>
        </p:nvSpPr>
        <p:spPr>
          <a:xfrm>
            <a:off x="523578" y="1734562"/>
            <a:ext cx="2587922" cy="1282921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4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22297"/>
            <a:ext cx="11557000" cy="6500813"/>
          </a:xfrm>
          <a:prstGeom prst="rect">
            <a:avLst/>
          </a:prstGeom>
          <a:solidFill>
            <a:srgbClr val="C1CD03"/>
          </a:solidFill>
          <a:ln>
            <a:solidFill>
              <a:srgbClr val="C1CD0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1"/>
          <p:cNvSpPr txBox="1">
            <a:spLocks noChangeArrowheads="1"/>
          </p:cNvSpPr>
          <p:nvPr/>
        </p:nvSpPr>
        <p:spPr bwMode="auto">
          <a:xfrm>
            <a:off x="1103869" y="2588717"/>
            <a:ext cx="9337138" cy="178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80" tIns="45689" rIns="91380" bIns="45689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altLang="pt-BR" sz="4000" b="1" dirty="0" smtClean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RELACIONAMENTO</a:t>
            </a:r>
          </a:p>
          <a:p>
            <a:pPr algn="ctr">
              <a:spcAft>
                <a:spcPts val="600"/>
              </a:spcAft>
            </a:pPr>
            <a:r>
              <a:rPr lang="pt-BR" altLang="pt-BR" sz="4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endParaRPr lang="pt-BR" altLang="pt-BR" sz="4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pt-BR" altLang="pt-BR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endParaRPr lang="pt-BR" altLang="pt-BR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03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6510</TotalTime>
  <Words>693</Words>
  <Application>Microsoft Office PowerPoint</Application>
  <PresentationFormat>Personalizar</PresentationFormat>
  <Paragraphs>197</Paragraphs>
  <Slides>16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 x</dc:creator>
  <cp:lastModifiedBy>Giovani Mendonça</cp:lastModifiedBy>
  <cp:revision>668</cp:revision>
  <dcterms:created xsi:type="dcterms:W3CDTF">2014-08-18T18:39:19Z</dcterms:created>
  <dcterms:modified xsi:type="dcterms:W3CDTF">2016-07-28T15:56:31Z</dcterms:modified>
</cp:coreProperties>
</file>