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9"/>
  </p:notesMasterIdLst>
  <p:handoutMasterIdLst>
    <p:handoutMasterId r:id="rId20"/>
  </p:handoutMasterIdLst>
  <p:sldIdLst>
    <p:sldId id="258" r:id="rId3"/>
    <p:sldId id="260" r:id="rId4"/>
    <p:sldId id="266" r:id="rId5"/>
    <p:sldId id="269" r:id="rId6"/>
    <p:sldId id="267" r:id="rId7"/>
    <p:sldId id="280" r:id="rId8"/>
    <p:sldId id="275" r:id="rId9"/>
    <p:sldId id="276" r:id="rId10"/>
    <p:sldId id="277" r:id="rId11"/>
    <p:sldId id="278" r:id="rId12"/>
    <p:sldId id="279" r:id="rId13"/>
    <p:sldId id="281" r:id="rId14"/>
    <p:sldId id="282" r:id="rId15"/>
    <p:sldId id="283" r:id="rId16"/>
    <p:sldId id="284" r:id="rId17"/>
    <p:sldId id="28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5324" autoAdjust="0"/>
  </p:normalViewPr>
  <p:slideViewPr>
    <p:cSldViewPr snapToGrid="0">
      <p:cViewPr varScale="1">
        <p:scale>
          <a:sx n="63" d="100"/>
          <a:sy n="63" d="100"/>
        </p:scale>
        <p:origin x="-138" y="-33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132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A08B21-7A7D-40A9-8651-1EB9A23B4888}" type="doc">
      <dgm:prSet loTypeId="urn:microsoft.com/office/officeart/2008/layout/AlternatingHexagons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C95B8E0-F1E8-44EA-919F-3AD455511259}">
      <dgm:prSet phldrT="[Texto]" custT="1"/>
      <dgm:spPr/>
      <dgm:t>
        <a:bodyPr/>
        <a:lstStyle/>
        <a:p>
          <a:r>
            <a:rPr lang="pt-BR" sz="1800" dirty="0" err="1" smtClean="0"/>
            <a:t>Definção</a:t>
          </a:r>
          <a:r>
            <a:rPr lang="pt-BR" sz="1800" dirty="0" smtClean="0"/>
            <a:t> de </a:t>
          </a:r>
          <a:r>
            <a:rPr lang="pt-BR" sz="1800" dirty="0" err="1" smtClean="0"/>
            <a:t>MPEs</a:t>
          </a:r>
          <a:endParaRPr lang="pt-BR" sz="1800" dirty="0"/>
        </a:p>
      </dgm:t>
    </dgm:pt>
    <dgm:pt modelId="{326F3CBF-0DEC-43BD-980C-55DAFB7DD790}" type="parTrans" cxnId="{CF64DA65-B235-44C1-8788-BB78B602A257}">
      <dgm:prSet/>
      <dgm:spPr/>
      <dgm:t>
        <a:bodyPr/>
        <a:lstStyle/>
        <a:p>
          <a:endParaRPr lang="pt-BR" sz="1800"/>
        </a:p>
      </dgm:t>
    </dgm:pt>
    <dgm:pt modelId="{7B831479-4C06-4DB0-86C6-64AAB58F0106}" type="sibTrans" cxnId="{CF64DA65-B235-44C1-8788-BB78B602A257}">
      <dgm:prSet custT="1"/>
      <dgm:spPr/>
      <dgm:t>
        <a:bodyPr/>
        <a:lstStyle/>
        <a:p>
          <a:r>
            <a:rPr lang="pt-BR" sz="1800" dirty="0" err="1" smtClean="0"/>
            <a:t>Represen-tação</a:t>
          </a:r>
          <a:endParaRPr lang="pt-BR" sz="1800" dirty="0"/>
        </a:p>
      </dgm:t>
    </dgm:pt>
    <dgm:pt modelId="{B7186DC8-05CD-4666-8E2F-27FD8BE7A043}">
      <dgm:prSet phldrT="[Texto]" custT="1"/>
      <dgm:spPr/>
      <dgm:t>
        <a:bodyPr/>
        <a:lstStyle/>
        <a:p>
          <a:r>
            <a:rPr lang="pt-BR" sz="1800" dirty="0" smtClean="0"/>
            <a:t>Crédito</a:t>
          </a:r>
          <a:endParaRPr lang="pt-BR" sz="1800" dirty="0"/>
        </a:p>
      </dgm:t>
    </dgm:pt>
    <dgm:pt modelId="{A92CC9C9-B508-48E2-B6D7-8B28AAE68DA6}" type="parTrans" cxnId="{8F6A3A44-5AD9-41EE-B143-E09395808E1E}">
      <dgm:prSet/>
      <dgm:spPr/>
      <dgm:t>
        <a:bodyPr/>
        <a:lstStyle/>
        <a:p>
          <a:endParaRPr lang="pt-BR" sz="1800"/>
        </a:p>
      </dgm:t>
    </dgm:pt>
    <dgm:pt modelId="{0CE9A12E-365A-4F9E-89BC-844F53F0DB89}" type="sibTrans" cxnId="{8F6A3A44-5AD9-41EE-B143-E09395808E1E}">
      <dgm:prSet custT="1"/>
      <dgm:spPr/>
      <dgm:t>
        <a:bodyPr/>
        <a:lstStyle/>
        <a:p>
          <a:r>
            <a:rPr lang="pt-BR" sz="1800" dirty="0" smtClean="0"/>
            <a:t>Tributação</a:t>
          </a:r>
          <a:endParaRPr lang="pt-BR" sz="1800" dirty="0"/>
        </a:p>
      </dgm:t>
    </dgm:pt>
    <dgm:pt modelId="{6C453618-349B-427D-9D99-CAF4982D7D60}">
      <dgm:prSet phldrT="[Texto]" custT="1"/>
      <dgm:spPr/>
      <dgm:t>
        <a:bodyPr/>
        <a:lstStyle/>
        <a:p>
          <a:r>
            <a:rPr lang="pt-BR" sz="1800" dirty="0" smtClean="0"/>
            <a:t>Inovação</a:t>
          </a:r>
          <a:endParaRPr lang="pt-BR" sz="1800" dirty="0"/>
        </a:p>
      </dgm:t>
    </dgm:pt>
    <dgm:pt modelId="{92B5CA4A-7638-442C-A2D4-6C08B00B7BAE}" type="parTrans" cxnId="{B81DD909-216B-4417-AA74-64C9FA7EB6D1}">
      <dgm:prSet/>
      <dgm:spPr/>
      <dgm:t>
        <a:bodyPr/>
        <a:lstStyle/>
        <a:p>
          <a:endParaRPr lang="pt-BR" sz="1800"/>
        </a:p>
      </dgm:t>
    </dgm:pt>
    <dgm:pt modelId="{48BE18BA-97FF-4EA8-AB3A-C3D9DF0EB4B4}" type="sibTrans" cxnId="{B81DD909-216B-4417-AA74-64C9FA7EB6D1}">
      <dgm:prSet custT="1"/>
      <dgm:spPr/>
      <dgm:t>
        <a:bodyPr/>
        <a:lstStyle/>
        <a:p>
          <a:r>
            <a:rPr lang="pt-BR" sz="1800" dirty="0" smtClean="0"/>
            <a:t>Compras </a:t>
          </a:r>
          <a:r>
            <a:rPr lang="pt-BR" sz="1800" dirty="0" err="1" smtClean="0"/>
            <a:t>Governa-mentais</a:t>
          </a:r>
          <a:endParaRPr lang="pt-BR" sz="1800" dirty="0"/>
        </a:p>
      </dgm:t>
    </dgm:pt>
    <dgm:pt modelId="{33A40E14-E858-4C31-8E21-D336123D1C81}" type="pres">
      <dgm:prSet presAssocID="{69A08B21-7A7D-40A9-8651-1EB9A23B4888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8CBE5D39-C0E8-4207-9999-69771FB1F9F6}" type="pres">
      <dgm:prSet presAssocID="{6C95B8E0-F1E8-44EA-919F-3AD455511259}" presName="composite" presStyleCnt="0"/>
      <dgm:spPr/>
    </dgm:pt>
    <dgm:pt modelId="{87017CBC-9E9D-4B76-84CB-2DFE84474944}" type="pres">
      <dgm:prSet presAssocID="{6C95B8E0-F1E8-44EA-919F-3AD455511259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06AD0E-5C55-4139-9789-61BF91427A2D}" type="pres">
      <dgm:prSet presAssocID="{6C95B8E0-F1E8-44EA-919F-3AD455511259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EEF24BC-7613-44A8-98AB-704AE3588FDA}" type="pres">
      <dgm:prSet presAssocID="{6C95B8E0-F1E8-44EA-919F-3AD455511259}" presName="BalanceSpacing" presStyleCnt="0"/>
      <dgm:spPr/>
    </dgm:pt>
    <dgm:pt modelId="{2CBAC0F7-90BA-46A1-82EF-5B26E778DD95}" type="pres">
      <dgm:prSet presAssocID="{6C95B8E0-F1E8-44EA-919F-3AD455511259}" presName="BalanceSpacing1" presStyleCnt="0"/>
      <dgm:spPr/>
    </dgm:pt>
    <dgm:pt modelId="{DDBC50E7-7ECA-42A2-9E68-E08E60A2F7BE}" type="pres">
      <dgm:prSet presAssocID="{7B831479-4C06-4DB0-86C6-64AAB58F0106}" presName="Accent1Text" presStyleLbl="node1" presStyleIdx="1" presStyleCnt="6"/>
      <dgm:spPr/>
      <dgm:t>
        <a:bodyPr/>
        <a:lstStyle/>
        <a:p>
          <a:endParaRPr lang="pt-BR"/>
        </a:p>
      </dgm:t>
    </dgm:pt>
    <dgm:pt modelId="{60DB35D7-5104-4D2E-9607-F3583E394107}" type="pres">
      <dgm:prSet presAssocID="{7B831479-4C06-4DB0-86C6-64AAB58F0106}" presName="spaceBetweenRectangles" presStyleCnt="0"/>
      <dgm:spPr/>
    </dgm:pt>
    <dgm:pt modelId="{B04F19B9-9D0B-4F54-A635-DF97A9C33F8D}" type="pres">
      <dgm:prSet presAssocID="{B7186DC8-05CD-4666-8E2F-27FD8BE7A043}" presName="composite" presStyleCnt="0"/>
      <dgm:spPr/>
    </dgm:pt>
    <dgm:pt modelId="{97ACB6E9-BD6D-4170-92AF-13EB1E4806F8}" type="pres">
      <dgm:prSet presAssocID="{B7186DC8-05CD-4666-8E2F-27FD8BE7A043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4C155C7-FD69-4C9A-BF3B-70ACFFE5854D}" type="pres">
      <dgm:prSet presAssocID="{B7186DC8-05CD-4666-8E2F-27FD8BE7A043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2542485-2754-4312-AB72-518A7250D2ED}" type="pres">
      <dgm:prSet presAssocID="{B7186DC8-05CD-4666-8E2F-27FD8BE7A043}" presName="BalanceSpacing" presStyleCnt="0"/>
      <dgm:spPr/>
    </dgm:pt>
    <dgm:pt modelId="{8C25EA4B-F9AD-42CE-9240-232D58EB777C}" type="pres">
      <dgm:prSet presAssocID="{B7186DC8-05CD-4666-8E2F-27FD8BE7A043}" presName="BalanceSpacing1" presStyleCnt="0"/>
      <dgm:spPr/>
    </dgm:pt>
    <dgm:pt modelId="{6D306929-2315-496D-83D7-B8950BEBF0B5}" type="pres">
      <dgm:prSet presAssocID="{0CE9A12E-365A-4F9E-89BC-844F53F0DB89}" presName="Accent1Text" presStyleLbl="node1" presStyleIdx="3" presStyleCnt="6"/>
      <dgm:spPr/>
      <dgm:t>
        <a:bodyPr/>
        <a:lstStyle/>
        <a:p>
          <a:endParaRPr lang="pt-BR"/>
        </a:p>
      </dgm:t>
    </dgm:pt>
    <dgm:pt modelId="{D4695F37-D8C7-4619-9426-BF119B856DA9}" type="pres">
      <dgm:prSet presAssocID="{0CE9A12E-365A-4F9E-89BC-844F53F0DB89}" presName="spaceBetweenRectangles" presStyleCnt="0"/>
      <dgm:spPr/>
    </dgm:pt>
    <dgm:pt modelId="{336753EB-86E0-4078-A266-0AEBA01F6F2D}" type="pres">
      <dgm:prSet presAssocID="{6C453618-349B-427D-9D99-CAF4982D7D60}" presName="composite" presStyleCnt="0"/>
      <dgm:spPr/>
    </dgm:pt>
    <dgm:pt modelId="{84426B8D-CD89-47E4-9E16-5ABCF1526798}" type="pres">
      <dgm:prSet presAssocID="{6C453618-349B-427D-9D99-CAF4982D7D60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1705268-EB05-483A-85D5-B80516FC8B81}" type="pres">
      <dgm:prSet presAssocID="{6C453618-349B-427D-9D99-CAF4982D7D60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8870E81-0D3E-40E1-B50A-FA5F2564A457}" type="pres">
      <dgm:prSet presAssocID="{6C453618-349B-427D-9D99-CAF4982D7D60}" presName="BalanceSpacing" presStyleCnt="0"/>
      <dgm:spPr/>
    </dgm:pt>
    <dgm:pt modelId="{F6879C6A-9037-4F50-B4E7-6557226C66EA}" type="pres">
      <dgm:prSet presAssocID="{6C453618-349B-427D-9D99-CAF4982D7D60}" presName="BalanceSpacing1" presStyleCnt="0"/>
      <dgm:spPr/>
    </dgm:pt>
    <dgm:pt modelId="{EBE35A3D-F0C3-454A-9087-F9DACDE995A1}" type="pres">
      <dgm:prSet presAssocID="{48BE18BA-97FF-4EA8-AB3A-C3D9DF0EB4B4}" presName="Accent1Text" presStyleLbl="node1" presStyleIdx="5" presStyleCnt="6"/>
      <dgm:spPr/>
      <dgm:t>
        <a:bodyPr/>
        <a:lstStyle/>
        <a:p>
          <a:endParaRPr lang="pt-BR"/>
        </a:p>
      </dgm:t>
    </dgm:pt>
  </dgm:ptLst>
  <dgm:cxnLst>
    <dgm:cxn modelId="{C4302E87-33BA-4E30-90C5-32A7132DB472}" type="presOf" srcId="{69A08B21-7A7D-40A9-8651-1EB9A23B4888}" destId="{33A40E14-E858-4C31-8E21-D336123D1C81}" srcOrd="0" destOrd="0" presId="urn:microsoft.com/office/officeart/2008/layout/AlternatingHexagons"/>
    <dgm:cxn modelId="{CF64DA65-B235-44C1-8788-BB78B602A257}" srcId="{69A08B21-7A7D-40A9-8651-1EB9A23B4888}" destId="{6C95B8E0-F1E8-44EA-919F-3AD455511259}" srcOrd="0" destOrd="0" parTransId="{326F3CBF-0DEC-43BD-980C-55DAFB7DD790}" sibTransId="{7B831479-4C06-4DB0-86C6-64AAB58F0106}"/>
    <dgm:cxn modelId="{B11C14BB-7EED-465C-A75E-7B9D8F14D009}" type="presOf" srcId="{6C453618-349B-427D-9D99-CAF4982D7D60}" destId="{84426B8D-CD89-47E4-9E16-5ABCF1526798}" srcOrd="0" destOrd="0" presId="urn:microsoft.com/office/officeart/2008/layout/AlternatingHexagons"/>
    <dgm:cxn modelId="{8F6A3A44-5AD9-41EE-B143-E09395808E1E}" srcId="{69A08B21-7A7D-40A9-8651-1EB9A23B4888}" destId="{B7186DC8-05CD-4666-8E2F-27FD8BE7A043}" srcOrd="1" destOrd="0" parTransId="{A92CC9C9-B508-48E2-B6D7-8B28AAE68DA6}" sibTransId="{0CE9A12E-365A-4F9E-89BC-844F53F0DB89}"/>
    <dgm:cxn modelId="{47FC8FEF-D8F6-4CC4-AD43-6817D585FFA9}" type="presOf" srcId="{0CE9A12E-365A-4F9E-89BC-844F53F0DB89}" destId="{6D306929-2315-496D-83D7-B8950BEBF0B5}" srcOrd="0" destOrd="0" presId="urn:microsoft.com/office/officeart/2008/layout/AlternatingHexagons"/>
    <dgm:cxn modelId="{17A09239-F058-4EE9-AC52-8715E39064E5}" type="presOf" srcId="{48BE18BA-97FF-4EA8-AB3A-C3D9DF0EB4B4}" destId="{EBE35A3D-F0C3-454A-9087-F9DACDE995A1}" srcOrd="0" destOrd="0" presId="urn:microsoft.com/office/officeart/2008/layout/AlternatingHexagons"/>
    <dgm:cxn modelId="{9DD90160-3708-4EF3-A058-97DD38DFF604}" type="presOf" srcId="{6C95B8E0-F1E8-44EA-919F-3AD455511259}" destId="{87017CBC-9E9D-4B76-84CB-2DFE84474944}" srcOrd="0" destOrd="0" presId="urn:microsoft.com/office/officeart/2008/layout/AlternatingHexagons"/>
    <dgm:cxn modelId="{83535980-564A-421D-92BB-D263B83F18AC}" type="presOf" srcId="{B7186DC8-05CD-4666-8E2F-27FD8BE7A043}" destId="{97ACB6E9-BD6D-4170-92AF-13EB1E4806F8}" srcOrd="0" destOrd="0" presId="urn:microsoft.com/office/officeart/2008/layout/AlternatingHexagons"/>
    <dgm:cxn modelId="{B81DD909-216B-4417-AA74-64C9FA7EB6D1}" srcId="{69A08B21-7A7D-40A9-8651-1EB9A23B4888}" destId="{6C453618-349B-427D-9D99-CAF4982D7D60}" srcOrd="2" destOrd="0" parTransId="{92B5CA4A-7638-442C-A2D4-6C08B00B7BAE}" sibTransId="{48BE18BA-97FF-4EA8-AB3A-C3D9DF0EB4B4}"/>
    <dgm:cxn modelId="{675D3E2F-F318-4ADC-90F9-8492D8F434E5}" type="presOf" srcId="{7B831479-4C06-4DB0-86C6-64AAB58F0106}" destId="{DDBC50E7-7ECA-42A2-9E68-E08E60A2F7BE}" srcOrd="0" destOrd="0" presId="urn:microsoft.com/office/officeart/2008/layout/AlternatingHexagons"/>
    <dgm:cxn modelId="{008B8CC2-EA68-46C8-91A4-9ACE1464AF8C}" type="presParOf" srcId="{33A40E14-E858-4C31-8E21-D336123D1C81}" destId="{8CBE5D39-C0E8-4207-9999-69771FB1F9F6}" srcOrd="0" destOrd="0" presId="urn:microsoft.com/office/officeart/2008/layout/AlternatingHexagons"/>
    <dgm:cxn modelId="{925E1E1E-7361-44AD-AA76-F523252F316D}" type="presParOf" srcId="{8CBE5D39-C0E8-4207-9999-69771FB1F9F6}" destId="{87017CBC-9E9D-4B76-84CB-2DFE84474944}" srcOrd="0" destOrd="0" presId="urn:microsoft.com/office/officeart/2008/layout/AlternatingHexagons"/>
    <dgm:cxn modelId="{63D16126-9409-44DE-BD1F-E6FFB4243FB0}" type="presParOf" srcId="{8CBE5D39-C0E8-4207-9999-69771FB1F9F6}" destId="{6006AD0E-5C55-4139-9789-61BF91427A2D}" srcOrd="1" destOrd="0" presId="urn:microsoft.com/office/officeart/2008/layout/AlternatingHexagons"/>
    <dgm:cxn modelId="{6D6CCEB8-3F4B-4E09-A017-7AC0C54FAD6D}" type="presParOf" srcId="{8CBE5D39-C0E8-4207-9999-69771FB1F9F6}" destId="{AEEF24BC-7613-44A8-98AB-704AE3588FDA}" srcOrd="2" destOrd="0" presId="urn:microsoft.com/office/officeart/2008/layout/AlternatingHexagons"/>
    <dgm:cxn modelId="{191D881E-BC64-4B93-AECC-A165CD62B4F5}" type="presParOf" srcId="{8CBE5D39-C0E8-4207-9999-69771FB1F9F6}" destId="{2CBAC0F7-90BA-46A1-82EF-5B26E778DD95}" srcOrd="3" destOrd="0" presId="urn:microsoft.com/office/officeart/2008/layout/AlternatingHexagons"/>
    <dgm:cxn modelId="{DDA804E0-F62D-4B09-BF2B-8E16C4090975}" type="presParOf" srcId="{8CBE5D39-C0E8-4207-9999-69771FB1F9F6}" destId="{DDBC50E7-7ECA-42A2-9E68-E08E60A2F7BE}" srcOrd="4" destOrd="0" presId="urn:microsoft.com/office/officeart/2008/layout/AlternatingHexagons"/>
    <dgm:cxn modelId="{B4CCA795-D8BB-499D-8624-EC0A8FCA9B1F}" type="presParOf" srcId="{33A40E14-E858-4C31-8E21-D336123D1C81}" destId="{60DB35D7-5104-4D2E-9607-F3583E394107}" srcOrd="1" destOrd="0" presId="urn:microsoft.com/office/officeart/2008/layout/AlternatingHexagons"/>
    <dgm:cxn modelId="{BA8B5066-B13A-44CF-9D34-C50C1B44CAFD}" type="presParOf" srcId="{33A40E14-E858-4C31-8E21-D336123D1C81}" destId="{B04F19B9-9D0B-4F54-A635-DF97A9C33F8D}" srcOrd="2" destOrd="0" presId="urn:microsoft.com/office/officeart/2008/layout/AlternatingHexagons"/>
    <dgm:cxn modelId="{083987A1-46EA-4AD4-AAB5-AC4A50BD9EF2}" type="presParOf" srcId="{B04F19B9-9D0B-4F54-A635-DF97A9C33F8D}" destId="{97ACB6E9-BD6D-4170-92AF-13EB1E4806F8}" srcOrd="0" destOrd="0" presId="urn:microsoft.com/office/officeart/2008/layout/AlternatingHexagons"/>
    <dgm:cxn modelId="{96BFDCA5-93DC-4E8E-AECD-EAF1FC75472D}" type="presParOf" srcId="{B04F19B9-9D0B-4F54-A635-DF97A9C33F8D}" destId="{14C155C7-FD69-4C9A-BF3B-70ACFFE5854D}" srcOrd="1" destOrd="0" presId="urn:microsoft.com/office/officeart/2008/layout/AlternatingHexagons"/>
    <dgm:cxn modelId="{1EB47BC5-9AB2-4946-A9CD-C9273A859C8E}" type="presParOf" srcId="{B04F19B9-9D0B-4F54-A635-DF97A9C33F8D}" destId="{82542485-2754-4312-AB72-518A7250D2ED}" srcOrd="2" destOrd="0" presId="urn:microsoft.com/office/officeart/2008/layout/AlternatingHexagons"/>
    <dgm:cxn modelId="{6982478E-BD6E-4EA7-B097-FA2998F956CB}" type="presParOf" srcId="{B04F19B9-9D0B-4F54-A635-DF97A9C33F8D}" destId="{8C25EA4B-F9AD-42CE-9240-232D58EB777C}" srcOrd="3" destOrd="0" presId="urn:microsoft.com/office/officeart/2008/layout/AlternatingHexagons"/>
    <dgm:cxn modelId="{8C27B993-DCEA-41BC-9C8C-6009630C58C9}" type="presParOf" srcId="{B04F19B9-9D0B-4F54-A635-DF97A9C33F8D}" destId="{6D306929-2315-496D-83D7-B8950BEBF0B5}" srcOrd="4" destOrd="0" presId="urn:microsoft.com/office/officeart/2008/layout/AlternatingHexagons"/>
    <dgm:cxn modelId="{CB08AA91-E26D-4FC4-A86F-7FEF8860784F}" type="presParOf" srcId="{33A40E14-E858-4C31-8E21-D336123D1C81}" destId="{D4695F37-D8C7-4619-9426-BF119B856DA9}" srcOrd="3" destOrd="0" presId="urn:microsoft.com/office/officeart/2008/layout/AlternatingHexagons"/>
    <dgm:cxn modelId="{7C3CB537-E64A-4B4E-98D8-DF6EA8EA2AAF}" type="presParOf" srcId="{33A40E14-E858-4C31-8E21-D336123D1C81}" destId="{336753EB-86E0-4078-A266-0AEBA01F6F2D}" srcOrd="4" destOrd="0" presId="urn:microsoft.com/office/officeart/2008/layout/AlternatingHexagons"/>
    <dgm:cxn modelId="{54046F71-FBF3-455C-9785-8626C4B1A176}" type="presParOf" srcId="{336753EB-86E0-4078-A266-0AEBA01F6F2D}" destId="{84426B8D-CD89-47E4-9E16-5ABCF1526798}" srcOrd="0" destOrd="0" presId="urn:microsoft.com/office/officeart/2008/layout/AlternatingHexagons"/>
    <dgm:cxn modelId="{08F9FBFC-0933-4F75-96CB-D6C9DDA98EE3}" type="presParOf" srcId="{336753EB-86E0-4078-A266-0AEBA01F6F2D}" destId="{61705268-EB05-483A-85D5-B80516FC8B81}" srcOrd="1" destOrd="0" presId="urn:microsoft.com/office/officeart/2008/layout/AlternatingHexagons"/>
    <dgm:cxn modelId="{2E57AF60-92CD-45E4-A5AF-DF95447843F5}" type="presParOf" srcId="{336753EB-86E0-4078-A266-0AEBA01F6F2D}" destId="{88870E81-0D3E-40E1-B50A-FA5F2564A457}" srcOrd="2" destOrd="0" presId="urn:microsoft.com/office/officeart/2008/layout/AlternatingHexagons"/>
    <dgm:cxn modelId="{F66BA050-C4F3-4663-806E-009DD26E23AA}" type="presParOf" srcId="{336753EB-86E0-4078-A266-0AEBA01F6F2D}" destId="{F6879C6A-9037-4F50-B4E7-6557226C66EA}" srcOrd="3" destOrd="0" presId="urn:microsoft.com/office/officeart/2008/layout/AlternatingHexagons"/>
    <dgm:cxn modelId="{C0B1F4B1-EF3E-4E55-A926-5358801F894A}" type="presParOf" srcId="{336753EB-86E0-4078-A266-0AEBA01F6F2D}" destId="{EBE35A3D-F0C3-454A-9087-F9DACDE995A1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84DE48-A4CD-498F-B0EC-051F409427CA}" type="doc">
      <dgm:prSet loTypeId="urn:microsoft.com/office/officeart/2008/layout/AlternatingHexagons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C30DEB0-460E-4343-A9BC-3BF9928EBF2E}">
      <dgm:prSet phldrT="[Texto]" custT="1"/>
      <dgm:spPr/>
      <dgm:t>
        <a:bodyPr/>
        <a:lstStyle/>
        <a:p>
          <a:r>
            <a:rPr lang="pt-BR" sz="1800" dirty="0" smtClean="0"/>
            <a:t>Inovação</a:t>
          </a:r>
          <a:endParaRPr lang="pt-BR" sz="1800" dirty="0"/>
        </a:p>
      </dgm:t>
    </dgm:pt>
    <dgm:pt modelId="{6179F96A-B69B-47E8-9D73-F2A5B8F464F4}" type="parTrans" cxnId="{E6773F93-925B-432F-9983-922C8D25F8B8}">
      <dgm:prSet/>
      <dgm:spPr/>
      <dgm:t>
        <a:bodyPr/>
        <a:lstStyle/>
        <a:p>
          <a:endParaRPr lang="pt-BR" sz="1800"/>
        </a:p>
      </dgm:t>
    </dgm:pt>
    <dgm:pt modelId="{8952CBD1-E473-4C92-A72F-3B46F59E43F6}" type="sibTrans" cxnId="{E6773F93-925B-432F-9983-922C8D25F8B8}">
      <dgm:prSet custT="1"/>
      <dgm:spPr/>
      <dgm:t>
        <a:bodyPr/>
        <a:lstStyle/>
        <a:p>
          <a:r>
            <a:rPr lang="pt-BR" sz="1800" dirty="0" smtClean="0"/>
            <a:t>Acesso a Mercados</a:t>
          </a:r>
          <a:endParaRPr lang="pt-BR" sz="1800" dirty="0"/>
        </a:p>
      </dgm:t>
    </dgm:pt>
    <dgm:pt modelId="{696DBEFD-11D0-4098-9839-59916500EA23}">
      <dgm:prSet phldrT="[Texto]" custT="1"/>
      <dgm:spPr/>
      <dgm:t>
        <a:bodyPr/>
        <a:lstStyle/>
        <a:p>
          <a:r>
            <a:rPr lang="pt-BR" sz="1700" dirty="0" smtClean="0"/>
            <a:t>Legislação e </a:t>
          </a:r>
          <a:r>
            <a:rPr lang="pt-BR" sz="1700" dirty="0" err="1" smtClean="0"/>
            <a:t>Fiscaliza-ção</a:t>
          </a:r>
          <a:endParaRPr lang="pt-BR" sz="1700" dirty="0"/>
        </a:p>
      </dgm:t>
    </dgm:pt>
    <dgm:pt modelId="{D629F6CC-B336-491D-A418-531B009EB6D1}" type="parTrans" cxnId="{DF7FA457-723D-4EFF-90BA-C1FAF4D8EDCD}">
      <dgm:prSet/>
      <dgm:spPr/>
      <dgm:t>
        <a:bodyPr/>
        <a:lstStyle/>
        <a:p>
          <a:endParaRPr lang="pt-BR" sz="1800"/>
        </a:p>
      </dgm:t>
    </dgm:pt>
    <dgm:pt modelId="{91313C72-AC10-4E0F-B11D-46C78023F1C1}" type="sibTrans" cxnId="{DF7FA457-723D-4EFF-90BA-C1FAF4D8EDCD}">
      <dgm:prSet custT="1"/>
      <dgm:spPr/>
      <dgm:t>
        <a:bodyPr/>
        <a:lstStyle/>
        <a:p>
          <a:r>
            <a:rPr lang="pt-BR" sz="1800" dirty="0" smtClean="0"/>
            <a:t>Empreendedor Individual</a:t>
          </a:r>
          <a:endParaRPr lang="pt-BR" sz="1800" dirty="0"/>
        </a:p>
      </dgm:t>
    </dgm:pt>
    <dgm:pt modelId="{995BDABF-12D4-4980-9006-F6DC2D777714}">
      <dgm:prSet phldrT="[Texto]" custT="1"/>
      <dgm:spPr/>
      <dgm:t>
        <a:bodyPr/>
        <a:lstStyle/>
        <a:p>
          <a:r>
            <a:rPr lang="pt-BR" sz="1800" dirty="0" smtClean="0"/>
            <a:t>Acesso a Justiça</a:t>
          </a:r>
          <a:endParaRPr lang="pt-BR" sz="1800" dirty="0"/>
        </a:p>
      </dgm:t>
    </dgm:pt>
    <dgm:pt modelId="{92AB6E6A-B30B-49BC-8DF7-B0D295860403}" type="parTrans" cxnId="{6447B585-9BF9-4F19-85D6-86A87C8CABBA}">
      <dgm:prSet/>
      <dgm:spPr/>
      <dgm:t>
        <a:bodyPr/>
        <a:lstStyle/>
        <a:p>
          <a:endParaRPr lang="pt-BR" sz="1800"/>
        </a:p>
      </dgm:t>
    </dgm:pt>
    <dgm:pt modelId="{92C49B08-31CA-4997-9958-782CFD9DC38D}" type="sibTrans" cxnId="{6447B585-9BF9-4F19-85D6-86A87C8CABBA}">
      <dgm:prSet custT="1"/>
      <dgm:spPr/>
      <dgm:t>
        <a:bodyPr/>
        <a:lstStyle/>
        <a:p>
          <a:endParaRPr lang="pt-BR" sz="1800"/>
        </a:p>
      </dgm:t>
    </dgm:pt>
    <dgm:pt modelId="{B391E222-4B65-404B-8ED0-E863B91EEF0A}" type="pres">
      <dgm:prSet presAssocID="{E584DE48-A4CD-498F-B0EC-051F409427CA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3D2F5C58-06D5-4BB3-BFAB-CDB9E89973E9}" type="pres">
      <dgm:prSet presAssocID="{5C30DEB0-460E-4343-A9BC-3BF9928EBF2E}" presName="composite" presStyleCnt="0"/>
      <dgm:spPr/>
    </dgm:pt>
    <dgm:pt modelId="{021CBD66-3FB9-4228-A14D-7BC4DF115556}" type="pres">
      <dgm:prSet presAssocID="{5C30DEB0-460E-4343-A9BC-3BF9928EBF2E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D3364DA-0E38-4760-BFD1-A392FD209E39}" type="pres">
      <dgm:prSet presAssocID="{5C30DEB0-460E-4343-A9BC-3BF9928EBF2E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9F50D3-D662-4BAB-BDEA-2655DEC52369}" type="pres">
      <dgm:prSet presAssocID="{5C30DEB0-460E-4343-A9BC-3BF9928EBF2E}" presName="BalanceSpacing" presStyleCnt="0"/>
      <dgm:spPr/>
    </dgm:pt>
    <dgm:pt modelId="{0A5DE8D4-BA26-4ABE-9B93-0F59F542F979}" type="pres">
      <dgm:prSet presAssocID="{5C30DEB0-460E-4343-A9BC-3BF9928EBF2E}" presName="BalanceSpacing1" presStyleCnt="0"/>
      <dgm:spPr/>
    </dgm:pt>
    <dgm:pt modelId="{1F8F37D5-2DC6-4970-A98F-28F9C576DDAD}" type="pres">
      <dgm:prSet presAssocID="{8952CBD1-E473-4C92-A72F-3B46F59E43F6}" presName="Accent1Text" presStyleLbl="node1" presStyleIdx="1" presStyleCnt="6"/>
      <dgm:spPr/>
      <dgm:t>
        <a:bodyPr/>
        <a:lstStyle/>
        <a:p>
          <a:endParaRPr lang="pt-BR"/>
        </a:p>
      </dgm:t>
    </dgm:pt>
    <dgm:pt modelId="{9781B2A1-EC38-4E5F-94F5-CDC4D8790D19}" type="pres">
      <dgm:prSet presAssocID="{8952CBD1-E473-4C92-A72F-3B46F59E43F6}" presName="spaceBetweenRectangles" presStyleCnt="0"/>
      <dgm:spPr/>
    </dgm:pt>
    <dgm:pt modelId="{8D9CBF35-7D97-44F9-97BF-16E6AF07DC2A}" type="pres">
      <dgm:prSet presAssocID="{696DBEFD-11D0-4098-9839-59916500EA23}" presName="composite" presStyleCnt="0"/>
      <dgm:spPr/>
    </dgm:pt>
    <dgm:pt modelId="{45A312C1-7BE5-4965-B762-B500894C73BB}" type="pres">
      <dgm:prSet presAssocID="{696DBEFD-11D0-4098-9839-59916500EA23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584CAC7-52C7-46B9-92B1-CA1E47D5E35F}" type="pres">
      <dgm:prSet presAssocID="{696DBEFD-11D0-4098-9839-59916500EA23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88A2193-4EFD-4EC3-B897-A846A44F3C3B}" type="pres">
      <dgm:prSet presAssocID="{696DBEFD-11D0-4098-9839-59916500EA23}" presName="BalanceSpacing" presStyleCnt="0"/>
      <dgm:spPr/>
    </dgm:pt>
    <dgm:pt modelId="{F09A23F3-A5C0-4A5F-970D-B8F76762A402}" type="pres">
      <dgm:prSet presAssocID="{696DBEFD-11D0-4098-9839-59916500EA23}" presName="BalanceSpacing1" presStyleCnt="0"/>
      <dgm:spPr/>
    </dgm:pt>
    <dgm:pt modelId="{143C4E1E-53E3-4399-94A5-35D6082E344A}" type="pres">
      <dgm:prSet presAssocID="{91313C72-AC10-4E0F-B11D-46C78023F1C1}" presName="Accent1Text" presStyleLbl="node1" presStyleIdx="3" presStyleCnt="6"/>
      <dgm:spPr/>
      <dgm:t>
        <a:bodyPr/>
        <a:lstStyle/>
        <a:p>
          <a:endParaRPr lang="pt-BR"/>
        </a:p>
      </dgm:t>
    </dgm:pt>
    <dgm:pt modelId="{7E78D3AF-1833-4B74-8C39-E8843B5C1AED}" type="pres">
      <dgm:prSet presAssocID="{91313C72-AC10-4E0F-B11D-46C78023F1C1}" presName="spaceBetweenRectangles" presStyleCnt="0"/>
      <dgm:spPr/>
    </dgm:pt>
    <dgm:pt modelId="{4884A9A7-7CB8-463F-B26A-FB637DCFFFB1}" type="pres">
      <dgm:prSet presAssocID="{995BDABF-12D4-4980-9006-F6DC2D777714}" presName="composite" presStyleCnt="0"/>
      <dgm:spPr/>
    </dgm:pt>
    <dgm:pt modelId="{58C285D2-765D-4E60-9A7E-4C68FF4C9CC2}" type="pres">
      <dgm:prSet presAssocID="{995BDABF-12D4-4980-9006-F6DC2D777714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352028A-48E4-4E27-94D8-141A74584B0A}" type="pres">
      <dgm:prSet presAssocID="{995BDABF-12D4-4980-9006-F6DC2D777714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5877BC-7F04-4615-90E2-A285A49BB9B3}" type="pres">
      <dgm:prSet presAssocID="{995BDABF-12D4-4980-9006-F6DC2D777714}" presName="BalanceSpacing" presStyleCnt="0"/>
      <dgm:spPr/>
    </dgm:pt>
    <dgm:pt modelId="{E036B418-780A-4B36-ADE1-E50B0D71E1C9}" type="pres">
      <dgm:prSet presAssocID="{995BDABF-12D4-4980-9006-F6DC2D777714}" presName="BalanceSpacing1" presStyleCnt="0"/>
      <dgm:spPr/>
    </dgm:pt>
    <dgm:pt modelId="{A811E4FE-5B89-455E-9A0F-66D2A8856AB4}" type="pres">
      <dgm:prSet presAssocID="{92C49B08-31CA-4997-9958-782CFD9DC38D}" presName="Accent1Text" presStyleLbl="node1" presStyleIdx="5" presStyleCnt="6"/>
      <dgm:spPr/>
      <dgm:t>
        <a:bodyPr/>
        <a:lstStyle/>
        <a:p>
          <a:endParaRPr lang="pt-BR"/>
        </a:p>
      </dgm:t>
    </dgm:pt>
  </dgm:ptLst>
  <dgm:cxnLst>
    <dgm:cxn modelId="{7D402DA8-3F46-4CBE-88AC-66421C258754}" type="presOf" srcId="{8952CBD1-E473-4C92-A72F-3B46F59E43F6}" destId="{1F8F37D5-2DC6-4970-A98F-28F9C576DDAD}" srcOrd="0" destOrd="0" presId="urn:microsoft.com/office/officeart/2008/layout/AlternatingHexagons"/>
    <dgm:cxn modelId="{51154EE5-EA5D-4F37-8779-6BFA769BE0A5}" type="presOf" srcId="{995BDABF-12D4-4980-9006-F6DC2D777714}" destId="{58C285D2-765D-4E60-9A7E-4C68FF4C9CC2}" srcOrd="0" destOrd="0" presId="urn:microsoft.com/office/officeart/2008/layout/AlternatingHexagons"/>
    <dgm:cxn modelId="{B13B4A03-E429-4306-9DFC-9DF5CB792013}" type="presOf" srcId="{E584DE48-A4CD-498F-B0EC-051F409427CA}" destId="{B391E222-4B65-404B-8ED0-E863B91EEF0A}" srcOrd="0" destOrd="0" presId="urn:microsoft.com/office/officeart/2008/layout/AlternatingHexagons"/>
    <dgm:cxn modelId="{E6773F93-925B-432F-9983-922C8D25F8B8}" srcId="{E584DE48-A4CD-498F-B0EC-051F409427CA}" destId="{5C30DEB0-460E-4343-A9BC-3BF9928EBF2E}" srcOrd="0" destOrd="0" parTransId="{6179F96A-B69B-47E8-9D73-F2A5B8F464F4}" sibTransId="{8952CBD1-E473-4C92-A72F-3B46F59E43F6}"/>
    <dgm:cxn modelId="{C703C128-273F-404F-A834-89993CB1B628}" type="presOf" srcId="{5C30DEB0-460E-4343-A9BC-3BF9928EBF2E}" destId="{021CBD66-3FB9-4228-A14D-7BC4DF115556}" srcOrd="0" destOrd="0" presId="urn:microsoft.com/office/officeart/2008/layout/AlternatingHexagons"/>
    <dgm:cxn modelId="{65EDE5EC-CC42-419B-B1E3-8C7B152A7F4A}" type="presOf" srcId="{92C49B08-31CA-4997-9958-782CFD9DC38D}" destId="{A811E4FE-5B89-455E-9A0F-66D2A8856AB4}" srcOrd="0" destOrd="0" presId="urn:microsoft.com/office/officeart/2008/layout/AlternatingHexagons"/>
    <dgm:cxn modelId="{DF7FA457-723D-4EFF-90BA-C1FAF4D8EDCD}" srcId="{E584DE48-A4CD-498F-B0EC-051F409427CA}" destId="{696DBEFD-11D0-4098-9839-59916500EA23}" srcOrd="1" destOrd="0" parTransId="{D629F6CC-B336-491D-A418-531B009EB6D1}" sibTransId="{91313C72-AC10-4E0F-B11D-46C78023F1C1}"/>
    <dgm:cxn modelId="{6B3C567B-67D4-404E-8B97-6808041F0405}" type="presOf" srcId="{696DBEFD-11D0-4098-9839-59916500EA23}" destId="{45A312C1-7BE5-4965-B762-B500894C73BB}" srcOrd="0" destOrd="0" presId="urn:microsoft.com/office/officeart/2008/layout/AlternatingHexagons"/>
    <dgm:cxn modelId="{C144A7CD-5250-467D-9E6A-ABF0AC1C2201}" type="presOf" srcId="{91313C72-AC10-4E0F-B11D-46C78023F1C1}" destId="{143C4E1E-53E3-4399-94A5-35D6082E344A}" srcOrd="0" destOrd="0" presId="urn:microsoft.com/office/officeart/2008/layout/AlternatingHexagons"/>
    <dgm:cxn modelId="{6447B585-9BF9-4F19-85D6-86A87C8CABBA}" srcId="{E584DE48-A4CD-498F-B0EC-051F409427CA}" destId="{995BDABF-12D4-4980-9006-F6DC2D777714}" srcOrd="2" destOrd="0" parTransId="{92AB6E6A-B30B-49BC-8DF7-B0D295860403}" sibTransId="{92C49B08-31CA-4997-9958-782CFD9DC38D}"/>
    <dgm:cxn modelId="{63A97544-8CFB-4AEE-BB15-035B3031166E}" type="presParOf" srcId="{B391E222-4B65-404B-8ED0-E863B91EEF0A}" destId="{3D2F5C58-06D5-4BB3-BFAB-CDB9E89973E9}" srcOrd="0" destOrd="0" presId="urn:microsoft.com/office/officeart/2008/layout/AlternatingHexagons"/>
    <dgm:cxn modelId="{0C5ABBB0-0B3C-4CDD-B231-94D14B9D2981}" type="presParOf" srcId="{3D2F5C58-06D5-4BB3-BFAB-CDB9E89973E9}" destId="{021CBD66-3FB9-4228-A14D-7BC4DF115556}" srcOrd="0" destOrd="0" presId="urn:microsoft.com/office/officeart/2008/layout/AlternatingHexagons"/>
    <dgm:cxn modelId="{C20FF2BB-4B69-46DF-9F68-33B919BBC2CC}" type="presParOf" srcId="{3D2F5C58-06D5-4BB3-BFAB-CDB9E89973E9}" destId="{9D3364DA-0E38-4760-BFD1-A392FD209E39}" srcOrd="1" destOrd="0" presId="urn:microsoft.com/office/officeart/2008/layout/AlternatingHexagons"/>
    <dgm:cxn modelId="{A7986E93-63B4-4782-8E3C-4058CD3A0DE4}" type="presParOf" srcId="{3D2F5C58-06D5-4BB3-BFAB-CDB9E89973E9}" destId="{669F50D3-D662-4BAB-BDEA-2655DEC52369}" srcOrd="2" destOrd="0" presId="urn:microsoft.com/office/officeart/2008/layout/AlternatingHexagons"/>
    <dgm:cxn modelId="{45785E05-6452-4069-8F7D-917CC5D8960B}" type="presParOf" srcId="{3D2F5C58-06D5-4BB3-BFAB-CDB9E89973E9}" destId="{0A5DE8D4-BA26-4ABE-9B93-0F59F542F979}" srcOrd="3" destOrd="0" presId="urn:microsoft.com/office/officeart/2008/layout/AlternatingHexagons"/>
    <dgm:cxn modelId="{7671E345-4F53-4247-BAE5-CE0A5B45F747}" type="presParOf" srcId="{3D2F5C58-06D5-4BB3-BFAB-CDB9E89973E9}" destId="{1F8F37D5-2DC6-4970-A98F-28F9C576DDAD}" srcOrd="4" destOrd="0" presId="urn:microsoft.com/office/officeart/2008/layout/AlternatingHexagons"/>
    <dgm:cxn modelId="{F179AD87-F061-4B29-B3C9-77BC17DF752F}" type="presParOf" srcId="{B391E222-4B65-404B-8ED0-E863B91EEF0A}" destId="{9781B2A1-EC38-4E5F-94F5-CDC4D8790D19}" srcOrd="1" destOrd="0" presId="urn:microsoft.com/office/officeart/2008/layout/AlternatingHexagons"/>
    <dgm:cxn modelId="{A498615C-F753-4E99-A2DC-89AC7735E3F7}" type="presParOf" srcId="{B391E222-4B65-404B-8ED0-E863B91EEF0A}" destId="{8D9CBF35-7D97-44F9-97BF-16E6AF07DC2A}" srcOrd="2" destOrd="0" presId="urn:microsoft.com/office/officeart/2008/layout/AlternatingHexagons"/>
    <dgm:cxn modelId="{227086BF-29C4-46C5-A93F-00F2583DA701}" type="presParOf" srcId="{8D9CBF35-7D97-44F9-97BF-16E6AF07DC2A}" destId="{45A312C1-7BE5-4965-B762-B500894C73BB}" srcOrd="0" destOrd="0" presId="urn:microsoft.com/office/officeart/2008/layout/AlternatingHexagons"/>
    <dgm:cxn modelId="{C41E508B-6181-445B-BDCF-0EB0E89BFAB9}" type="presParOf" srcId="{8D9CBF35-7D97-44F9-97BF-16E6AF07DC2A}" destId="{D584CAC7-52C7-46B9-92B1-CA1E47D5E35F}" srcOrd="1" destOrd="0" presId="urn:microsoft.com/office/officeart/2008/layout/AlternatingHexagons"/>
    <dgm:cxn modelId="{FBEA1CB8-E2B2-49CA-9967-132EE56856E2}" type="presParOf" srcId="{8D9CBF35-7D97-44F9-97BF-16E6AF07DC2A}" destId="{888A2193-4EFD-4EC3-B897-A846A44F3C3B}" srcOrd="2" destOrd="0" presId="urn:microsoft.com/office/officeart/2008/layout/AlternatingHexagons"/>
    <dgm:cxn modelId="{29E5B7D4-F0AE-4F6B-BF16-327C8B609885}" type="presParOf" srcId="{8D9CBF35-7D97-44F9-97BF-16E6AF07DC2A}" destId="{F09A23F3-A5C0-4A5F-970D-B8F76762A402}" srcOrd="3" destOrd="0" presId="urn:microsoft.com/office/officeart/2008/layout/AlternatingHexagons"/>
    <dgm:cxn modelId="{9B25988B-48E6-479A-942A-FA9B02FAAC0B}" type="presParOf" srcId="{8D9CBF35-7D97-44F9-97BF-16E6AF07DC2A}" destId="{143C4E1E-53E3-4399-94A5-35D6082E344A}" srcOrd="4" destOrd="0" presId="urn:microsoft.com/office/officeart/2008/layout/AlternatingHexagons"/>
    <dgm:cxn modelId="{ECE888F3-F085-4DF1-84C9-AF7D982A22C1}" type="presParOf" srcId="{B391E222-4B65-404B-8ED0-E863B91EEF0A}" destId="{7E78D3AF-1833-4B74-8C39-E8843B5C1AED}" srcOrd="3" destOrd="0" presId="urn:microsoft.com/office/officeart/2008/layout/AlternatingHexagons"/>
    <dgm:cxn modelId="{5A006479-6A65-4934-B9FD-98039B4A988F}" type="presParOf" srcId="{B391E222-4B65-404B-8ED0-E863B91EEF0A}" destId="{4884A9A7-7CB8-463F-B26A-FB637DCFFFB1}" srcOrd="4" destOrd="0" presId="urn:microsoft.com/office/officeart/2008/layout/AlternatingHexagons"/>
    <dgm:cxn modelId="{78D0A9A8-8707-48AC-B0FF-CE7011FE6E33}" type="presParOf" srcId="{4884A9A7-7CB8-463F-B26A-FB637DCFFFB1}" destId="{58C285D2-765D-4E60-9A7E-4C68FF4C9CC2}" srcOrd="0" destOrd="0" presId="urn:microsoft.com/office/officeart/2008/layout/AlternatingHexagons"/>
    <dgm:cxn modelId="{05BE299C-935E-415A-922F-F977371CC123}" type="presParOf" srcId="{4884A9A7-7CB8-463F-B26A-FB637DCFFFB1}" destId="{5352028A-48E4-4E27-94D8-141A74584B0A}" srcOrd="1" destOrd="0" presId="urn:microsoft.com/office/officeart/2008/layout/AlternatingHexagons"/>
    <dgm:cxn modelId="{D8D58C52-5D8D-4732-AFB1-DD276F427D8E}" type="presParOf" srcId="{4884A9A7-7CB8-463F-B26A-FB637DCFFFB1}" destId="{265877BC-7F04-4615-90E2-A285A49BB9B3}" srcOrd="2" destOrd="0" presId="urn:microsoft.com/office/officeart/2008/layout/AlternatingHexagons"/>
    <dgm:cxn modelId="{A823F376-1416-4425-9575-28A6DC130795}" type="presParOf" srcId="{4884A9A7-7CB8-463F-B26A-FB637DCFFFB1}" destId="{E036B418-780A-4B36-ADE1-E50B0D71E1C9}" srcOrd="3" destOrd="0" presId="urn:microsoft.com/office/officeart/2008/layout/AlternatingHexagons"/>
    <dgm:cxn modelId="{5BB7911D-FF3B-4D92-87A7-19D9A067CFEB}" type="presParOf" srcId="{4884A9A7-7CB8-463F-B26A-FB637DCFFFB1}" destId="{A811E4FE-5B89-455E-9A0F-66D2A8856AB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017CBC-9E9D-4B76-84CB-2DFE84474944}">
      <dsp:nvSpPr>
        <dsp:cNvPr id="0" name=""/>
        <dsp:cNvSpPr/>
      </dsp:nvSpPr>
      <dsp:spPr>
        <a:xfrm rot="5400000">
          <a:off x="3108170" y="118547"/>
          <a:ext cx="1784828" cy="155280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err="1" smtClean="0"/>
            <a:t>Definção</a:t>
          </a:r>
          <a:r>
            <a:rPr lang="pt-BR" sz="1800" kern="1200" dirty="0" smtClean="0"/>
            <a:t> de </a:t>
          </a:r>
          <a:r>
            <a:rPr lang="pt-BR" sz="1800" kern="1200" dirty="0" err="1" smtClean="0"/>
            <a:t>MPEs</a:t>
          </a:r>
          <a:endParaRPr lang="pt-BR" sz="1800" kern="1200" dirty="0"/>
        </a:p>
      </dsp:txBody>
      <dsp:txXfrm rot="-5400000">
        <a:off x="3466161" y="280670"/>
        <a:ext cx="1068845" cy="1228556"/>
      </dsp:txXfrm>
    </dsp:sp>
    <dsp:sp modelId="{6006AD0E-5C55-4139-9789-61BF91427A2D}">
      <dsp:nvSpPr>
        <dsp:cNvPr id="0" name=""/>
        <dsp:cNvSpPr/>
      </dsp:nvSpPr>
      <dsp:spPr>
        <a:xfrm>
          <a:off x="4824104" y="359499"/>
          <a:ext cx="1991868" cy="107089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BC50E7-7ECA-42A2-9E68-E08E60A2F7BE}">
      <dsp:nvSpPr>
        <dsp:cNvPr id="0" name=""/>
        <dsp:cNvSpPr/>
      </dsp:nvSpPr>
      <dsp:spPr>
        <a:xfrm rot="5400000">
          <a:off x="1431145" y="118547"/>
          <a:ext cx="1784828" cy="155280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err="1" smtClean="0"/>
            <a:t>Represen-tação</a:t>
          </a:r>
          <a:endParaRPr lang="pt-BR" sz="1800" kern="1200" dirty="0"/>
        </a:p>
      </dsp:txBody>
      <dsp:txXfrm rot="-5400000">
        <a:off x="1789136" y="280670"/>
        <a:ext cx="1068845" cy="1228556"/>
      </dsp:txXfrm>
    </dsp:sp>
    <dsp:sp modelId="{97ACB6E9-BD6D-4170-92AF-13EB1E4806F8}">
      <dsp:nvSpPr>
        <dsp:cNvPr id="0" name=""/>
        <dsp:cNvSpPr/>
      </dsp:nvSpPr>
      <dsp:spPr>
        <a:xfrm rot="5400000">
          <a:off x="2266445" y="1633509"/>
          <a:ext cx="1784828" cy="155280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Crédito</a:t>
          </a:r>
          <a:endParaRPr lang="pt-BR" sz="1800" kern="1200" dirty="0"/>
        </a:p>
      </dsp:txBody>
      <dsp:txXfrm rot="-5400000">
        <a:off x="2624436" y="1795632"/>
        <a:ext cx="1068845" cy="1228556"/>
      </dsp:txXfrm>
    </dsp:sp>
    <dsp:sp modelId="{14C155C7-FD69-4C9A-BF3B-70ACFFE5854D}">
      <dsp:nvSpPr>
        <dsp:cNvPr id="0" name=""/>
        <dsp:cNvSpPr/>
      </dsp:nvSpPr>
      <dsp:spPr>
        <a:xfrm>
          <a:off x="390590" y="1874461"/>
          <a:ext cx="1927615" cy="107089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306929-2315-496D-83D7-B8950BEBF0B5}">
      <dsp:nvSpPr>
        <dsp:cNvPr id="0" name=""/>
        <dsp:cNvSpPr/>
      </dsp:nvSpPr>
      <dsp:spPr>
        <a:xfrm rot="5400000">
          <a:off x="3943470" y="1633509"/>
          <a:ext cx="1784828" cy="155280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Tributação</a:t>
          </a:r>
          <a:endParaRPr lang="pt-BR" sz="1800" kern="1200" dirty="0"/>
        </a:p>
      </dsp:txBody>
      <dsp:txXfrm rot="-5400000">
        <a:off x="4301461" y="1795632"/>
        <a:ext cx="1068845" cy="1228556"/>
      </dsp:txXfrm>
    </dsp:sp>
    <dsp:sp modelId="{84426B8D-CD89-47E4-9E16-5ABCF1526798}">
      <dsp:nvSpPr>
        <dsp:cNvPr id="0" name=""/>
        <dsp:cNvSpPr/>
      </dsp:nvSpPr>
      <dsp:spPr>
        <a:xfrm rot="5400000">
          <a:off x="3108170" y="3148472"/>
          <a:ext cx="1784828" cy="155280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Inovação</a:t>
          </a:r>
          <a:endParaRPr lang="pt-BR" sz="1800" kern="1200" dirty="0"/>
        </a:p>
      </dsp:txBody>
      <dsp:txXfrm rot="-5400000">
        <a:off x="3466161" y="3310595"/>
        <a:ext cx="1068845" cy="1228556"/>
      </dsp:txXfrm>
    </dsp:sp>
    <dsp:sp modelId="{61705268-EB05-483A-85D5-B80516FC8B81}">
      <dsp:nvSpPr>
        <dsp:cNvPr id="0" name=""/>
        <dsp:cNvSpPr/>
      </dsp:nvSpPr>
      <dsp:spPr>
        <a:xfrm>
          <a:off x="4824104" y="3389424"/>
          <a:ext cx="1991868" cy="107089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E35A3D-F0C3-454A-9087-F9DACDE995A1}">
      <dsp:nvSpPr>
        <dsp:cNvPr id="0" name=""/>
        <dsp:cNvSpPr/>
      </dsp:nvSpPr>
      <dsp:spPr>
        <a:xfrm rot="5400000">
          <a:off x="1431145" y="3148472"/>
          <a:ext cx="1784828" cy="155280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Compras </a:t>
          </a:r>
          <a:r>
            <a:rPr lang="pt-BR" sz="1800" kern="1200" dirty="0" err="1" smtClean="0"/>
            <a:t>Governa-mentais</a:t>
          </a:r>
          <a:endParaRPr lang="pt-BR" sz="1800" kern="1200" dirty="0"/>
        </a:p>
      </dsp:txBody>
      <dsp:txXfrm rot="-5400000">
        <a:off x="1789136" y="3310595"/>
        <a:ext cx="1068845" cy="12285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1CBD66-3FB9-4228-A14D-7BC4DF115556}">
      <dsp:nvSpPr>
        <dsp:cNvPr id="0" name=""/>
        <dsp:cNvSpPr/>
      </dsp:nvSpPr>
      <dsp:spPr>
        <a:xfrm rot="5400000">
          <a:off x="2737172" y="139474"/>
          <a:ext cx="1795621" cy="156219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Inovação</a:t>
          </a:r>
          <a:endParaRPr lang="pt-BR" sz="1800" kern="1200" dirty="0"/>
        </a:p>
      </dsp:txBody>
      <dsp:txXfrm rot="-5400000">
        <a:off x="3097328" y="302577"/>
        <a:ext cx="1075308" cy="1235985"/>
      </dsp:txXfrm>
    </dsp:sp>
    <dsp:sp modelId="{9D3364DA-0E38-4760-BFD1-A392FD209E39}">
      <dsp:nvSpPr>
        <dsp:cNvPr id="0" name=""/>
        <dsp:cNvSpPr/>
      </dsp:nvSpPr>
      <dsp:spPr>
        <a:xfrm>
          <a:off x="4463483" y="381883"/>
          <a:ext cx="2003913" cy="10773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8F37D5-2DC6-4970-A98F-28F9C576DDAD}">
      <dsp:nvSpPr>
        <dsp:cNvPr id="0" name=""/>
        <dsp:cNvSpPr/>
      </dsp:nvSpPr>
      <dsp:spPr>
        <a:xfrm rot="5400000">
          <a:off x="1050006" y="139474"/>
          <a:ext cx="1795621" cy="156219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Acesso a Mercados</a:t>
          </a:r>
          <a:endParaRPr lang="pt-BR" sz="1800" kern="1200" dirty="0"/>
        </a:p>
      </dsp:txBody>
      <dsp:txXfrm rot="-5400000">
        <a:off x="1410162" y="302577"/>
        <a:ext cx="1075308" cy="1235985"/>
      </dsp:txXfrm>
    </dsp:sp>
    <dsp:sp modelId="{45A312C1-7BE5-4965-B762-B500894C73BB}">
      <dsp:nvSpPr>
        <dsp:cNvPr id="0" name=""/>
        <dsp:cNvSpPr/>
      </dsp:nvSpPr>
      <dsp:spPr>
        <a:xfrm rot="5400000">
          <a:off x="1890357" y="1663598"/>
          <a:ext cx="1795621" cy="156219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Legislação e </a:t>
          </a:r>
          <a:r>
            <a:rPr lang="pt-BR" sz="1700" kern="1200" dirty="0" err="1" smtClean="0"/>
            <a:t>Fiscaliza-ção</a:t>
          </a:r>
          <a:endParaRPr lang="pt-BR" sz="1700" kern="1200" dirty="0"/>
        </a:p>
      </dsp:txBody>
      <dsp:txXfrm rot="-5400000">
        <a:off x="2250513" y="1826701"/>
        <a:ext cx="1075308" cy="1235985"/>
      </dsp:txXfrm>
    </dsp:sp>
    <dsp:sp modelId="{D584CAC7-52C7-46B9-92B1-CA1E47D5E35F}">
      <dsp:nvSpPr>
        <dsp:cNvPr id="0" name=""/>
        <dsp:cNvSpPr/>
      </dsp:nvSpPr>
      <dsp:spPr>
        <a:xfrm>
          <a:off x="3159" y="1906007"/>
          <a:ext cx="1939271" cy="10773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3C4E1E-53E3-4399-94A5-35D6082E344A}">
      <dsp:nvSpPr>
        <dsp:cNvPr id="0" name=""/>
        <dsp:cNvSpPr/>
      </dsp:nvSpPr>
      <dsp:spPr>
        <a:xfrm rot="5400000">
          <a:off x="3577523" y="1663598"/>
          <a:ext cx="1795621" cy="156219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Empreendedor Individual</a:t>
          </a:r>
          <a:endParaRPr lang="pt-BR" sz="1800" kern="1200" dirty="0"/>
        </a:p>
      </dsp:txBody>
      <dsp:txXfrm rot="-5400000">
        <a:off x="3937679" y="1826701"/>
        <a:ext cx="1075308" cy="1235985"/>
      </dsp:txXfrm>
    </dsp:sp>
    <dsp:sp modelId="{58C285D2-765D-4E60-9A7E-4C68FF4C9CC2}">
      <dsp:nvSpPr>
        <dsp:cNvPr id="0" name=""/>
        <dsp:cNvSpPr/>
      </dsp:nvSpPr>
      <dsp:spPr>
        <a:xfrm rot="5400000">
          <a:off x="2737172" y="3187721"/>
          <a:ext cx="1795621" cy="156219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Acesso a Justiça</a:t>
          </a:r>
          <a:endParaRPr lang="pt-BR" sz="1800" kern="1200" dirty="0"/>
        </a:p>
      </dsp:txBody>
      <dsp:txXfrm rot="-5400000">
        <a:off x="3097328" y="3350824"/>
        <a:ext cx="1075308" cy="1235985"/>
      </dsp:txXfrm>
    </dsp:sp>
    <dsp:sp modelId="{5352028A-48E4-4E27-94D8-141A74584B0A}">
      <dsp:nvSpPr>
        <dsp:cNvPr id="0" name=""/>
        <dsp:cNvSpPr/>
      </dsp:nvSpPr>
      <dsp:spPr>
        <a:xfrm>
          <a:off x="4463483" y="3430130"/>
          <a:ext cx="2003913" cy="10773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11E4FE-5B89-455E-9A0F-66D2A8856AB4}">
      <dsp:nvSpPr>
        <dsp:cNvPr id="0" name=""/>
        <dsp:cNvSpPr/>
      </dsp:nvSpPr>
      <dsp:spPr>
        <a:xfrm rot="5400000">
          <a:off x="1050006" y="3187721"/>
          <a:ext cx="1795621" cy="156219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/>
        </a:p>
      </dsp:txBody>
      <dsp:txXfrm rot="-5400000">
        <a:off x="1410162" y="3350824"/>
        <a:ext cx="1075308" cy="12359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pt-BR" smtClean="0"/>
              <a:pPr/>
              <a:t>28/07/2016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pt-BR" smtClean="0"/>
              <a:pPr/>
              <a:t>28/07/2016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1799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Lei Geral das Micro e Pequenas Empresas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 smtClean="0"/>
              <a:t>Alterações do PLC 125/2016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4413" y="397584"/>
            <a:ext cx="3529318" cy="44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DEMPI – Departamento da Micro, Pequena e Média Indústria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DEMPI – Departamento da Micro, Pequena e Média Indústria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637716" y="6629400"/>
            <a:ext cx="10554284" cy="228600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pt-BR" dirty="0" smtClean="0"/>
              <a:t>DEMPI – Departamento da Micro, Pequena e Média Indústria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DEMPI – Departamento da Micro, Pequena e Média Indústria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409699" y="2378392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378392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DEMPI – Departamento da Micro, Pequena e Média Indústria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DEMPI – Departamento da Micro, Pequena e Média Indústria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DEMPI – Departamento da Micro, Pequena e Média Indústria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26679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626679" y="3446396"/>
            <a:ext cx="4155622" cy="2535303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DEMPI – Departamento da Micro, Pequena e Média Indústria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26680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626680" y="3446397"/>
            <a:ext cx="4155622" cy="2535304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DEMPI – Departamento da Micro, Pequena e Média Indústria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1055428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pt-BR" dirty="0" smtClean="0"/>
              <a:t>DEMPI – Departamento da Micro, Pequena e Média Indústria</a:t>
            </a:r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91" y="6629400"/>
            <a:ext cx="819343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fiesp.com.br/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Estatuto das Micro e Pequenas Empresas – Lei Geral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i="1" dirty="0" smtClean="0"/>
              <a:t>Alterações do PLC 125/2016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201" y="63310"/>
            <a:ext cx="9371949" cy="767680"/>
          </a:xfrm>
        </p:spPr>
        <p:txBody>
          <a:bodyPr>
            <a:normAutofit/>
          </a:bodyPr>
          <a:lstStyle/>
          <a:p>
            <a:r>
              <a:rPr lang="pt-BR" b="1" u="sng" dirty="0" smtClean="0"/>
              <a:t>FINANCIAMENTO &amp; INVESTIMENTO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16446" y="1074943"/>
            <a:ext cx="11738994" cy="464346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 smtClean="0"/>
              <a:t>Poderão </a:t>
            </a:r>
            <a:r>
              <a:rPr lang="pt-BR" sz="2400" b="1" dirty="0"/>
              <a:t>receber aporte de capital dos Investidores – Anjo </a:t>
            </a:r>
            <a:r>
              <a:rPr lang="pt-BR" sz="2400" dirty="0"/>
              <a:t>(PF ou PJ ou Fundos de Investimentos), não integrará o capital da empresa, e eles não serão responsabilizados como sócios nem terão qualquer vinculo de gerencia ou voto na empresa e nem para fins de processos judiciais. Remuneração poderá ser até 50% dos resultados dos lucros distribuídos pelo prazo máximo de 5 anos para resgatar sua participação devidamente corrigido e somente poderá exercer o direito de resgate depois de 2 anos do aporte de capital não podendo ultrapassar o valor investido devidamente corrigido.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pt-BR" dirty="0"/>
              <a:t>DEMPI – Departamento da Micro, Pequena e Média Indústria</a:t>
            </a:r>
          </a:p>
        </p:txBody>
      </p:sp>
    </p:spTree>
    <p:extLst>
      <p:ext uri="{BB962C8B-B14F-4D97-AF65-F5344CB8AC3E}">
        <p14:creationId xmlns:p14="http://schemas.microsoft.com/office/powerpoint/2010/main" val="115586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201" y="63310"/>
            <a:ext cx="9371949" cy="767680"/>
          </a:xfrm>
        </p:spPr>
        <p:txBody>
          <a:bodyPr>
            <a:normAutofit/>
          </a:bodyPr>
          <a:lstStyle/>
          <a:p>
            <a:r>
              <a:rPr lang="pt-BR" b="1" u="sng" dirty="0" smtClean="0"/>
              <a:t>ACESSO A MERCADOS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16446" y="1074943"/>
            <a:ext cx="11738994" cy="464346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 smtClean="0"/>
              <a:t>Programa </a:t>
            </a:r>
            <a:r>
              <a:rPr lang="pt-BR" sz="2400" b="1" dirty="0"/>
              <a:t>de Fomento as Atividades Produtivas de Pequeno Porte Urbanas </a:t>
            </a:r>
            <a:r>
              <a:rPr lang="pt-BR" sz="2400" dirty="0"/>
              <a:t>com oferta de assistência técnica e gerencial aos </a:t>
            </a:r>
            <a:r>
              <a:rPr lang="pt-BR" sz="2400" dirty="0" err="1"/>
              <a:t>MEIs</a:t>
            </a:r>
            <a:r>
              <a:rPr lang="pt-BR" sz="2400" dirty="0"/>
              <a:t> em situação de pobreza inscritos no CADUNICO, com direito a crédito de até R$ 2,4 mil</a:t>
            </a:r>
            <a:r>
              <a:rPr lang="pt-BR" sz="2400" dirty="0" smtClean="0"/>
              <a:t>.;</a:t>
            </a:r>
          </a:p>
          <a:p>
            <a:pPr marL="0" indent="0">
              <a:lnSpc>
                <a:spcPct val="150000"/>
              </a:lnSpc>
              <a:buNone/>
            </a:pPr>
            <a:endParaRPr lang="pt-BR" sz="2400" dirty="0"/>
          </a:p>
          <a:p>
            <a:pPr>
              <a:lnSpc>
                <a:spcPct val="150000"/>
              </a:lnSpc>
            </a:pPr>
            <a:r>
              <a:rPr lang="pt-BR" sz="2400" b="1" dirty="0" smtClean="0"/>
              <a:t>Nas </a:t>
            </a:r>
            <a:r>
              <a:rPr lang="pt-BR" sz="2400" b="1" dirty="0"/>
              <a:t>licitações públicas, a comprovação de regularidade fiscal e trabalhista </a:t>
            </a:r>
            <a:r>
              <a:rPr lang="pt-BR" sz="2400" dirty="0"/>
              <a:t>das </a:t>
            </a:r>
            <a:r>
              <a:rPr lang="pt-BR" sz="2400" dirty="0" err="1"/>
              <a:t>MPEs</a:t>
            </a:r>
            <a:r>
              <a:rPr lang="pt-BR" sz="2400" dirty="0"/>
              <a:t> somente será exigida para efeito de assinatura do </a:t>
            </a:r>
            <a:r>
              <a:rPr lang="pt-BR" sz="2400" dirty="0" smtClean="0"/>
              <a:t>contrato</a:t>
            </a:r>
            <a:endParaRPr lang="pt-BR" sz="240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pt-BR" dirty="0"/>
              <a:t>DEMPI – Departamento da Micro, Pequena e Média Indústria</a:t>
            </a:r>
          </a:p>
        </p:txBody>
      </p:sp>
    </p:spTree>
    <p:extLst>
      <p:ext uri="{BB962C8B-B14F-4D97-AF65-F5344CB8AC3E}">
        <p14:creationId xmlns:p14="http://schemas.microsoft.com/office/powerpoint/2010/main" val="14722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Pontos para Debate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PLC 125/2015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6774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201" y="63310"/>
            <a:ext cx="9371949" cy="767680"/>
          </a:xfrm>
        </p:spPr>
        <p:txBody>
          <a:bodyPr>
            <a:normAutofit/>
          </a:bodyPr>
          <a:lstStyle/>
          <a:p>
            <a:r>
              <a:rPr lang="pt-BR" b="1" u="sng" dirty="0" smtClean="0"/>
              <a:t>Principais Pontos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05201" y="846344"/>
            <a:ext cx="5717927" cy="511772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 smtClean="0"/>
              <a:t>Os </a:t>
            </a:r>
            <a:r>
              <a:rPr lang="pt-BR" sz="2400" b="1" dirty="0"/>
              <a:t>benefícios </a:t>
            </a:r>
            <a:r>
              <a:rPr lang="pt-BR" sz="2400" dirty="0"/>
              <a:t>(não tributários) </a:t>
            </a:r>
            <a:r>
              <a:rPr lang="pt-BR" sz="2400" b="1" dirty="0"/>
              <a:t>são para todas as empresas </a:t>
            </a:r>
            <a:r>
              <a:rPr lang="pt-BR" sz="2400" dirty="0"/>
              <a:t>até R$ 4,8 mi (podendo ser do simples ou do Lucro Presumido ou Real</a:t>
            </a:r>
            <a:r>
              <a:rPr lang="pt-BR" sz="2400" dirty="0" smtClean="0"/>
              <a:t>)</a:t>
            </a:r>
          </a:p>
          <a:p>
            <a:pPr>
              <a:lnSpc>
                <a:spcPct val="150000"/>
              </a:lnSpc>
            </a:pPr>
            <a:endParaRPr lang="pt-BR" sz="2400" dirty="0"/>
          </a:p>
          <a:p>
            <a:pPr>
              <a:lnSpc>
                <a:spcPct val="150000"/>
              </a:lnSpc>
            </a:pPr>
            <a:r>
              <a:rPr lang="pt-BR" sz="2400" b="1" dirty="0"/>
              <a:t>Ampliação das MPES para R$ 4,8 milhões </a:t>
            </a:r>
            <a:r>
              <a:rPr lang="pt-BR" sz="2400" dirty="0"/>
              <a:t>(Com ICMS pleno a partir de R$ 3,6 milhões até R$ 4,8 milhões)</a:t>
            </a:r>
          </a:p>
          <a:p>
            <a:pPr>
              <a:lnSpc>
                <a:spcPct val="150000"/>
              </a:lnSpc>
            </a:pPr>
            <a:endParaRPr lang="pt-BR" sz="2400" dirty="0" smtClean="0"/>
          </a:p>
          <a:p>
            <a:pPr marL="0" indent="0">
              <a:lnSpc>
                <a:spcPct val="150000"/>
              </a:lnSpc>
              <a:buNone/>
            </a:pPr>
            <a:endParaRPr lang="pt-BR" sz="240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pt-BR" dirty="0"/>
              <a:t>DEMPI – Departamento da Micro, Pequena e Média Indústria</a:t>
            </a:r>
          </a:p>
        </p:txBody>
      </p:sp>
      <p:sp>
        <p:nvSpPr>
          <p:cNvPr id="4" name="Retângulo 3"/>
          <p:cNvSpPr/>
          <p:nvPr/>
        </p:nvSpPr>
        <p:spPr>
          <a:xfrm>
            <a:off x="5800299" y="671691"/>
            <a:ext cx="639170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b="1" dirty="0"/>
              <a:t>Quem alcançar o limite de R$ 4,8 milhões</a:t>
            </a:r>
            <a:r>
              <a:rPr lang="pt-BR" sz="2400" dirty="0"/>
              <a:t>, durante o ano de 217,  ainda poderá ser optante em 2018</a:t>
            </a:r>
            <a:r>
              <a:rPr lang="pt-BR" sz="2400" dirty="0" smtClean="0"/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b="1" dirty="0"/>
              <a:t>Redução de 20 para 6 Faixas de Tributação</a:t>
            </a:r>
            <a:r>
              <a:rPr lang="pt-BR" sz="2400" dirty="0"/>
              <a:t>, com progressividade dentro de cada faixa, incluindo uma parcela dedutível, de modo a retirar os saltos nos tributos, com rampa suave de saída do Simples para o Lucro Presumido; (que só ocorrerá com a aprovação do limite para R$ 4,8mi)	</a:t>
            </a:r>
          </a:p>
        </p:txBody>
      </p:sp>
    </p:spTree>
    <p:extLst>
      <p:ext uri="{BB962C8B-B14F-4D97-AF65-F5344CB8AC3E}">
        <p14:creationId xmlns:p14="http://schemas.microsoft.com/office/powerpoint/2010/main" val="269777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201" y="63310"/>
            <a:ext cx="9371949" cy="767680"/>
          </a:xfrm>
        </p:spPr>
        <p:txBody>
          <a:bodyPr>
            <a:normAutofit/>
          </a:bodyPr>
          <a:lstStyle/>
          <a:p>
            <a:r>
              <a:rPr lang="pt-BR" b="1" u="sng" dirty="0" smtClean="0"/>
              <a:t>Principais Pontos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05200" y="846343"/>
            <a:ext cx="5472269" cy="578305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 smtClean="0"/>
              <a:t>Empresa </a:t>
            </a:r>
            <a:r>
              <a:rPr lang="pt-BR" sz="2400" b="1" dirty="0"/>
              <a:t>Simples de Crédito</a:t>
            </a:r>
            <a:r>
              <a:rPr lang="pt-BR" sz="2400" dirty="0"/>
              <a:t>, para ofertar operações de empréstimo, financiamento e desconto de títulos de crédito e serão submetidas ao Banco Central, sendo sua remuneração apenas a taxa de juros</a:t>
            </a:r>
            <a:r>
              <a:rPr lang="pt-BR" sz="2400" dirty="0" smtClean="0"/>
              <a:t>;</a:t>
            </a:r>
          </a:p>
          <a:p>
            <a:pPr marL="0" indent="0">
              <a:lnSpc>
                <a:spcPct val="150000"/>
              </a:lnSpc>
              <a:buNone/>
            </a:pPr>
            <a:endParaRPr lang="pt-BR" sz="2400" dirty="0"/>
          </a:p>
          <a:p>
            <a:pPr>
              <a:lnSpc>
                <a:spcPct val="150000"/>
              </a:lnSpc>
            </a:pPr>
            <a:r>
              <a:rPr lang="pt-BR" sz="2400" b="1" dirty="0" smtClean="0"/>
              <a:t>Redução </a:t>
            </a:r>
            <a:r>
              <a:rPr lang="pt-BR" sz="2400" b="1" dirty="0"/>
              <a:t>dos depósitos recursais da Justiça do Trabalho </a:t>
            </a:r>
            <a:r>
              <a:rPr lang="pt-BR" sz="2400" dirty="0"/>
              <a:t>de 90% para o MEI e 50% para MPE</a:t>
            </a:r>
            <a:r>
              <a:rPr lang="pt-BR" sz="2400" dirty="0" smtClean="0"/>
              <a:t>;</a:t>
            </a:r>
            <a:endParaRPr lang="pt-BR" sz="240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pt-BR" dirty="0"/>
              <a:t>DEMPI – Departamento da Micro, Pequena e Média Indústria</a:t>
            </a:r>
          </a:p>
        </p:txBody>
      </p:sp>
      <p:sp>
        <p:nvSpPr>
          <p:cNvPr id="8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04901" y="442221"/>
            <a:ext cx="6187099" cy="656609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 smtClean="0"/>
              <a:t>A </a:t>
            </a:r>
            <a:r>
              <a:rPr lang="pt-BR" sz="2400" b="1" dirty="0"/>
              <a:t>fiscalização deverá ter natureza prioritariamente orientadora</a:t>
            </a:r>
            <a:r>
              <a:rPr lang="pt-BR" sz="2400" dirty="0"/>
              <a:t>, no que se refere aos aspectos trabalhista, metrológico, sanitário, ambiental, de segurança e de uso e ocupação do solo e das relações de consumo;</a:t>
            </a:r>
          </a:p>
          <a:p>
            <a:pPr>
              <a:lnSpc>
                <a:spcPct val="150000"/>
              </a:lnSpc>
            </a:pPr>
            <a:r>
              <a:rPr lang="pt-BR" sz="2400" b="1" dirty="0" smtClean="0"/>
              <a:t>Os </a:t>
            </a:r>
            <a:r>
              <a:rPr lang="pt-BR" sz="2400" b="1" dirty="0"/>
              <a:t>Investidores – Anjo </a:t>
            </a:r>
            <a:r>
              <a:rPr lang="pt-BR" sz="2400" dirty="0"/>
              <a:t>(PF ou PJ ou Fundos de Investimentos) poderão fazer aporte nas </a:t>
            </a:r>
            <a:r>
              <a:rPr lang="pt-BR" sz="2400" dirty="0" err="1"/>
              <a:t>MPEs</a:t>
            </a:r>
            <a:r>
              <a:rPr lang="pt-BR" sz="2400" dirty="0"/>
              <a:t>,  que não integrará o capital da empresa, nem terão responsabilidades ela gestão e processos (trabalhistas, por ex.) da MPE</a:t>
            </a:r>
            <a:r>
              <a:rPr lang="pt-BR" sz="2400" dirty="0" smtClean="0"/>
              <a:t>;</a:t>
            </a:r>
            <a:r>
              <a:rPr lang="pt-BR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734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201" y="63310"/>
            <a:ext cx="9371949" cy="767680"/>
          </a:xfrm>
        </p:spPr>
        <p:txBody>
          <a:bodyPr>
            <a:normAutofit/>
          </a:bodyPr>
          <a:lstStyle/>
          <a:p>
            <a:r>
              <a:rPr lang="pt-BR" b="1" u="sng" dirty="0" smtClean="0"/>
              <a:t>Principais Pontos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05200" y="846343"/>
            <a:ext cx="11818477" cy="578305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BR" sz="2400" b="1" dirty="0" smtClean="0"/>
              <a:t>Parcelamento </a:t>
            </a:r>
            <a:r>
              <a:rPr lang="pt-BR" sz="2400" b="1" dirty="0"/>
              <a:t>de débitos tributários ate Maio/2016 em até 120 meses</a:t>
            </a:r>
            <a:r>
              <a:rPr lang="pt-BR" sz="2400" dirty="0"/>
              <a:t> (parcela mínima de R$ 300 com Selic + 1%, sem multas) - Proposta da </a:t>
            </a:r>
            <a:r>
              <a:rPr lang="pt-BR" sz="2400" dirty="0" smtClean="0"/>
              <a:t>Câmara </a:t>
            </a:r>
            <a:r>
              <a:rPr lang="pt-BR" sz="2400" dirty="0"/>
              <a:t>= 180 meses </a:t>
            </a:r>
            <a:endParaRPr lang="pt-BR" sz="2400" dirty="0" smtClean="0"/>
          </a:p>
          <a:p>
            <a:pPr>
              <a:lnSpc>
                <a:spcPct val="150000"/>
              </a:lnSpc>
            </a:pPr>
            <a:endParaRPr lang="pt-BR" sz="2400" dirty="0"/>
          </a:p>
          <a:p>
            <a:pPr>
              <a:lnSpc>
                <a:spcPct val="150000"/>
              </a:lnSpc>
            </a:pPr>
            <a:r>
              <a:rPr lang="pt-BR" sz="2400" b="1" dirty="0" smtClean="0"/>
              <a:t>O </a:t>
            </a:r>
            <a:r>
              <a:rPr lang="pt-BR" sz="2400" b="1" dirty="0"/>
              <a:t>simples passa a integrar o Regime Tributário Nacional</a:t>
            </a:r>
            <a:r>
              <a:rPr lang="pt-BR" sz="2400" b="1" dirty="0" smtClean="0"/>
              <a:t>;</a:t>
            </a:r>
          </a:p>
          <a:p>
            <a:pPr marL="0" indent="0">
              <a:lnSpc>
                <a:spcPct val="150000"/>
              </a:lnSpc>
              <a:buNone/>
            </a:pPr>
            <a:endParaRPr lang="pt-BR" sz="2400" dirty="0"/>
          </a:p>
          <a:p>
            <a:pPr>
              <a:lnSpc>
                <a:spcPct val="150000"/>
              </a:lnSpc>
            </a:pPr>
            <a:r>
              <a:rPr lang="pt-BR" sz="2400" b="1" dirty="0" smtClean="0"/>
              <a:t>Quem </a:t>
            </a:r>
            <a:r>
              <a:rPr lang="pt-BR" sz="2400" b="1" dirty="0"/>
              <a:t>aderir ao limite de R$ 4,8 mi terá o Pagamento da Previdência </a:t>
            </a:r>
            <a:r>
              <a:rPr lang="pt-BR" sz="2400" dirty="0"/>
              <a:t>incluído na Alíquota do simples a menor (importante para empresa com </a:t>
            </a:r>
            <a:r>
              <a:rPr lang="pt-BR" sz="2400" dirty="0" err="1"/>
              <a:t>nr</a:t>
            </a:r>
            <a:r>
              <a:rPr lang="pt-BR" sz="2400" dirty="0"/>
              <a:t>. Maior de funcionários)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pt-BR" dirty="0"/>
              <a:t>DEMPI – Departamento da Micro, Pequena e Média Indústria</a:t>
            </a:r>
          </a:p>
        </p:txBody>
      </p:sp>
    </p:spTree>
    <p:extLst>
      <p:ext uri="{BB962C8B-B14F-4D97-AF65-F5344CB8AC3E}">
        <p14:creationId xmlns:p14="http://schemas.microsoft.com/office/powerpoint/2010/main" val="416756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Texto 5"/>
          <p:cNvSpPr>
            <a:spLocks noGrp="1"/>
          </p:cNvSpPr>
          <p:nvPr>
            <p:ph type="body" sz="half" idx="2"/>
          </p:nvPr>
        </p:nvSpPr>
        <p:spPr>
          <a:xfrm>
            <a:off x="4603838" y="2280828"/>
            <a:ext cx="7588162" cy="3574061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/>
              <a:t>Av</a:t>
            </a:r>
            <a:r>
              <a:rPr lang="pt-BR" sz="2800" dirty="0"/>
              <a:t>. Paulista, 1313 – 5º Andar</a:t>
            </a:r>
          </a:p>
          <a:p>
            <a:pPr algn="ctr"/>
            <a:r>
              <a:rPr lang="pt-BR" sz="2800" dirty="0"/>
              <a:t>01311-923 – São Paulo – SP</a:t>
            </a:r>
          </a:p>
          <a:p>
            <a:pPr marL="285750" indent="-285750" algn="ctr">
              <a:buFont typeface="Wingdings"/>
              <a:buChar char="("/>
            </a:pPr>
            <a:r>
              <a:rPr lang="pt-BR" sz="2800" dirty="0">
                <a:sym typeface="Wingdings"/>
              </a:rPr>
              <a:t>(11) </a:t>
            </a:r>
            <a:r>
              <a:rPr lang="pt-BR" sz="2800" dirty="0" smtClean="0">
                <a:sym typeface="Wingdings"/>
              </a:rPr>
              <a:t>3549-4267 </a:t>
            </a:r>
          </a:p>
          <a:p>
            <a:pPr algn="ctr"/>
            <a:r>
              <a:rPr lang="pt-BR" sz="2800" dirty="0" smtClean="0">
                <a:sym typeface="Wingdings"/>
              </a:rPr>
              <a:t>E-mail: dempifiesp@fiesp.com.br </a:t>
            </a:r>
          </a:p>
          <a:p>
            <a:pPr algn="ctr"/>
            <a:endParaRPr lang="pt-BR" sz="2800" dirty="0" smtClean="0">
              <a:sym typeface="Wingdings"/>
              <a:hlinkClick r:id="rId2"/>
            </a:endParaRPr>
          </a:p>
          <a:p>
            <a:pPr algn="ctr"/>
            <a:endParaRPr lang="pt-BR" sz="2800" dirty="0" smtClean="0">
              <a:sym typeface="Wingdings"/>
              <a:hlinkClick r:id="rId2"/>
            </a:endParaRPr>
          </a:p>
          <a:p>
            <a:pPr algn="ctr"/>
            <a:r>
              <a:rPr lang="pt-BR" sz="2800" dirty="0" smtClean="0">
                <a:sym typeface="Wingdings"/>
                <a:hlinkClick r:id="rId2"/>
              </a:rPr>
              <a:t>www.fiesp.com.br</a:t>
            </a:r>
            <a:r>
              <a:rPr lang="pt-BR" sz="2800" dirty="0" smtClean="0">
                <a:sym typeface="Wingdings"/>
              </a:rPr>
              <a:t> </a:t>
            </a:r>
            <a:r>
              <a:rPr lang="pt-BR" sz="2800" dirty="0">
                <a:sym typeface="Wingdings"/>
              </a:rPr>
              <a:t>&gt; Indústria &gt; Pequena e Média </a:t>
            </a:r>
          </a:p>
          <a:p>
            <a:pPr algn="ctr"/>
            <a:endParaRPr lang="pt-BR" sz="2800" dirty="0"/>
          </a:p>
          <a:p>
            <a:pPr algn="ctr"/>
            <a:endParaRPr lang="pt-BR" sz="2800" dirty="0">
              <a:latin typeface="Symbol" pitchFamily="18" charset="2"/>
            </a:endParaRPr>
          </a:p>
        </p:txBody>
      </p:sp>
      <p:pic>
        <p:nvPicPr>
          <p:cNvPr id="7" name="Imagem 6" descr="logo fiesp_BRANCO cop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39" y="77367"/>
            <a:ext cx="1897935" cy="3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43" y="440099"/>
            <a:ext cx="3889888" cy="5893771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087" y="1095604"/>
            <a:ext cx="6219663" cy="779474"/>
          </a:xfrm>
          <a:prstGeom prst="rect">
            <a:avLst/>
          </a:prstGeom>
        </p:spPr>
      </p:pic>
      <p:sp>
        <p:nvSpPr>
          <p:cNvPr id="11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1637716" y="6629400"/>
            <a:ext cx="10554284" cy="228600"/>
          </a:xfrm>
        </p:spPr>
        <p:txBody>
          <a:bodyPr/>
          <a:lstStyle/>
          <a:p>
            <a:pPr algn="r"/>
            <a:r>
              <a:rPr lang="pt-BR" dirty="0"/>
              <a:t>DEMPI – Departamento da Micro, Pequena e Média Indústria</a:t>
            </a:r>
          </a:p>
        </p:txBody>
      </p:sp>
    </p:spTree>
    <p:extLst>
      <p:ext uri="{BB962C8B-B14F-4D97-AF65-F5344CB8AC3E}">
        <p14:creationId xmlns:p14="http://schemas.microsoft.com/office/powerpoint/2010/main" val="52702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576" y="174337"/>
            <a:ext cx="9371949" cy="777265"/>
          </a:xfrm>
        </p:spPr>
        <p:txBody>
          <a:bodyPr/>
          <a:lstStyle/>
          <a:p>
            <a:r>
              <a:rPr lang="pt-BR" b="1" dirty="0" err="1" smtClean="0">
                <a:solidFill>
                  <a:schemeClr val="tx1"/>
                </a:solidFill>
              </a:rPr>
              <a:t>Timeline</a:t>
            </a:r>
            <a:r>
              <a:rPr lang="pt-BR" b="1" dirty="0" smtClean="0">
                <a:solidFill>
                  <a:schemeClr val="tx1"/>
                </a:solidFill>
              </a:rPr>
              <a:t> do Estatuto da MPE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z="1400" dirty="0"/>
              <a:t>DEMPI – Departamento da Micro, Pequena e Média Indústria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7" y="1797927"/>
            <a:ext cx="12137424" cy="398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71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371949" cy="1213680"/>
          </a:xfrm>
        </p:spPr>
        <p:txBody>
          <a:bodyPr/>
          <a:lstStyle/>
          <a:p>
            <a:r>
              <a:rPr lang="pt-BR" b="1" dirty="0" smtClean="0">
                <a:solidFill>
                  <a:schemeClr val="tx1"/>
                </a:solidFill>
              </a:rPr>
              <a:t>Abrangência da Lei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624085" y="6623017"/>
            <a:ext cx="10567916" cy="234983"/>
          </a:xfrm>
        </p:spPr>
        <p:txBody>
          <a:bodyPr/>
          <a:lstStyle/>
          <a:p>
            <a:r>
              <a:rPr lang="pt-BR" sz="1400" dirty="0"/>
              <a:t>DEMPI – Departamento da Micro, Pequena e Média Indústria</a:t>
            </a:r>
          </a:p>
        </p:txBody>
      </p:sp>
      <p:graphicFrame>
        <p:nvGraphicFramePr>
          <p:cNvPr id="11" name="Espaço Reservado para Conteúd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1968197"/>
              </p:ext>
            </p:extLst>
          </p:nvPr>
        </p:nvGraphicFramePr>
        <p:xfrm>
          <a:off x="859263" y="1419367"/>
          <a:ext cx="7206564" cy="4819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2679827270"/>
              </p:ext>
            </p:extLst>
          </p:nvPr>
        </p:nvGraphicFramePr>
        <p:xfrm>
          <a:off x="4570484" y="1419367"/>
          <a:ext cx="6470556" cy="4889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0769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Novidades do PLC 125/2015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5262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201" y="63310"/>
            <a:ext cx="9371949" cy="767680"/>
          </a:xfrm>
        </p:spPr>
        <p:txBody>
          <a:bodyPr>
            <a:normAutofit/>
          </a:bodyPr>
          <a:lstStyle/>
          <a:p>
            <a:r>
              <a:rPr lang="pt-BR" b="1" u="sng" dirty="0" smtClean="0"/>
              <a:t>LIMITE </a:t>
            </a:r>
            <a:r>
              <a:rPr lang="pt-BR" b="1" u="sng" dirty="0"/>
              <a:t>DE </a:t>
            </a:r>
            <a:r>
              <a:rPr lang="pt-BR" b="1" u="sng" dirty="0" smtClean="0"/>
              <a:t>FATURAMENTO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05201" y="870408"/>
            <a:ext cx="5936292" cy="5310503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Ampliação </a:t>
            </a:r>
            <a:r>
              <a:rPr lang="pt-BR" sz="2400" b="1" dirty="0"/>
              <a:t>das MPES para R$ 4,8 milhões </a:t>
            </a:r>
            <a:r>
              <a:rPr lang="pt-BR" sz="2400" dirty="0"/>
              <a:t>(a partir de </a:t>
            </a:r>
            <a:r>
              <a:rPr lang="pt-BR" sz="2400" dirty="0" err="1"/>
              <a:t>jan</a:t>
            </a:r>
            <a:r>
              <a:rPr lang="pt-BR" sz="2400" dirty="0"/>
              <a:t>/2018, mas quem já está pode alcançar este limite já em 2017</a:t>
            </a:r>
            <a:r>
              <a:rPr lang="pt-BR" sz="2400" dirty="0" smtClean="0"/>
              <a:t>);</a:t>
            </a:r>
          </a:p>
          <a:p>
            <a:pPr marL="0" indent="0">
              <a:buNone/>
            </a:pPr>
            <a:endParaRPr lang="pt-BR" sz="2400" dirty="0"/>
          </a:p>
          <a:p>
            <a:r>
              <a:rPr lang="pt-BR" sz="2400" b="1" dirty="0" smtClean="0"/>
              <a:t>Ampliação </a:t>
            </a:r>
            <a:r>
              <a:rPr lang="pt-BR" sz="2400" b="1" dirty="0"/>
              <a:t>do MEI para R$ 81.000,00</a:t>
            </a:r>
            <a:r>
              <a:rPr lang="pt-BR" sz="2400" dirty="0"/>
              <a:t>, com baixa do MEI, via portal eletrônico, dispensa a comunicação aos órgãos públicos, e se for fraude na abertura a baixa será com efeitos retroativos à data de registro, a partir de </a:t>
            </a:r>
            <a:r>
              <a:rPr lang="pt-BR" sz="2400" dirty="0" smtClean="0"/>
              <a:t>Jan/2018</a:t>
            </a:r>
          </a:p>
          <a:p>
            <a:pPr marL="0" indent="0">
              <a:buNone/>
            </a:pPr>
            <a:endParaRPr lang="pt-BR" sz="2400" dirty="0"/>
          </a:p>
          <a:p>
            <a:r>
              <a:rPr lang="pt-BR" sz="2400" b="1" dirty="0" smtClean="0"/>
              <a:t>Atualização </a:t>
            </a:r>
            <a:r>
              <a:rPr lang="pt-BR" sz="2400" b="1" dirty="0"/>
              <a:t>periódica dos limites </a:t>
            </a:r>
            <a:r>
              <a:rPr lang="pt-BR" sz="2400" dirty="0"/>
              <a:t>de enquadramento</a:t>
            </a:r>
            <a:r>
              <a:rPr lang="pt-BR" sz="2400" dirty="0" smtClean="0"/>
              <a:t>;</a:t>
            </a:r>
            <a:endParaRPr lang="pt-BR" sz="240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pt-BR" dirty="0"/>
              <a:t>DEMPI – Departamento da Micro, Pequena e Média Indústria</a:t>
            </a:r>
          </a:p>
        </p:txBody>
      </p:sp>
      <p:sp>
        <p:nvSpPr>
          <p:cNvPr id="9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492982" y="830989"/>
            <a:ext cx="5544343" cy="5487923"/>
          </a:xfrm>
        </p:spPr>
        <p:txBody>
          <a:bodyPr>
            <a:normAutofit lnSpcReduction="10000"/>
          </a:bodyPr>
          <a:lstStyle/>
          <a:p>
            <a:r>
              <a:rPr lang="pt-BR" sz="2400" b="1" dirty="0" smtClean="0"/>
              <a:t>Redução </a:t>
            </a:r>
            <a:r>
              <a:rPr lang="pt-BR" sz="2400" b="1" dirty="0"/>
              <a:t>de 20 para 6 Faixas de Tributação</a:t>
            </a:r>
            <a:r>
              <a:rPr lang="pt-BR" sz="2400" dirty="0"/>
              <a:t>, com progressividade dentro de cada faixa, incluindo uma parcela dedutível, de modo a retirar os saltos nos tributos, com rampa suave de saída do Simples para o Lucro Presumido; </a:t>
            </a:r>
            <a:endParaRPr lang="pt-BR" sz="2400" dirty="0" smtClean="0"/>
          </a:p>
          <a:p>
            <a:pPr marL="0" indent="0">
              <a:buNone/>
            </a:pPr>
            <a:endParaRPr lang="pt-BR" sz="2400" dirty="0"/>
          </a:p>
          <a:p>
            <a:r>
              <a:rPr lang="pt-BR" sz="2400" b="1" dirty="0" smtClean="0"/>
              <a:t>ICMS </a:t>
            </a:r>
            <a:r>
              <a:rPr lang="pt-BR" sz="2400" b="1" dirty="0"/>
              <a:t>e ISS serão pagos por fora do Simples </a:t>
            </a:r>
            <a:r>
              <a:rPr lang="pt-BR" sz="2400" dirty="0"/>
              <a:t>a partir de R$ 3,6 milhões</a:t>
            </a:r>
            <a:r>
              <a:rPr lang="pt-BR" sz="2400" dirty="0" smtClean="0"/>
              <a:t>;</a:t>
            </a:r>
          </a:p>
          <a:p>
            <a:pPr marL="0" indent="0">
              <a:buNone/>
            </a:pPr>
            <a:endParaRPr lang="pt-BR" sz="2400" dirty="0"/>
          </a:p>
          <a:p>
            <a:r>
              <a:rPr lang="pt-BR" sz="2400" b="1" dirty="0" smtClean="0"/>
              <a:t>Não </a:t>
            </a:r>
            <a:r>
              <a:rPr lang="pt-BR" sz="2400" b="1" dirty="0"/>
              <a:t>serão computadas como receita bruta as doações de </a:t>
            </a:r>
            <a:r>
              <a:rPr lang="pt-BR" sz="2400" b="1" dirty="0" err="1"/>
              <a:t>PFs</a:t>
            </a:r>
            <a:r>
              <a:rPr lang="pt-BR" sz="2400" b="1" dirty="0"/>
              <a:t> ou </a:t>
            </a:r>
            <a:r>
              <a:rPr lang="pt-BR" sz="2400" b="1" dirty="0" err="1"/>
              <a:t>PJs</a:t>
            </a:r>
            <a:r>
              <a:rPr lang="pt-BR" sz="2400" dirty="0"/>
              <a:t>, doações e patrocínios efetuados a projetos da MPE com apoio em leis de incentivos e transferências de recursos da administração pública</a:t>
            </a:r>
            <a:r>
              <a:rPr lang="pt-BR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89249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201" y="131549"/>
            <a:ext cx="9371949" cy="767680"/>
          </a:xfrm>
        </p:spPr>
        <p:txBody>
          <a:bodyPr>
            <a:normAutofit/>
          </a:bodyPr>
          <a:lstStyle/>
          <a:p>
            <a:r>
              <a:rPr lang="pt-BR" b="1" u="sng" dirty="0" smtClean="0"/>
              <a:t>LIMITE </a:t>
            </a:r>
            <a:r>
              <a:rPr lang="pt-BR" b="1" u="sng" dirty="0"/>
              <a:t>DE </a:t>
            </a:r>
            <a:r>
              <a:rPr lang="pt-BR" b="1" u="sng" dirty="0" smtClean="0"/>
              <a:t>FATURAMENTO – Tabela Indústria</a:t>
            </a:r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pt-BR" dirty="0"/>
              <a:t>DEMPI – Departamento da Micro, Pequena e Média Indústria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792" y="899229"/>
            <a:ext cx="7958208" cy="5730171"/>
          </a:xfrm>
          <a:prstGeom prst="rect">
            <a:avLst/>
          </a:prstGeom>
        </p:spPr>
      </p:pic>
      <p:sp>
        <p:nvSpPr>
          <p:cNvPr id="11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96601" y="2637521"/>
            <a:ext cx="4137191" cy="22960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400" b="1" dirty="0" smtClean="0"/>
              <a:t>Anexo II da Lei Complementar 123, de 14/12/2006</a:t>
            </a:r>
          </a:p>
          <a:p>
            <a:pPr marL="0" indent="0" algn="ctr">
              <a:buNone/>
            </a:pPr>
            <a:endParaRPr lang="pt-BR" sz="2400" b="1" dirty="0"/>
          </a:p>
          <a:p>
            <a:pPr marL="0" indent="0" algn="ctr">
              <a:buNone/>
            </a:pPr>
            <a:r>
              <a:rPr lang="pt-BR" sz="2400" b="1" dirty="0" smtClean="0"/>
              <a:t>Vigência: 01/01/2018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302633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201" y="63310"/>
            <a:ext cx="9371949" cy="767680"/>
          </a:xfrm>
        </p:spPr>
        <p:txBody>
          <a:bodyPr>
            <a:normAutofit/>
          </a:bodyPr>
          <a:lstStyle/>
          <a:p>
            <a:r>
              <a:rPr lang="pt-BR" b="1" u="sng" dirty="0" smtClean="0"/>
              <a:t>CRÉDITO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16445" y="1074943"/>
            <a:ext cx="11986799" cy="5310503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Parcelamento </a:t>
            </a:r>
            <a:r>
              <a:rPr lang="pt-BR" sz="2400" b="1" dirty="0"/>
              <a:t>de débitos tributários até Maio/2016 em até 120 meses </a:t>
            </a:r>
            <a:r>
              <a:rPr lang="pt-BR" sz="2400" dirty="0"/>
              <a:t>(incluso antigos parcelamentos - parcela mínima de R$ 300 com Selic + 1%, sem multas</a:t>
            </a:r>
            <a:r>
              <a:rPr lang="pt-BR" sz="2400" dirty="0" smtClean="0"/>
              <a:t>);</a:t>
            </a:r>
          </a:p>
          <a:p>
            <a:pPr marL="0" indent="0">
              <a:buNone/>
            </a:pPr>
            <a:endParaRPr lang="pt-BR" sz="2400" dirty="0"/>
          </a:p>
          <a:p>
            <a:r>
              <a:rPr lang="pt-BR" sz="2400" b="1" dirty="0" smtClean="0"/>
              <a:t>Empresa </a:t>
            </a:r>
            <a:r>
              <a:rPr lang="pt-BR" sz="2400" b="1" dirty="0"/>
              <a:t>Simples de Crédito</a:t>
            </a:r>
            <a:r>
              <a:rPr lang="pt-BR" sz="2400" dirty="0"/>
              <a:t>, para operações de empréstimo, financiamento e desconto de títulos de crédito, serão submetidas ao COAF-Banco Central, sua remuneração será a taxa de juros. O endividamento máximo da ESC será até 3 vezes o patrimônio líquido</a:t>
            </a:r>
            <a:r>
              <a:rPr lang="pt-BR" sz="2400" dirty="0" smtClean="0"/>
              <a:t>;</a:t>
            </a:r>
          </a:p>
          <a:p>
            <a:endParaRPr lang="pt-BR" sz="2400" dirty="0"/>
          </a:p>
          <a:p>
            <a:r>
              <a:rPr lang="pt-BR" sz="2400" b="1" dirty="0" smtClean="0"/>
              <a:t>Bancos </a:t>
            </a:r>
            <a:r>
              <a:rPr lang="pt-BR" sz="2400" b="1" dirty="0"/>
              <a:t>Públicos e Privados manterão linhas de crédito específicas as </a:t>
            </a:r>
            <a:r>
              <a:rPr lang="pt-BR" sz="2400" b="1" dirty="0" err="1" smtClean="0"/>
              <a:t>MPEs</a:t>
            </a:r>
            <a:r>
              <a:rPr lang="pt-BR" sz="2400" dirty="0" smtClean="0"/>
              <a:t> </a:t>
            </a:r>
            <a:r>
              <a:rPr lang="pt-BR" sz="2400" dirty="0"/>
              <a:t>(devendo divulgar seus resultados em seus Balanços) vinculadas a reciprocidade social pela MPE (contratação de 1 aprendiz ou pessoa com deficiência);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pt-BR" dirty="0"/>
              <a:t>DEMPI – Departamento da Micro, Pequena e Média Indústria</a:t>
            </a:r>
          </a:p>
        </p:txBody>
      </p:sp>
    </p:spTree>
    <p:extLst>
      <p:ext uri="{BB962C8B-B14F-4D97-AF65-F5344CB8AC3E}">
        <p14:creationId xmlns:p14="http://schemas.microsoft.com/office/powerpoint/2010/main" val="323223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201" y="63310"/>
            <a:ext cx="9371949" cy="767680"/>
          </a:xfrm>
        </p:spPr>
        <p:txBody>
          <a:bodyPr>
            <a:normAutofit/>
          </a:bodyPr>
          <a:lstStyle/>
          <a:p>
            <a:r>
              <a:rPr lang="pt-BR" b="1" u="sng" dirty="0" smtClean="0"/>
              <a:t>TRABALHISTA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16445" y="1074944"/>
            <a:ext cx="11986799" cy="2362390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Redução </a:t>
            </a:r>
            <a:r>
              <a:rPr lang="pt-BR" sz="2400" b="1" dirty="0"/>
              <a:t>dos depósitos recursais na Justiça do Trabalho </a:t>
            </a:r>
            <a:r>
              <a:rPr lang="pt-BR" sz="2400" dirty="0"/>
              <a:t>de 90% para o MEI e 50% para MPE</a:t>
            </a:r>
            <a:r>
              <a:rPr lang="pt-BR" sz="2400" dirty="0" smtClean="0"/>
              <a:t>;</a:t>
            </a:r>
          </a:p>
          <a:p>
            <a:pPr marL="0" indent="0">
              <a:buNone/>
            </a:pPr>
            <a:endParaRPr lang="pt-BR" sz="2400" dirty="0"/>
          </a:p>
          <a:p>
            <a:r>
              <a:rPr lang="pt-BR" sz="2400" b="1" dirty="0" smtClean="0"/>
              <a:t>Adoção </a:t>
            </a:r>
            <a:r>
              <a:rPr lang="pt-BR" sz="2400" b="1" dirty="0"/>
              <a:t>do “Fator Emprego” a MPE de serviços terá tributação pela tabela mais favorecida </a:t>
            </a:r>
            <a:r>
              <a:rPr lang="pt-BR" sz="2400" dirty="0"/>
              <a:t>para empresas com maior potencial empregatício (razão entre a folha de salários e a receita bruta maior do que 28%);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pt-BR" dirty="0"/>
              <a:t>DEMPI – Departamento da Micro, Pequena e Média Indústria</a:t>
            </a:r>
          </a:p>
        </p:txBody>
      </p:sp>
      <p:sp>
        <p:nvSpPr>
          <p:cNvPr id="8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10402" y="4326139"/>
            <a:ext cx="11781598" cy="2182137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As </a:t>
            </a:r>
            <a:r>
              <a:rPr lang="pt-BR" sz="2400" b="1" dirty="0" err="1"/>
              <a:t>MPEs</a:t>
            </a:r>
            <a:r>
              <a:rPr lang="pt-BR" sz="2400" b="1" dirty="0"/>
              <a:t> são isentas do pagamento de taxas e remunerações </a:t>
            </a:r>
            <a:r>
              <a:rPr lang="pt-BR" sz="2400" dirty="0"/>
              <a:t>para obtenção de anuências de exportação;</a:t>
            </a:r>
          </a:p>
          <a:p>
            <a:r>
              <a:rPr lang="pt-BR" sz="2400" b="1" dirty="0" smtClean="0"/>
              <a:t>As </a:t>
            </a:r>
            <a:r>
              <a:rPr lang="pt-BR" sz="2400" b="1" dirty="0"/>
              <a:t>prestadoras de serviço de logística internacional</a:t>
            </a:r>
            <a:r>
              <a:rPr lang="pt-BR" sz="2400" dirty="0"/>
              <a:t>, poderão realizar atividades relativas a licenciamento administrativo, despacho aduaneiro, consolidação e </a:t>
            </a:r>
            <a:r>
              <a:rPr lang="pt-BR" sz="2400" dirty="0" err="1"/>
              <a:t>desconsolidação</a:t>
            </a:r>
            <a:r>
              <a:rPr lang="pt-BR" sz="2400" dirty="0"/>
              <a:t> de carga e a contratar seguro, câmbio, transporte e armazenagem de mercadorias, de forma simplificada e por meio eletrônico, quando contratadas pelas </a:t>
            </a:r>
            <a:r>
              <a:rPr lang="pt-BR" sz="2400" dirty="0" err="1"/>
              <a:t>MPEs</a:t>
            </a:r>
            <a:r>
              <a:rPr lang="pt-BR" sz="2400" dirty="0"/>
              <a:t>;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431101" y="3437335"/>
            <a:ext cx="9371949" cy="7676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u="sng" dirty="0" smtClean="0"/>
              <a:t>COMÉRCIO EXTERIOR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8115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201" y="63310"/>
            <a:ext cx="9371949" cy="767680"/>
          </a:xfrm>
        </p:spPr>
        <p:txBody>
          <a:bodyPr>
            <a:normAutofit/>
          </a:bodyPr>
          <a:lstStyle/>
          <a:p>
            <a:r>
              <a:rPr lang="pt-BR" b="1" u="sng" dirty="0" smtClean="0"/>
              <a:t>FISCALIZAÇÃO E BUROCRACIA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16446" y="1074943"/>
            <a:ext cx="11738994" cy="4643469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A </a:t>
            </a:r>
            <a:r>
              <a:rPr lang="pt-BR" sz="2400" b="1" dirty="0"/>
              <a:t>fiscalização deverá ter natureza prioritariamente orientadora</a:t>
            </a:r>
            <a:r>
              <a:rPr lang="pt-BR" sz="2400" dirty="0"/>
              <a:t>, no que se refere aos aspectos trabalhista, metrológico, sanitário, ambiental, de segurança e de uso e ocupação do solo e </a:t>
            </a:r>
            <a:r>
              <a:rPr lang="pt-BR" sz="2400" b="1" dirty="0"/>
              <a:t>das relações de consumo</a:t>
            </a:r>
            <a:r>
              <a:rPr lang="pt-BR" sz="2400" dirty="0" smtClean="0"/>
              <a:t>;</a:t>
            </a:r>
          </a:p>
          <a:p>
            <a:endParaRPr lang="pt-BR" sz="2400" dirty="0"/>
          </a:p>
          <a:p>
            <a:r>
              <a:rPr lang="pt-BR" sz="2400" b="1" dirty="0" smtClean="0"/>
              <a:t>O </a:t>
            </a:r>
            <a:r>
              <a:rPr lang="pt-BR" sz="2400" b="1" dirty="0"/>
              <a:t>simples passa a integrar o Regime Tributário Nacional</a:t>
            </a:r>
            <a:r>
              <a:rPr lang="pt-BR" sz="2400" dirty="0" smtClean="0"/>
              <a:t>;</a:t>
            </a:r>
          </a:p>
          <a:p>
            <a:endParaRPr lang="pt-BR" sz="2400" dirty="0"/>
          </a:p>
          <a:p>
            <a:r>
              <a:rPr lang="pt-BR" sz="2400" b="1" dirty="0" smtClean="0"/>
              <a:t>As </a:t>
            </a:r>
            <a:r>
              <a:rPr lang="pt-BR" sz="2400" b="1" dirty="0" err="1"/>
              <a:t>SPEs</a:t>
            </a:r>
            <a:r>
              <a:rPr lang="pt-BR" sz="2400" b="1" dirty="0"/>
              <a:t> </a:t>
            </a:r>
            <a:r>
              <a:rPr lang="pt-BR" sz="2400" dirty="0"/>
              <a:t>(sociedades de propósito específico) </a:t>
            </a:r>
            <a:r>
              <a:rPr lang="pt-BR" sz="2400" b="1" dirty="0"/>
              <a:t>poderão ser consideradas como empresas do simples</a:t>
            </a:r>
            <a:r>
              <a:rPr lang="pt-BR" sz="2400" dirty="0" smtClean="0"/>
              <a:t>;</a:t>
            </a:r>
          </a:p>
          <a:p>
            <a:endParaRPr lang="pt-BR" sz="2400" dirty="0"/>
          </a:p>
          <a:p>
            <a:r>
              <a:rPr lang="pt-BR" sz="2400" b="1" dirty="0" smtClean="0"/>
              <a:t>As </a:t>
            </a:r>
            <a:r>
              <a:rPr lang="pt-BR" sz="2400" b="1" dirty="0" err="1"/>
              <a:t>MPEs</a:t>
            </a:r>
            <a:r>
              <a:rPr lang="pt-BR" sz="2400" b="1" dirty="0"/>
              <a:t> não precisarão colocar ao final de seu nome</a:t>
            </a:r>
            <a:r>
              <a:rPr lang="pt-BR" sz="2400" dirty="0"/>
              <a:t> as expressões e abreviações específicas;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pt-BR" dirty="0"/>
              <a:t>DEMPI – Departamento da Micro, Pequena e Média Indústria</a:t>
            </a:r>
          </a:p>
        </p:txBody>
      </p:sp>
    </p:spTree>
    <p:extLst>
      <p:ext uri="{BB962C8B-B14F-4D97-AF65-F5344CB8AC3E}">
        <p14:creationId xmlns:p14="http://schemas.microsoft.com/office/powerpoint/2010/main" val="75418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ology_16x9_TP103098869">
  <a:themeElements>
    <a:clrScheme name="Personalizada 2">
      <a:dk1>
        <a:sysClr val="windowText" lastClr="000000"/>
      </a:dk1>
      <a:lt1>
        <a:sysClr val="window" lastClr="FFFFFF"/>
      </a:lt1>
      <a:dk2>
        <a:srgbClr val="FFFFFF"/>
      </a:dk2>
      <a:lt2>
        <a:srgbClr val="D4D4D6"/>
      </a:lt2>
      <a:accent1>
        <a:srgbClr val="C000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70532A-D598-4F6B-B05D-F62B681804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Painéis de fotos ecológicas</Template>
  <TotalTime>0</TotalTime>
  <Words>1235</Words>
  <Application>Microsoft Office PowerPoint</Application>
  <PresentationFormat>Personalizar</PresentationFormat>
  <Paragraphs>101</Paragraphs>
  <Slides>16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Ecology_16x9_TP103098869</vt:lpstr>
      <vt:lpstr>Estatuto das Micro e Pequenas Empresas – Lei Geral</vt:lpstr>
      <vt:lpstr>Timeline do Estatuto da MPE</vt:lpstr>
      <vt:lpstr>Abrangência da Lei</vt:lpstr>
      <vt:lpstr>Novidades do PLC 125/2015</vt:lpstr>
      <vt:lpstr>LIMITE DE FATURAMENTO</vt:lpstr>
      <vt:lpstr>LIMITE DE FATURAMENTO – Tabela Indústria</vt:lpstr>
      <vt:lpstr>CRÉDITO</vt:lpstr>
      <vt:lpstr>TRABALHISTA</vt:lpstr>
      <vt:lpstr>FISCALIZAÇÃO E BUROCRACIA</vt:lpstr>
      <vt:lpstr>FINANCIAMENTO &amp; INVESTIMENTO</vt:lpstr>
      <vt:lpstr>ACESSO A MERCADOS</vt:lpstr>
      <vt:lpstr>Pontos para Debate</vt:lpstr>
      <vt:lpstr>Principais Pontos</vt:lpstr>
      <vt:lpstr>Principais Pontos</vt:lpstr>
      <vt:lpstr>Principais Pontos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2016-07-19T17:09:16Z</dcterms:created>
  <dcterms:modified xsi:type="dcterms:W3CDTF">2016-07-28T13:52:42Z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TC030988899991</vt:lpwstr>
  </property>
</Properties>
</file>