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  <p:sldMasterId id="2147483674" r:id="rId2"/>
  </p:sldMasterIdLst>
  <p:notesMasterIdLst>
    <p:notesMasterId r:id="rId11"/>
  </p:notesMasterIdLst>
  <p:handoutMasterIdLst>
    <p:handoutMasterId r:id="rId12"/>
  </p:handoutMasterIdLst>
  <p:sldIdLst>
    <p:sldId id="256" r:id="rId3"/>
    <p:sldId id="373" r:id="rId4"/>
    <p:sldId id="375" r:id="rId5"/>
    <p:sldId id="369" r:id="rId6"/>
    <p:sldId id="376" r:id="rId7"/>
    <p:sldId id="361" r:id="rId8"/>
    <p:sldId id="350" r:id="rId9"/>
    <p:sldId id="342" r:id="rId10"/>
  </p:sldIdLst>
  <p:sldSz cx="9144000" cy="6858000" type="screen4x3"/>
  <p:notesSz cx="6805613" cy="9944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5" autoAdjust="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-1860" y="-96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0" tIns="47850" rIns="95700" bIns="47850" rtlCol="0"/>
          <a:lstStyle>
            <a:lvl1pPr algn="l">
              <a:defRPr sz="1300" smtClean="0"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0" tIns="47850" rIns="95700" bIns="47850" rtlCol="0"/>
          <a:lstStyle>
            <a:lvl1pPr algn="r">
              <a:defRPr sz="1300" smtClean="0"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AAC7D671-EE1A-4C5C-8724-DE0FFA779B44}" type="datetimeFigureOut">
              <a:rPr lang="pt-BR"/>
              <a:pPr>
                <a:defRPr/>
              </a:pPr>
              <a:t>03/12/2015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0" tIns="47850" rIns="95700" bIns="47850" rtlCol="0" anchor="b"/>
          <a:lstStyle>
            <a:lvl1pPr algn="l">
              <a:defRPr sz="1300" smtClean="0"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0" tIns="47850" rIns="95700" bIns="47850" rtlCol="0" anchor="b"/>
          <a:lstStyle>
            <a:lvl1pPr algn="r">
              <a:defRPr sz="1300" smtClean="0"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5D8376EC-E841-4697-907F-B338F381AB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078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302" cy="496665"/>
          </a:xfrm>
          <a:prstGeom prst="rect">
            <a:avLst/>
          </a:prstGeom>
        </p:spPr>
        <p:txBody>
          <a:bodyPr vert="horz" lIns="88349" tIns="44175" rIns="88349" bIns="44175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4790" y="1"/>
            <a:ext cx="2949302" cy="496665"/>
          </a:xfrm>
          <a:prstGeom prst="rect">
            <a:avLst/>
          </a:prstGeom>
        </p:spPr>
        <p:txBody>
          <a:bodyPr vert="horz" lIns="88349" tIns="44175" rIns="88349" bIns="44175" rtlCol="0"/>
          <a:lstStyle>
            <a:lvl1pPr algn="r">
              <a:defRPr sz="1200"/>
            </a:lvl1pPr>
          </a:lstStyle>
          <a:p>
            <a:fld id="{7E6BADE6-5EB9-4EBB-A184-ADF24ED23EBD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9" tIns="44175" rIns="88349" bIns="44175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0258" y="4722946"/>
            <a:ext cx="5445099" cy="4474614"/>
          </a:xfrm>
          <a:prstGeom prst="rect">
            <a:avLst/>
          </a:prstGeom>
        </p:spPr>
        <p:txBody>
          <a:bodyPr vert="horz" lIns="88349" tIns="44175" rIns="88349" bIns="44175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5893"/>
            <a:ext cx="2949302" cy="496665"/>
          </a:xfrm>
          <a:prstGeom prst="rect">
            <a:avLst/>
          </a:prstGeom>
        </p:spPr>
        <p:txBody>
          <a:bodyPr vert="horz" lIns="88349" tIns="44175" rIns="88349" bIns="44175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4790" y="9445893"/>
            <a:ext cx="2949302" cy="496665"/>
          </a:xfrm>
          <a:prstGeom prst="rect">
            <a:avLst/>
          </a:prstGeom>
        </p:spPr>
        <p:txBody>
          <a:bodyPr vert="horz" lIns="88349" tIns="44175" rIns="88349" bIns="44175" rtlCol="0" anchor="b"/>
          <a:lstStyle>
            <a:lvl1pPr algn="r">
              <a:defRPr sz="1200"/>
            </a:lvl1pPr>
          </a:lstStyle>
          <a:p>
            <a:fld id="{3E20FDE1-9EFA-44BF-8212-B3FF0F3CC8A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6538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0FDE1-9EFA-44BF-8212-B3FF0F3CC8A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3677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0FDE1-9EFA-44BF-8212-B3FF0F3CC8A2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6487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0FDE1-9EFA-44BF-8212-B3FF0F3CC8A2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3679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0FDE1-9EFA-44BF-8212-B3FF0F3CC8A2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901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0FDE1-9EFA-44BF-8212-B3FF0F3CC8A2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9566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0FDE1-9EFA-44BF-8212-B3FF0F3CC8A2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22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0FDE1-9EFA-44BF-8212-B3FF0F3CC8A2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18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E609-8D69-4CC6-8278-FE56ED7ECCAD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26" name="CaixaDeTexto 51"/>
          <p:cNvSpPr txBox="1">
            <a:spLocks noChangeArrowheads="1"/>
          </p:cNvSpPr>
          <p:nvPr userDrawn="1"/>
        </p:nvSpPr>
        <p:spPr bwMode="auto">
          <a:xfrm>
            <a:off x="7976956" y="341554"/>
            <a:ext cx="509588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rgbClr val="7F7F7F"/>
                </a:solidFill>
                <a:effectLst/>
                <a:latin typeface="Mistral" pitchFamily="66" charset="0"/>
                <a:cs typeface="Arial" pitchFamily="34" charset="0"/>
              </a:rPr>
              <a:t> RT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CaixaDeTexto 57"/>
          <p:cNvSpPr txBox="1">
            <a:spLocks noChangeArrowheads="1"/>
          </p:cNvSpPr>
          <p:nvPr userDrawn="1"/>
        </p:nvSpPr>
        <p:spPr bwMode="auto">
          <a:xfrm>
            <a:off x="7656281" y="692391"/>
            <a:ext cx="1570038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pt-BR" sz="1400" b="1" i="0" u="none" strike="noStrike" cap="none" normalizeH="0" baseline="0" smtClean="0">
                <a:ln>
                  <a:noFill/>
                </a:ln>
                <a:solidFill>
                  <a:srgbClr val="7F7F7F"/>
                </a:solidFill>
                <a:effectLst/>
                <a:latin typeface="Arabic Typesetting" pitchFamily="66" charset="-78"/>
                <a:cs typeface="Arial" pitchFamily="34" charset="0"/>
              </a:rPr>
              <a:t>Relações do Trabalho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8" name="Grupo 36"/>
          <p:cNvGrpSpPr>
            <a:grpSpLocks/>
          </p:cNvGrpSpPr>
          <p:nvPr userDrawn="1"/>
        </p:nvGrpSpPr>
        <p:grpSpPr bwMode="auto">
          <a:xfrm>
            <a:off x="8897706" y="423795"/>
            <a:ext cx="93663" cy="361950"/>
            <a:chOff x="0" y="0"/>
            <a:chExt cx="94857" cy="361475"/>
          </a:xfrm>
        </p:grpSpPr>
        <p:sp>
          <p:nvSpPr>
            <p:cNvPr id="9" name="Elipse 9"/>
            <p:cNvSpPr>
              <a:spLocks noChangeArrowheads="1"/>
            </p:cNvSpPr>
            <p:nvPr/>
          </p:nvSpPr>
          <p:spPr bwMode="auto">
            <a:xfrm flipV="1">
              <a:off x="0" y="133350"/>
              <a:ext cx="94857" cy="94775"/>
            </a:xfrm>
            <a:prstGeom prst="ellipse">
              <a:avLst/>
            </a:prstGeom>
            <a:solidFill>
              <a:srgbClr val="808080"/>
            </a:solidFill>
            <a:ln w="2540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Elipse 10"/>
            <p:cNvSpPr>
              <a:spLocks noChangeArrowheads="1"/>
            </p:cNvSpPr>
            <p:nvPr/>
          </p:nvSpPr>
          <p:spPr bwMode="auto">
            <a:xfrm flipV="1">
              <a:off x="0" y="0"/>
              <a:ext cx="94857" cy="94775"/>
            </a:xfrm>
            <a:prstGeom prst="ellipse">
              <a:avLst/>
            </a:prstGeom>
            <a:solidFill>
              <a:srgbClr val="003399"/>
            </a:solidFill>
            <a:ln w="2540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Elipse 11"/>
            <p:cNvSpPr>
              <a:spLocks noChangeArrowheads="1"/>
            </p:cNvSpPr>
            <p:nvPr/>
          </p:nvSpPr>
          <p:spPr bwMode="auto">
            <a:xfrm flipV="1">
              <a:off x="0" y="266700"/>
              <a:ext cx="94857" cy="94775"/>
            </a:xfrm>
            <a:prstGeom prst="ellipse">
              <a:avLst/>
            </a:prstGeom>
            <a:solidFill>
              <a:srgbClr val="003399"/>
            </a:solidFill>
            <a:ln w="2540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F486-59C8-4668-8545-31BD802323CC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06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z="4000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XXXXXX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0" y="1306284"/>
            <a:ext cx="9144000" cy="4819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BF486-59C8-4668-8545-31BD802323CC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9CCA3-07EF-4BEE-A8FA-0C9A5E149A1C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18"/>
          <p:cNvPicPr>
            <a:picLocks noChangeAspect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7866063" y="6270625"/>
            <a:ext cx="1277937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b="1" kern="1200">
          <a:solidFill>
            <a:schemeClr val="accent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AE609-8D69-4CC6-8278-FE56ED7ECCAD}" type="datetimeFigureOut">
              <a:rPr lang="pt-BR" smtClean="0"/>
              <a:pPr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2867C-0B2D-4C46-AB5E-80E4E19C92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2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0" y="130377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cap="all" spc="-100" dirty="0" err="1">
                <a:solidFill>
                  <a:srgbClr val="0070C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Trabalho</a:t>
            </a:r>
            <a:r>
              <a:rPr lang="en-US" sz="3200" cap="all" spc="-100" dirty="0">
                <a:solidFill>
                  <a:srgbClr val="0070C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3200" cap="all" spc="-100" dirty="0" err="1">
                <a:solidFill>
                  <a:srgbClr val="0070C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aos</a:t>
            </a:r>
            <a:r>
              <a:rPr lang="en-US" sz="3200" cap="all" spc="-100" dirty="0">
                <a:solidFill>
                  <a:srgbClr val="0070C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3200" cap="all" spc="-100" dirty="0" err="1">
                <a:solidFill>
                  <a:srgbClr val="0070C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domingos</a:t>
            </a:r>
            <a:r>
              <a:rPr lang="en-US" sz="3200" cap="all" spc="-100" dirty="0">
                <a:solidFill>
                  <a:srgbClr val="0070C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 e </a:t>
            </a:r>
            <a:r>
              <a:rPr lang="en-US" sz="3200" cap="all" spc="-100" dirty="0" err="1">
                <a:solidFill>
                  <a:srgbClr val="0070C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feriados</a:t>
            </a:r>
            <a:endParaRPr lang="en-US" sz="3200" cap="all" spc="-100" dirty="0">
              <a:solidFill>
                <a:srgbClr val="0070C0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23905" name="Picture 1" descr="H:\@NOVA ESTRUTURA\Secretaria RT\Apresentações\Banco de imagens\Fotos\Seleção Brasil Maior\_JPL140312048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0" y="4425292"/>
            <a:ext cx="1860359" cy="1237735"/>
          </a:xfrm>
          <a:prstGeom prst="rect">
            <a:avLst/>
          </a:prstGeom>
          <a:noFill/>
        </p:spPr>
      </p:pic>
      <p:sp>
        <p:nvSpPr>
          <p:cNvPr id="10" name="Retângulo 9"/>
          <p:cNvSpPr/>
          <p:nvPr/>
        </p:nvSpPr>
        <p:spPr>
          <a:xfrm>
            <a:off x="0" y="5663027"/>
            <a:ext cx="9144000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3907" name="Picture 3" descr="H:\@NOVA ESTRUTURA\Secretaria RT\Apresentações\Banco de imagens\Fotos\Seleção Brasil Maior\_JPL2710136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860359" y="3186995"/>
            <a:ext cx="1861200" cy="2476032"/>
          </a:xfrm>
          <a:prstGeom prst="rect">
            <a:avLst/>
          </a:prstGeom>
          <a:noFill/>
        </p:spPr>
      </p:pic>
      <p:pic>
        <p:nvPicPr>
          <p:cNvPr id="123908" name="Picture 4" descr="H:\@NOVA ESTRUTURA\Secretaria RT\Apresentações\Banco de imagens\Fotos\Seleção Brasil Maior\_AMA1559 copy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421600" y="4421491"/>
            <a:ext cx="1861200" cy="1238295"/>
          </a:xfrm>
          <a:prstGeom prst="rect">
            <a:avLst/>
          </a:prstGeom>
          <a:noFill/>
        </p:spPr>
      </p:pic>
      <p:pic>
        <p:nvPicPr>
          <p:cNvPr id="123910" name="Picture 6" descr="H:\@NOVA ESTRUTURA\Secretaria RT\Apresentações\Banco de imagens\Fotos\Seleção Brasil Maior\_JPL2710032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5421600" y="3183196"/>
            <a:ext cx="1861200" cy="1238295"/>
          </a:xfrm>
          <a:prstGeom prst="rect">
            <a:avLst/>
          </a:prstGeom>
          <a:noFill/>
        </p:spPr>
      </p:pic>
      <p:pic>
        <p:nvPicPr>
          <p:cNvPr id="123912" name="Picture 8" descr="H:\@NOVA ESTRUTURA\Secretaria RT\Apresentações\Banco de imagens\Fotos\infraestrutura\_JPL2710098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7282800" y="3185976"/>
            <a:ext cx="1861200" cy="2475472"/>
          </a:xfrm>
          <a:prstGeom prst="rect">
            <a:avLst/>
          </a:prstGeom>
          <a:noFill/>
        </p:spPr>
      </p:pic>
      <p:pic>
        <p:nvPicPr>
          <p:cNvPr id="123914" name="Picture 10" descr="H:\@NOVA ESTRUTURA\Secretaria RT\Apresentações\Banco de imagens\Fotos\RT\Fotos00015195.jp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3721559" y="4420114"/>
            <a:ext cx="1862438" cy="1238400"/>
          </a:xfrm>
          <a:prstGeom prst="rect">
            <a:avLst/>
          </a:prstGeom>
          <a:noFill/>
        </p:spPr>
      </p:pic>
      <p:sp>
        <p:nvSpPr>
          <p:cNvPr id="13" name="Retângulo 12"/>
          <p:cNvSpPr/>
          <p:nvPr/>
        </p:nvSpPr>
        <p:spPr>
          <a:xfrm>
            <a:off x="0" y="3141836"/>
            <a:ext cx="9144000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3915" name="Picture 11" descr="H:\@NOVA ESTRUTURA\RT (Relações do Trabalho)\Articulação Institucional\Representações\Plano Brasil Maior\Fotos\RT\Selecionadas\shutterstock_56710468.jpg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-1" y="3191182"/>
            <a:ext cx="1860359" cy="1238400"/>
          </a:xfrm>
          <a:prstGeom prst="rect">
            <a:avLst/>
          </a:prstGeom>
          <a:noFill/>
        </p:spPr>
      </p:pic>
      <p:pic>
        <p:nvPicPr>
          <p:cNvPr id="123909" name="Picture 5" descr="H:\@NOVA ESTRUTURA\Secretaria RT\Apresentações\Banco de imagens\Fotos\Seleção Brasil Maior\_AMA1608 copy.jpg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3721559" y="3191182"/>
            <a:ext cx="1861200" cy="1238295"/>
          </a:xfrm>
          <a:prstGeom prst="rect">
            <a:avLst/>
          </a:prstGeom>
          <a:noFill/>
        </p:spPr>
      </p:pic>
      <p:sp>
        <p:nvSpPr>
          <p:cNvPr id="17" name="Retângulo 16"/>
          <p:cNvSpPr/>
          <p:nvPr/>
        </p:nvSpPr>
        <p:spPr>
          <a:xfrm>
            <a:off x="2985054" y="2279173"/>
            <a:ext cx="31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13º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Encontro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 da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Rede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Arial" pitchFamily="34" charset="0"/>
              </a:rPr>
              <a:t> RT - 2015</a:t>
            </a:r>
            <a:endParaRPr lang="pt-B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4" name="Imagem 18"/>
          <p:cNvPicPr>
            <a:picLocks noChangeAspect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4733470" y="6188737"/>
            <a:ext cx="1277937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" name="Grupo 24"/>
          <p:cNvGrpSpPr/>
          <p:nvPr/>
        </p:nvGrpSpPr>
        <p:grpSpPr>
          <a:xfrm>
            <a:off x="3163518" y="6206441"/>
            <a:ext cx="1570038" cy="801687"/>
            <a:chOff x="7656281" y="341554"/>
            <a:chExt cx="1570038" cy="801687"/>
          </a:xfrm>
        </p:grpSpPr>
        <p:sp>
          <p:nvSpPr>
            <p:cNvPr id="26" name="CaixaDeTexto 51"/>
            <p:cNvSpPr txBox="1">
              <a:spLocks noChangeArrowheads="1"/>
            </p:cNvSpPr>
            <p:nvPr/>
          </p:nvSpPr>
          <p:spPr bwMode="auto">
            <a:xfrm>
              <a:off x="7976956" y="341554"/>
              <a:ext cx="509588" cy="530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kumimoji="0" lang="pt-BR" sz="2800" b="1" i="0" u="none" strike="noStrike" cap="none" normalizeH="0" baseline="0" dirty="0" smtClean="0">
                  <a:ln>
                    <a:noFill/>
                  </a:ln>
                  <a:solidFill>
                    <a:srgbClr val="7F7F7F"/>
                  </a:solidFill>
                  <a:effectLst/>
                  <a:latin typeface="Mistral" pitchFamily="66" charset="0"/>
                  <a:cs typeface="Arial" pitchFamily="34" charset="0"/>
                </a:rPr>
                <a:t> RT</a:t>
              </a:r>
              <a:endPara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CaixaDeTexto 57"/>
            <p:cNvSpPr txBox="1">
              <a:spLocks noChangeArrowheads="1"/>
            </p:cNvSpPr>
            <p:nvPr/>
          </p:nvSpPr>
          <p:spPr bwMode="auto">
            <a:xfrm>
              <a:off x="7656281" y="692391"/>
              <a:ext cx="1570038" cy="45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kumimoji="0" lang="pt-BR" sz="1400" b="1" i="0" u="none" strike="noStrike" cap="none" normalizeH="0" baseline="0" dirty="0" smtClean="0">
                  <a:ln>
                    <a:noFill/>
                  </a:ln>
                  <a:solidFill>
                    <a:srgbClr val="7F7F7F"/>
                  </a:solidFill>
                  <a:effectLst/>
                  <a:latin typeface="Arabic Typesetting" pitchFamily="66" charset="-78"/>
                  <a:cs typeface="Arial" pitchFamily="34" charset="0"/>
                </a:rPr>
                <a:t>Relações do Trabalho</a:t>
              </a:r>
              <a:endPara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8" name="Grupo 36"/>
            <p:cNvGrpSpPr>
              <a:grpSpLocks/>
            </p:cNvGrpSpPr>
            <p:nvPr/>
          </p:nvGrpSpPr>
          <p:grpSpPr bwMode="auto">
            <a:xfrm>
              <a:off x="8897706" y="423795"/>
              <a:ext cx="93663" cy="361950"/>
              <a:chOff x="0" y="0"/>
              <a:chExt cx="94857" cy="361475"/>
            </a:xfrm>
          </p:grpSpPr>
          <p:sp>
            <p:nvSpPr>
              <p:cNvPr id="29" name="Elipse 9"/>
              <p:cNvSpPr>
                <a:spLocks noChangeArrowheads="1"/>
              </p:cNvSpPr>
              <p:nvPr/>
            </p:nvSpPr>
            <p:spPr bwMode="auto">
              <a:xfrm flipV="1">
                <a:off x="0" y="133350"/>
                <a:ext cx="94857" cy="94775"/>
              </a:xfrm>
              <a:prstGeom prst="ellipse">
                <a:avLst/>
              </a:prstGeom>
              <a:solidFill>
                <a:srgbClr val="808080"/>
              </a:solidFill>
              <a:ln w="254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Elipse 10"/>
              <p:cNvSpPr>
                <a:spLocks noChangeArrowheads="1"/>
              </p:cNvSpPr>
              <p:nvPr/>
            </p:nvSpPr>
            <p:spPr bwMode="auto">
              <a:xfrm flipV="1">
                <a:off x="0" y="0"/>
                <a:ext cx="94857" cy="94775"/>
              </a:xfrm>
              <a:prstGeom prst="ellipse">
                <a:avLst/>
              </a:prstGeom>
              <a:solidFill>
                <a:srgbClr val="003399"/>
              </a:solidFill>
              <a:ln w="254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Elipse 11"/>
              <p:cNvSpPr>
                <a:spLocks noChangeArrowheads="1"/>
              </p:cNvSpPr>
              <p:nvPr/>
            </p:nvSpPr>
            <p:spPr bwMode="auto">
              <a:xfrm flipV="1">
                <a:off x="0" y="266700"/>
                <a:ext cx="94857" cy="94775"/>
              </a:xfrm>
              <a:prstGeom prst="ellipse">
                <a:avLst/>
              </a:prstGeom>
              <a:solidFill>
                <a:srgbClr val="003399"/>
              </a:solidFill>
              <a:ln w="254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114300" y="382481"/>
            <a:ext cx="87120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Situação atual</a:t>
            </a:r>
            <a:endParaRPr lang="pt-BR" sz="2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413272" y="1635070"/>
            <a:ext cx="4298349" cy="1785104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1001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b="1" cap="all" dirty="0">
                <a:solidFill>
                  <a:srgbClr val="323540"/>
                </a:solidFill>
                <a:latin typeface="Arial Black" panose="020B0A04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portaria 945/2015: </a:t>
            </a:r>
            <a:endParaRPr lang="pt-BR" sz="2800" b="1" cap="all" dirty="0" smtClean="0">
              <a:solidFill>
                <a:srgbClr val="323540"/>
              </a:solidFill>
              <a:latin typeface="Arial Black" panose="020B0A040201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pt-BR" sz="2200" dirty="0" smtClean="0">
                <a:solidFill>
                  <a:srgbClr val="323540"/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regulamentação atual da </a:t>
            </a:r>
            <a:r>
              <a:rPr lang="pt-BR" sz="2200" dirty="0">
                <a:solidFill>
                  <a:srgbClr val="323540"/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autorização temporária para trabalho </a:t>
            </a:r>
            <a:endParaRPr lang="pt-BR" sz="2200" dirty="0" smtClean="0">
              <a:solidFill>
                <a:srgbClr val="323540"/>
              </a:solidFill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pt-BR" sz="2200" dirty="0" smtClean="0">
                <a:solidFill>
                  <a:srgbClr val="323540"/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aos domingos </a:t>
            </a:r>
            <a:r>
              <a:rPr lang="pt-BR" sz="2200" dirty="0">
                <a:solidFill>
                  <a:srgbClr val="323540"/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feriados</a:t>
            </a:r>
          </a:p>
          <a:p>
            <a:pPr algn="ctr"/>
            <a:endParaRPr lang="pt-BR" sz="1600" u="sng" cap="all" spc="-200" dirty="0">
              <a:solidFill>
                <a:srgbClr val="32354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o explicativo em seta para cima 1"/>
          <p:cNvSpPr/>
          <p:nvPr/>
        </p:nvSpPr>
        <p:spPr>
          <a:xfrm rot="10800000">
            <a:off x="2657560" y="3227636"/>
            <a:ext cx="3835696" cy="726902"/>
          </a:xfrm>
          <a:prstGeom prst="upArrowCallout">
            <a:avLst>
              <a:gd name="adj1" fmla="val 32677"/>
              <a:gd name="adj2" fmla="val 27748"/>
              <a:gd name="adj3" fmla="val 33306"/>
              <a:gd name="adj4" fmla="val 26329"/>
            </a:avLst>
          </a:prstGeom>
          <a:solidFill>
            <a:srgbClr val="D3D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1691263" y="4349244"/>
            <a:ext cx="5742368" cy="919401"/>
          </a:xfrm>
          <a:prstGeom prst="roundRect">
            <a:avLst/>
          </a:prstGeom>
          <a:solidFill>
            <a:srgbClr val="2E62A6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spc="-50" dirty="0" smtClean="0">
                <a:solidFill>
                  <a:schemeClr val="bg1"/>
                </a:solidFill>
                <a:latin typeface="+mn-lt"/>
              </a:rPr>
              <a:t>Resultado </a:t>
            </a:r>
            <a:r>
              <a:rPr lang="pt-BR" sz="2400" b="1" spc="-50" dirty="0">
                <a:solidFill>
                  <a:schemeClr val="bg1"/>
                </a:solidFill>
                <a:latin typeface="+mn-lt"/>
              </a:rPr>
              <a:t>de discussão tripartite de  Grupo de Trabalho estabelecido no MTE</a:t>
            </a:r>
          </a:p>
        </p:txBody>
      </p:sp>
    </p:spTree>
    <p:extLst>
      <p:ext uri="{BB962C8B-B14F-4D97-AF65-F5344CB8AC3E}">
        <p14:creationId xmlns:p14="http://schemas.microsoft.com/office/powerpoint/2010/main" val="156995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32263" y="1828800"/>
            <a:ext cx="80112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 </a:t>
            </a:r>
          </a:p>
        </p:txBody>
      </p:sp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166503" y="1367410"/>
            <a:ext cx="9121140" cy="6478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lvl="1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pt-BR" altLang="pt-BR" sz="500" b="1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pt-BR" altLang="pt-BR" sz="1700" b="1" dirty="0" smtClean="0">
                <a:solidFill>
                  <a:srgbClr val="6B90CF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Decreto 27048/49 		</a:t>
            </a:r>
            <a:r>
              <a:rPr lang="pt-BR" altLang="pt-BR" sz="1700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Autorizações </a:t>
            </a:r>
            <a:r>
              <a:rPr lang="pt-BR" altLang="pt-BR" sz="1700" b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permanentes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pt-BR" altLang="pt-BR" sz="1700" b="1" dirty="0" smtClean="0">
                <a:solidFill>
                  <a:srgbClr val="6B90CF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Leis esparsas</a:t>
            </a:r>
            <a:r>
              <a:rPr lang="pt-BR" altLang="pt-BR" sz="1700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	</a:t>
            </a:r>
            <a:r>
              <a:rPr lang="pt-BR" altLang="pt-BR" sz="1700" b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	</a:t>
            </a:r>
            <a:r>
              <a:rPr lang="pt-BR" altLang="pt-BR" sz="1700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	</a:t>
            </a:r>
            <a:r>
              <a:rPr lang="pt-BR" altLang="pt-BR" sz="1700" b="1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escala 1 domingo a cada 7</a:t>
            </a:r>
            <a:r>
              <a:rPr lang="pt-BR" alt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 (Portaria 417/66)</a:t>
            </a:r>
            <a:endParaRPr lang="pt-BR" altLang="pt-BR" sz="1700" dirty="0" smtClean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pt-BR" altLang="pt-BR" sz="1200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pt-BR" altLang="pt-BR" sz="1700" b="1" dirty="0" smtClean="0">
                <a:solidFill>
                  <a:srgbClr val="6B90CF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Portaria 3118/89</a:t>
            </a:r>
            <a:r>
              <a:rPr lang="pt-BR" altLang="pt-BR" sz="1700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  		1ª regulamentação para autorização provisória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pt-BR" altLang="pt-BR" sz="1700" b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		</a:t>
            </a:r>
            <a:r>
              <a:rPr lang="pt-BR" altLang="pt-BR" sz="1700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		</a:t>
            </a:r>
            <a:r>
              <a:rPr lang="pt-BR" altLang="pt-BR" sz="1700" b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	</a:t>
            </a:r>
            <a:r>
              <a:rPr lang="pt-BR" altLang="pt-BR" sz="1700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a) </a:t>
            </a:r>
            <a:r>
              <a:rPr lang="pt-BR" altLang="pt-BR" sz="1700" b="1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laudo técnico</a:t>
            </a:r>
            <a:r>
              <a:rPr lang="pt-BR" alt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 atestando necessidade de trabalho aos domingos e 						feriados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pt-BR" altLang="pt-BR" sz="1700" b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			</a:t>
            </a:r>
            <a:r>
              <a:rPr lang="pt-BR" altLang="pt-BR" sz="1700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		</a:t>
            </a:r>
            <a:r>
              <a:rPr lang="pt-BR" altLang="pt-BR" sz="170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b</a:t>
            </a:r>
            <a:r>
              <a:rPr lang="pt-BR" alt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) </a:t>
            </a:r>
            <a:r>
              <a:rPr lang="pt-BR" altLang="pt-BR" sz="1700" b="1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acordo coletivo</a:t>
            </a:r>
            <a:r>
              <a:rPr lang="pt-BR" alt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 ou </a:t>
            </a:r>
            <a:r>
              <a:rPr lang="pt-BR" altLang="pt-BR" sz="1700" b="1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anuência expressa</a:t>
            </a:r>
            <a:r>
              <a:rPr lang="pt-BR" alt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 dos trabalhadores com 						assistência do sindicato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pt-BR" alt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					c) </a:t>
            </a:r>
            <a:r>
              <a:rPr lang="pt-BR" altLang="pt-BR" sz="1700" b="1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escala 1 </a:t>
            </a:r>
            <a:r>
              <a:rPr lang="pt-BR" altLang="pt-BR" sz="1700" b="1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domingo a </a:t>
            </a:r>
            <a:r>
              <a:rPr lang="pt-BR" altLang="pt-BR" sz="1700" b="1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cada 7</a:t>
            </a:r>
            <a:r>
              <a:rPr lang="pt-BR" altLang="pt-BR" sz="1700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 (Portaria 417/66)</a:t>
            </a:r>
            <a:endParaRPr lang="pt-BR" altLang="pt-BR" sz="1700" spc="-30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altLang="pt-BR" sz="1050" b="1" dirty="0" smtClean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pt-BR" altLang="pt-BR" sz="1700" b="1" dirty="0" smtClean="0">
                <a:solidFill>
                  <a:srgbClr val="6B90CF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Portaria 375/2014</a:t>
            </a:r>
            <a:r>
              <a:rPr lang="pt-BR" altLang="pt-BR" sz="1700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		 2ª </a:t>
            </a:r>
            <a:r>
              <a:rPr lang="pt-BR" altLang="pt-BR" sz="1700" b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regulamentação para autorização provisória</a:t>
            </a:r>
            <a:endParaRPr lang="pt-BR" altLang="pt-BR" sz="1700" b="1" dirty="0" smtClean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pt-BR" altLang="pt-BR" sz="1700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					</a:t>
            </a:r>
            <a:r>
              <a:rPr lang="pt-BR" alt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a</a:t>
            </a:r>
            <a:r>
              <a:rPr lang="pt-BR" altLang="pt-BR" sz="1700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) </a:t>
            </a:r>
            <a:r>
              <a:rPr lang="pt-BR" altLang="pt-BR" sz="1700" b="1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laudo técnico</a:t>
            </a:r>
            <a:r>
              <a:rPr lang="pt-BR" altLang="pt-BR" sz="1700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 atestando necessidade de trabalho aos domingos e </a:t>
            </a:r>
            <a:r>
              <a:rPr lang="pt-BR" alt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						feriados</a:t>
            </a:r>
            <a:endParaRPr lang="pt-BR" altLang="pt-BR" sz="1700" spc="-80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pt-BR" altLang="pt-BR" sz="1700" b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		</a:t>
            </a:r>
            <a:r>
              <a:rPr lang="pt-BR" altLang="pt-BR" sz="1700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		</a:t>
            </a:r>
            <a:r>
              <a:rPr lang="pt-BR" altLang="pt-BR" sz="1700" b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	</a:t>
            </a:r>
            <a:r>
              <a:rPr lang="pt-BR" altLang="pt-BR" sz="1700" dirty="0">
                <a:latin typeface="Segoe UI Symbol" panose="020B0502040204020203" pitchFamily="34" charset="0"/>
                <a:ea typeface="Segoe UI Symbol" panose="020B0502040204020203" pitchFamily="34" charset="0"/>
              </a:rPr>
              <a:t>b</a:t>
            </a:r>
            <a:r>
              <a:rPr lang="pt-BR" altLang="pt-BR" sz="1700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) </a:t>
            </a:r>
            <a:r>
              <a:rPr lang="pt-BR" altLang="pt-BR" sz="1700" b="1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acordo coletivo</a:t>
            </a:r>
            <a:r>
              <a:rPr lang="pt-BR" altLang="pt-BR" sz="1700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 ou </a:t>
            </a:r>
            <a:r>
              <a:rPr lang="pt-BR" altLang="pt-BR" sz="1700" b="1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anuência expressa</a:t>
            </a:r>
            <a:r>
              <a:rPr lang="pt-BR" altLang="pt-BR" sz="1700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 dos trabalhadores com </a:t>
            </a:r>
            <a:r>
              <a:rPr lang="pt-BR" alt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						assistência </a:t>
            </a:r>
            <a:r>
              <a:rPr lang="pt-BR" altLang="pt-BR" sz="1700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do </a:t>
            </a:r>
            <a:r>
              <a:rPr lang="pt-BR" alt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sindicato</a:t>
            </a:r>
            <a:endParaRPr lang="pt-BR" altLang="pt-BR" sz="1700" spc="-80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pt-BR" alt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		</a:t>
            </a:r>
            <a:r>
              <a:rPr lang="pt-BR" altLang="pt-BR" sz="1700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			c) </a:t>
            </a:r>
            <a:r>
              <a:rPr lang="pt-BR" altLang="pt-BR" sz="1700" b="1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escala 1 </a:t>
            </a:r>
            <a:r>
              <a:rPr lang="pt-BR" altLang="pt-BR" sz="1700" b="1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domingo a </a:t>
            </a:r>
            <a:r>
              <a:rPr lang="pt-BR" altLang="pt-BR" sz="1700" b="1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cada 7 </a:t>
            </a:r>
            <a:r>
              <a:rPr lang="pt-BR" altLang="pt-BR" sz="1700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(Portaria 417/66</a:t>
            </a:r>
            <a:r>
              <a:rPr lang="pt-BR" alt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)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pt-BR" alt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		</a:t>
            </a:r>
            <a:r>
              <a:rPr lang="pt-BR" altLang="pt-BR" sz="1700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	</a:t>
            </a:r>
            <a:r>
              <a:rPr lang="pt-BR" alt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		d) </a:t>
            </a:r>
            <a:r>
              <a:rPr lang="pt-BR" sz="1700" b="1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exame prévio da empresa no SFIT</a:t>
            </a:r>
            <a:r>
              <a:rPr lang="pt-BR" sz="1700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 (Sistema de Fiscalização do </a:t>
            </a:r>
            <a:r>
              <a:rPr 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						Trabalho</a:t>
            </a:r>
            <a:r>
              <a:rPr lang="pt-BR" sz="1700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) </a:t>
            </a:r>
            <a:r>
              <a:rPr 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–autorização </a:t>
            </a:r>
            <a:r>
              <a:rPr lang="pt-BR" sz="1700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apenas se não houver registro de irregularidade </a:t>
            </a:r>
            <a:r>
              <a:rPr 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					em </a:t>
            </a:r>
            <a:r>
              <a:rPr lang="pt-BR" sz="1700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SST, </a:t>
            </a:r>
            <a:r>
              <a:rPr 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 jornada </a:t>
            </a:r>
            <a:r>
              <a:rPr lang="pt-BR" sz="1700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e </a:t>
            </a:r>
            <a:r>
              <a:rPr 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descanso </a:t>
            </a:r>
            <a:r>
              <a:rPr lang="pt-BR" sz="1700" spc="-80" dirty="0">
                <a:latin typeface="Segoe UI Symbol" panose="020B0502040204020203" pitchFamily="34" charset="0"/>
                <a:ea typeface="Segoe UI Symbol" panose="020B0502040204020203" pitchFamily="34" charset="0"/>
              </a:rPr>
              <a:t>nos últimos 5 </a:t>
            </a:r>
            <a:r>
              <a:rPr lang="pt-BR" sz="1700" spc="-8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anos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pt-BR" altLang="pt-BR" sz="1050" b="1" dirty="0" smtClean="0">
              <a:solidFill>
                <a:srgbClr val="6B90CF"/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pt-BR" altLang="pt-BR" sz="1700" b="1" dirty="0" smtClean="0">
                <a:solidFill>
                  <a:srgbClr val="6B90CF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Portaria 945/2015</a:t>
            </a:r>
            <a:endParaRPr lang="pt-BR" altLang="pt-BR" sz="1700" spc="-80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lvl="1" algn="just"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pt-BR" altLang="pt-BR" sz="1600" dirty="0"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600" dirty="0"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600" b="1" dirty="0"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600" b="1" dirty="0">
              <a:latin typeface="Arial" panose="020B0604020202020204" pitchFamily="34" charset="0"/>
            </a:endParaRPr>
          </a:p>
        </p:txBody>
      </p:sp>
      <p:cxnSp>
        <p:nvCxnSpPr>
          <p:cNvPr id="11" name="Conector de seta reta 10"/>
          <p:cNvCxnSpPr/>
          <p:nvPr/>
        </p:nvCxnSpPr>
        <p:spPr>
          <a:xfrm>
            <a:off x="166503" y="1739578"/>
            <a:ext cx="22860" cy="4757076"/>
          </a:xfrm>
          <a:prstGeom prst="straightConnector1">
            <a:avLst/>
          </a:prstGeom>
          <a:ln w="57150">
            <a:solidFill>
              <a:srgbClr val="005DA8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189363" y="1748790"/>
            <a:ext cx="320040" cy="0"/>
          </a:xfrm>
          <a:prstGeom prst="line">
            <a:avLst/>
          </a:prstGeom>
          <a:ln w="57150">
            <a:solidFill>
              <a:srgbClr val="005DA8"/>
            </a:solidFill>
            <a:headEnd type="oval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180606" y="2320506"/>
            <a:ext cx="320040" cy="0"/>
          </a:xfrm>
          <a:prstGeom prst="line">
            <a:avLst/>
          </a:prstGeom>
          <a:ln w="57150">
            <a:solidFill>
              <a:srgbClr val="005DA8"/>
            </a:solidFill>
            <a:headEnd type="oval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169176" y="4051390"/>
            <a:ext cx="320040" cy="0"/>
          </a:xfrm>
          <a:prstGeom prst="line">
            <a:avLst/>
          </a:prstGeom>
          <a:ln w="57150">
            <a:solidFill>
              <a:srgbClr val="005DA8"/>
            </a:solidFill>
            <a:headEnd type="oval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212223" y="340667"/>
            <a:ext cx="16017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Histórico</a:t>
            </a:r>
          </a:p>
        </p:txBody>
      </p:sp>
      <p:cxnSp>
        <p:nvCxnSpPr>
          <p:cNvPr id="21" name="Conector reto 20"/>
          <p:cNvCxnSpPr/>
          <p:nvPr/>
        </p:nvCxnSpPr>
        <p:spPr>
          <a:xfrm>
            <a:off x="198744" y="6496654"/>
            <a:ext cx="320040" cy="0"/>
          </a:xfrm>
          <a:prstGeom prst="line">
            <a:avLst/>
          </a:prstGeom>
          <a:ln w="57150">
            <a:solidFill>
              <a:srgbClr val="005DA8"/>
            </a:solidFill>
            <a:headEnd type="oval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78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/>
          </p:cNvSpPr>
          <p:nvPr/>
        </p:nvSpPr>
        <p:spPr bwMode="auto">
          <a:xfrm>
            <a:off x="150128" y="1589690"/>
            <a:ext cx="8734567" cy="52341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2"/>
            <a:r>
              <a:rPr lang="pt-BR" sz="2000" b="1" spc="100" dirty="0" smtClean="0"/>
              <a:t>Comum a ambas as Portarias (3118/89 e 375/2014)</a:t>
            </a:r>
            <a:endParaRPr lang="pt-BR" sz="2000" b="1" spc="100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pt-BR" sz="2400" spc="-90" dirty="0" smtClean="0"/>
          </a:p>
          <a:p>
            <a:pPr lvl="2" algn="just"/>
            <a:r>
              <a:rPr lang="pt-BR" sz="2000" spc="100" dirty="0"/>
              <a:t>inexistência de prazo para resposta sobre o pedido de autorização pelo </a:t>
            </a:r>
            <a:r>
              <a:rPr lang="pt-BR" sz="2000" spc="100" dirty="0" smtClean="0"/>
              <a:t>MTE;</a:t>
            </a:r>
            <a:endParaRPr lang="pt-BR" sz="2000" spc="1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pt-BR" sz="2000" spc="100" dirty="0"/>
          </a:p>
          <a:p>
            <a:pPr lvl="2" algn="just"/>
            <a:r>
              <a:rPr lang="pt-BR" sz="2000" spc="100" dirty="0" smtClean="0"/>
              <a:t>cancelamento </a:t>
            </a:r>
            <a:r>
              <a:rPr lang="pt-BR" sz="2000" spc="100" dirty="0"/>
              <a:t>de autorização se houver registro de irregularidade em jornada, descanso ou SST.</a:t>
            </a:r>
          </a:p>
          <a:p>
            <a:pPr marL="1257300" lvl="2" indent="-342900" algn="just">
              <a:spcAft>
                <a:spcPct val="400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pt-BR" sz="2200" dirty="0" smtClean="0">
              <a:cs typeface="Arial" pitchFamily="34" charset="0"/>
              <a:sym typeface="Cambria Bold" charset="0"/>
            </a:endParaRPr>
          </a:p>
          <a:p>
            <a:pPr lvl="2" algn="just">
              <a:spcAft>
                <a:spcPct val="40000"/>
              </a:spcAft>
              <a:buClr>
                <a:schemeClr val="tx2"/>
              </a:buClr>
            </a:pPr>
            <a:r>
              <a:rPr lang="pt-BR" sz="2200" b="1" dirty="0" smtClean="0">
                <a:cs typeface="Arial" pitchFamily="34" charset="0"/>
                <a:sym typeface="Cambria Bold" charset="0"/>
              </a:rPr>
              <a:t>Apenas Portaria 375/2014</a:t>
            </a:r>
            <a:endParaRPr lang="pt-BR" sz="2200" b="1" dirty="0">
              <a:cs typeface="Arial" pitchFamily="34" charset="0"/>
              <a:sym typeface="Cambria Bold" charset="0"/>
            </a:endParaRPr>
          </a:p>
          <a:p>
            <a:pPr lvl="2" algn="just">
              <a:spcAft>
                <a:spcPct val="40000"/>
              </a:spcAft>
              <a:buClr>
                <a:schemeClr val="tx2"/>
              </a:buClr>
            </a:pPr>
            <a:r>
              <a:rPr lang="pt-BR" sz="2000" spc="100" dirty="0" smtClean="0"/>
              <a:t>“ficha limpa” (autorização apenas se não houver registro </a:t>
            </a:r>
          </a:p>
          <a:p>
            <a:pPr lvl="2" algn="just">
              <a:spcAft>
                <a:spcPct val="40000"/>
              </a:spcAft>
              <a:buClr>
                <a:schemeClr val="tx2"/>
              </a:buClr>
            </a:pPr>
            <a:r>
              <a:rPr lang="pt-BR" sz="2000" spc="100" dirty="0" smtClean="0"/>
              <a:t> de irregularidades no SFIT).</a:t>
            </a:r>
            <a:endParaRPr lang="pt-BR" sz="2000" spc="100" dirty="0"/>
          </a:p>
          <a:p>
            <a:pPr marL="1257300" lvl="2" indent="-342900" algn="just">
              <a:spcAft>
                <a:spcPct val="400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pt-BR" sz="2200" dirty="0" smtClean="0">
              <a:cs typeface="Arial" pitchFamily="34" charset="0"/>
              <a:sym typeface="Cambria Bold" charset="0"/>
            </a:endParaRPr>
          </a:p>
          <a:p>
            <a:pPr lvl="2" algn="just"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ü"/>
            </a:pPr>
            <a:endParaRPr lang="pt-BR" sz="2200" dirty="0" smtClean="0">
              <a:cs typeface="Arial" pitchFamily="34" charset="0"/>
              <a:sym typeface="Cambria Bold" charset="0"/>
            </a:endParaRPr>
          </a:p>
          <a:p>
            <a:pPr lvl="1" algn="just"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</a:pPr>
            <a:endParaRPr lang="pt-BR" sz="2200" dirty="0" smtClean="0">
              <a:latin typeface="Century Gothic" pitchFamily="34" charset="0"/>
              <a:sym typeface="Cambria Bold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2223" y="340667"/>
            <a:ext cx="21307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Dificuldades</a:t>
            </a:r>
            <a:endParaRPr lang="pt-BR" sz="2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509403" y="2431178"/>
            <a:ext cx="320040" cy="0"/>
          </a:xfrm>
          <a:prstGeom prst="line">
            <a:avLst/>
          </a:prstGeom>
          <a:ln w="57150">
            <a:solidFill>
              <a:srgbClr val="005DA8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509403" y="3331946"/>
            <a:ext cx="320040" cy="0"/>
          </a:xfrm>
          <a:prstGeom prst="line">
            <a:avLst/>
          </a:prstGeom>
          <a:ln w="57150">
            <a:solidFill>
              <a:srgbClr val="005DA8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>
            <a:off x="509403" y="4901466"/>
            <a:ext cx="320040" cy="0"/>
          </a:xfrm>
          <a:prstGeom prst="line">
            <a:avLst/>
          </a:prstGeom>
          <a:ln w="57150">
            <a:solidFill>
              <a:srgbClr val="005DA8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53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/>
          </p:cNvSpPr>
          <p:nvPr/>
        </p:nvSpPr>
        <p:spPr bwMode="auto">
          <a:xfrm>
            <a:off x="150128" y="1589690"/>
            <a:ext cx="8734567" cy="52341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2"/>
            <a:r>
              <a:rPr lang="pt-BR" sz="2000" b="1" spc="100" dirty="0" smtClean="0"/>
              <a:t>CNI pautou </a:t>
            </a:r>
            <a:r>
              <a:rPr lang="pt-BR" sz="2000" b="1" spc="100" dirty="0"/>
              <a:t>no CRT/MTE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pt-BR" sz="2400" spc="-90" dirty="0" smtClean="0"/>
          </a:p>
          <a:p>
            <a:pPr lvl="2" algn="just"/>
            <a:r>
              <a:rPr lang="pt-BR" sz="2000" spc="100" dirty="0"/>
              <a:t>necessidade de revogação da Portaria 375/2014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pt-BR" sz="2000" spc="100" dirty="0"/>
          </a:p>
          <a:p>
            <a:pPr lvl="2" algn="just"/>
            <a:r>
              <a:rPr lang="pt-BR" sz="2000" spc="100" dirty="0"/>
              <a:t>repristinação da Portaria </a:t>
            </a:r>
            <a:r>
              <a:rPr lang="pt-BR" sz="2000" spc="100" dirty="0" smtClean="0"/>
              <a:t>3118/89</a:t>
            </a:r>
          </a:p>
          <a:p>
            <a:pPr lvl="2" algn="just"/>
            <a:endParaRPr lang="pt-BR" sz="2000" spc="100" dirty="0"/>
          </a:p>
          <a:p>
            <a:pPr lvl="2" algn="just"/>
            <a:r>
              <a:rPr lang="pt-BR" sz="2000" spc="100" dirty="0"/>
              <a:t>criação de GT para propor nova regulamentação</a:t>
            </a:r>
          </a:p>
          <a:p>
            <a:pPr marL="1257300" lvl="2" indent="-342900" algn="just">
              <a:spcAft>
                <a:spcPct val="400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pt-BR" sz="2200" dirty="0" smtClean="0">
              <a:cs typeface="Arial" pitchFamily="34" charset="0"/>
              <a:sym typeface="Cambria Bold" charset="0"/>
            </a:endParaRPr>
          </a:p>
          <a:p>
            <a:pPr lvl="2" algn="just">
              <a:spcAft>
                <a:spcPct val="40000"/>
              </a:spcAft>
              <a:buClr>
                <a:schemeClr val="tx2"/>
              </a:buClr>
            </a:pPr>
            <a:r>
              <a:rPr lang="pt-BR" sz="2200" b="1" dirty="0" smtClean="0">
                <a:cs typeface="Arial" pitchFamily="34" charset="0"/>
                <a:sym typeface="Cambria Bold" charset="0"/>
              </a:rPr>
              <a:t>Criado GT pela Portaria 7/2014</a:t>
            </a:r>
            <a:endParaRPr lang="pt-BR" sz="2200" b="1" dirty="0">
              <a:cs typeface="Arial" pitchFamily="34" charset="0"/>
              <a:sym typeface="Cambria Bold" charset="0"/>
            </a:endParaRPr>
          </a:p>
          <a:p>
            <a:pPr marL="450850" lvl="2" indent="-169863">
              <a:spcAft>
                <a:spcPct val="40000"/>
              </a:spcAft>
            </a:pPr>
            <a:r>
              <a:rPr lang="pt-BR" sz="2000" spc="100" dirty="0" smtClean="0"/>
              <a:t>			Liderou </a:t>
            </a:r>
            <a:r>
              <a:rPr lang="pt-BR" sz="2000" spc="100" dirty="0"/>
              <a:t>a bancada dos </a:t>
            </a:r>
            <a:r>
              <a:rPr lang="pt-BR" sz="2000" spc="100" dirty="0" smtClean="0"/>
              <a:t>empregadores</a:t>
            </a:r>
          </a:p>
          <a:p>
            <a:pPr lvl="2" algn="just"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ü"/>
            </a:pPr>
            <a:endParaRPr lang="pt-BR" sz="2200" dirty="0" smtClean="0">
              <a:cs typeface="Arial" pitchFamily="34" charset="0"/>
              <a:sym typeface="Cambria Bold" charset="0"/>
            </a:endParaRPr>
          </a:p>
          <a:p>
            <a:pPr lvl="1" algn="just"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</a:pPr>
            <a:endParaRPr lang="pt-BR" sz="2200" dirty="0" smtClean="0">
              <a:latin typeface="Century Gothic" pitchFamily="34" charset="0"/>
              <a:sym typeface="Cambria Bold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2223" y="340667"/>
            <a:ext cx="11192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Ações</a:t>
            </a:r>
            <a:endParaRPr lang="pt-BR" sz="2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509403" y="2431178"/>
            <a:ext cx="320040" cy="0"/>
          </a:xfrm>
          <a:prstGeom prst="line">
            <a:avLst/>
          </a:prstGeom>
          <a:ln w="57150">
            <a:solidFill>
              <a:srgbClr val="005DA8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523051" y="3058986"/>
            <a:ext cx="320040" cy="0"/>
          </a:xfrm>
          <a:prstGeom prst="line">
            <a:avLst/>
          </a:prstGeom>
          <a:ln w="57150">
            <a:solidFill>
              <a:srgbClr val="005DA8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>
            <a:off x="509403" y="4901466"/>
            <a:ext cx="320040" cy="0"/>
          </a:xfrm>
          <a:prstGeom prst="line">
            <a:avLst/>
          </a:prstGeom>
          <a:ln w="57150">
            <a:solidFill>
              <a:srgbClr val="005DA8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538971" y="3634474"/>
            <a:ext cx="320040" cy="0"/>
          </a:xfrm>
          <a:prstGeom prst="line">
            <a:avLst/>
          </a:prstGeom>
          <a:ln w="57150">
            <a:solidFill>
              <a:srgbClr val="005DA8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348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/>
          </p:cNvSpPr>
          <p:nvPr/>
        </p:nvSpPr>
        <p:spPr bwMode="auto">
          <a:xfrm>
            <a:off x="239519" y="2108143"/>
            <a:ext cx="4077894" cy="49475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Aft>
                <a:spcPct val="40000"/>
              </a:spcAft>
              <a:buClr>
                <a:schemeClr val="tx2"/>
              </a:buClr>
            </a:pPr>
            <a:r>
              <a:rPr lang="pt-BR" sz="2000" dirty="0" smtClean="0">
                <a:sym typeface="Cambria Bold" charset="0"/>
              </a:rPr>
              <a:t>Autorização </a:t>
            </a:r>
            <a:r>
              <a:rPr lang="pt-BR" sz="2000" dirty="0">
                <a:sym typeface="Cambria Bold" charset="0"/>
              </a:rPr>
              <a:t>por </a:t>
            </a:r>
            <a:r>
              <a:rPr lang="pt-BR" sz="2000" dirty="0" smtClean="0">
                <a:sym typeface="Cambria Bold" charset="0"/>
              </a:rPr>
              <a:t>acordo </a:t>
            </a:r>
            <a:r>
              <a:rPr lang="pt-BR" sz="2000" dirty="0">
                <a:sym typeface="Cambria Bold" charset="0"/>
              </a:rPr>
              <a:t>coletivo específico</a:t>
            </a:r>
          </a:p>
          <a:p>
            <a:pPr lvl="1">
              <a:spcAft>
                <a:spcPct val="40000"/>
              </a:spcAft>
              <a:buClr>
                <a:schemeClr val="tx2"/>
              </a:buClr>
            </a:pPr>
            <a:r>
              <a:rPr lang="pt-BR" b="1" dirty="0">
                <a:sym typeface="Cambria Bold" charset="0"/>
              </a:rPr>
              <a:t>automática</a:t>
            </a:r>
            <a:r>
              <a:rPr lang="pt-BR" dirty="0">
                <a:sym typeface="Cambria Bold" charset="0"/>
              </a:rPr>
              <a:t> (sem inspeção prévia)</a:t>
            </a:r>
          </a:p>
          <a:p>
            <a:pPr lvl="1">
              <a:spcAft>
                <a:spcPct val="40000"/>
              </a:spcAft>
              <a:buClr>
                <a:schemeClr val="tx2"/>
              </a:buClr>
            </a:pPr>
            <a:r>
              <a:rPr lang="pt-BR" b="1" dirty="0" smtClean="0">
                <a:sym typeface="Cambria Bold" charset="0"/>
              </a:rPr>
              <a:t>definição por negociação: </a:t>
            </a:r>
          </a:p>
          <a:p>
            <a:pPr lvl="1">
              <a:spcAft>
                <a:spcPct val="40000"/>
              </a:spcAft>
              <a:buClr>
                <a:schemeClr val="tx2"/>
              </a:buClr>
            </a:pPr>
            <a:r>
              <a:rPr lang="pt-BR" dirty="0" smtClean="0">
                <a:sym typeface="Cambria Bold" charset="0"/>
              </a:rPr>
              <a:t>	escala </a:t>
            </a:r>
            <a:r>
              <a:rPr lang="pt-BR" dirty="0">
                <a:sym typeface="Cambria Bold" charset="0"/>
              </a:rPr>
              <a:t>de </a:t>
            </a:r>
            <a:r>
              <a:rPr lang="pt-BR" dirty="0" smtClean="0">
                <a:sym typeface="Cambria Bold" charset="0"/>
              </a:rPr>
              <a:t>revezamento </a:t>
            </a:r>
          </a:p>
          <a:p>
            <a:pPr lvl="1">
              <a:spcAft>
                <a:spcPct val="40000"/>
              </a:spcAft>
              <a:buClr>
                <a:schemeClr val="tx2"/>
              </a:buClr>
            </a:pPr>
            <a:r>
              <a:rPr lang="pt-BR" dirty="0" smtClean="0">
                <a:sym typeface="Cambria Bold" charset="0"/>
              </a:rPr>
              <a:t>	condições </a:t>
            </a:r>
            <a:r>
              <a:rPr lang="pt-BR" dirty="0">
                <a:sym typeface="Cambria Bold" charset="0"/>
              </a:rPr>
              <a:t>de SST em </a:t>
            </a:r>
            <a:r>
              <a:rPr lang="pt-BR" dirty="0" smtClean="0">
                <a:sym typeface="Cambria Bold" charset="0"/>
              </a:rPr>
              <a:t>	atividades </a:t>
            </a:r>
            <a:r>
              <a:rPr lang="pt-BR" dirty="0">
                <a:sym typeface="Cambria Bold" charset="0"/>
              </a:rPr>
              <a:t>insalubres e </a:t>
            </a:r>
            <a:r>
              <a:rPr lang="pt-BR" dirty="0" smtClean="0">
                <a:sym typeface="Cambria Bold" charset="0"/>
              </a:rPr>
              <a:t>	perigosas </a:t>
            </a:r>
          </a:p>
          <a:p>
            <a:pPr lvl="1">
              <a:spcAft>
                <a:spcPct val="40000"/>
              </a:spcAft>
              <a:buClr>
                <a:schemeClr val="tx2"/>
              </a:buClr>
            </a:pPr>
            <a:r>
              <a:rPr lang="pt-BR" dirty="0" smtClean="0">
                <a:sym typeface="Cambria Bold" charset="0"/>
              </a:rPr>
              <a:t>	efeitos </a:t>
            </a:r>
            <a:r>
              <a:rPr lang="pt-BR" dirty="0">
                <a:sym typeface="Cambria Bold" charset="0"/>
              </a:rPr>
              <a:t>do acordo </a:t>
            </a:r>
            <a:r>
              <a:rPr lang="pt-BR" dirty="0" smtClean="0">
                <a:sym typeface="Cambria Bold" charset="0"/>
              </a:rPr>
              <a:t>no 	</a:t>
            </a:r>
            <a:r>
              <a:rPr lang="pt-BR" spc="100" dirty="0" smtClean="0">
                <a:sym typeface="Cambria Bold" charset="0"/>
              </a:rPr>
              <a:t>cancelamento </a:t>
            </a:r>
            <a:r>
              <a:rPr lang="pt-BR" spc="100" dirty="0">
                <a:sym typeface="Cambria Bold" charset="0"/>
              </a:rPr>
              <a:t>da </a:t>
            </a:r>
            <a:r>
              <a:rPr lang="pt-BR" dirty="0">
                <a:sym typeface="Cambria Bold" charset="0"/>
              </a:rPr>
              <a:t>	</a:t>
            </a:r>
            <a:r>
              <a:rPr lang="pt-BR" dirty="0" smtClean="0">
                <a:sym typeface="Cambria Bold" charset="0"/>
              </a:rPr>
              <a:t>autorização</a:t>
            </a:r>
            <a:endParaRPr lang="pt-BR" dirty="0">
              <a:sym typeface="Cambria Bold" charset="0"/>
            </a:endParaRPr>
          </a:p>
          <a:p>
            <a:pPr marL="1714500" lvl="3" indent="-342900">
              <a:spcAft>
                <a:spcPct val="400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pt-BR" sz="2800" dirty="0" smtClean="0">
              <a:cs typeface="Arial" pitchFamily="34" charset="0"/>
              <a:sym typeface="Cambria Bold" charset="0"/>
            </a:endParaRPr>
          </a:p>
          <a:p>
            <a:pPr marL="1371600" lvl="2" indent="-457200" algn="just">
              <a:spcAft>
                <a:spcPct val="40000"/>
              </a:spcAft>
              <a:buClr>
                <a:schemeClr val="tx2"/>
              </a:buClr>
              <a:buFont typeface="+mj-lt"/>
              <a:buAutoNum type="arabicParenR" startAt="2"/>
            </a:pPr>
            <a:endParaRPr lang="pt-BR" sz="2200" dirty="0">
              <a:solidFill>
                <a:srgbClr val="FF0000"/>
              </a:solidFill>
              <a:cs typeface="Arial" pitchFamily="34" charset="0"/>
              <a:sym typeface="Cambria Bold" charset="0"/>
            </a:endParaRPr>
          </a:p>
          <a:p>
            <a:pPr lvl="1" algn="just">
              <a:spcAft>
                <a:spcPct val="40000"/>
              </a:spcAft>
              <a:buClr>
                <a:schemeClr val="tx2"/>
              </a:buClr>
            </a:pPr>
            <a:endParaRPr lang="pt-BR" sz="2200" dirty="0" smtClean="0">
              <a:cs typeface="Arial" pitchFamily="34" charset="0"/>
              <a:sym typeface="Cambria Bold" charset="0"/>
            </a:endParaRPr>
          </a:p>
          <a:p>
            <a:pPr lvl="1" algn="just"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</a:pPr>
            <a:endParaRPr lang="pt-BR" sz="2200" b="1" dirty="0" smtClean="0">
              <a:solidFill>
                <a:srgbClr val="00B050"/>
              </a:solidFill>
              <a:cs typeface="Arial" pitchFamily="34" charset="0"/>
            </a:endParaRPr>
          </a:p>
          <a:p>
            <a:pPr lvl="2" algn="just">
              <a:spcAft>
                <a:spcPct val="40000"/>
              </a:spcAft>
              <a:buClr>
                <a:schemeClr val="tx2"/>
              </a:buClr>
            </a:pPr>
            <a:endParaRPr lang="pt-BR" sz="2200" dirty="0" smtClean="0">
              <a:cs typeface="Arial" pitchFamily="34" charset="0"/>
              <a:sym typeface="Cambria Bold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2223" y="340667"/>
            <a:ext cx="70166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Nova regulamentação – Portaria 945/2015</a:t>
            </a:r>
            <a:endParaRPr lang="pt-BR" sz="2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790364" y="2072279"/>
            <a:ext cx="4258103" cy="417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ct val="40000"/>
              </a:spcAft>
              <a:buClr>
                <a:schemeClr val="tx2"/>
              </a:buClr>
            </a:pPr>
            <a:r>
              <a:rPr lang="pt-BR" sz="2000" dirty="0">
                <a:sym typeface="Cambria Bold" charset="0"/>
              </a:rPr>
              <a:t>Autorização após inspeção </a:t>
            </a:r>
            <a:r>
              <a:rPr lang="pt-BR" sz="2000" dirty="0" smtClean="0">
                <a:sym typeface="Cambria Bold" charset="0"/>
              </a:rPr>
              <a:t>prévia</a:t>
            </a:r>
          </a:p>
          <a:p>
            <a:pPr algn="just">
              <a:spcAft>
                <a:spcPts val="0"/>
              </a:spcAft>
              <a:buClr>
                <a:schemeClr val="tx2"/>
              </a:buClr>
            </a:pPr>
            <a:r>
              <a:rPr lang="pt-BR" dirty="0" smtClean="0">
                <a:sym typeface="Cambria Bold" charset="0"/>
              </a:rPr>
              <a:t>	</a:t>
            </a:r>
          </a:p>
          <a:p>
            <a:pPr algn="just">
              <a:spcAft>
                <a:spcPts val="0"/>
              </a:spcAft>
              <a:buClr>
                <a:schemeClr val="tx2"/>
              </a:buClr>
            </a:pPr>
            <a:r>
              <a:rPr lang="pt-BR" dirty="0" smtClean="0">
                <a:sym typeface="Cambria Bold" charset="0"/>
              </a:rPr>
              <a:t>	apenas </a:t>
            </a:r>
            <a:r>
              <a:rPr lang="pt-BR" b="1" dirty="0">
                <a:sym typeface="Cambria Bold" charset="0"/>
              </a:rPr>
              <a:t>comunicação prévia</a:t>
            </a:r>
            <a:r>
              <a:rPr lang="pt-BR" dirty="0">
                <a:sym typeface="Cambria Bold" charset="0"/>
              </a:rPr>
              <a:t> </a:t>
            </a:r>
            <a:r>
              <a:rPr lang="pt-BR" dirty="0" smtClean="0">
                <a:sym typeface="Cambria Bold" charset="0"/>
              </a:rPr>
              <a:t>	ao 	sindicato</a:t>
            </a:r>
            <a:endParaRPr lang="pt-BR" dirty="0">
              <a:sym typeface="Cambria Bold" charset="0"/>
            </a:endParaRPr>
          </a:p>
          <a:p>
            <a:pPr algn="just">
              <a:spcAft>
                <a:spcPct val="40000"/>
              </a:spcAft>
              <a:buClr>
                <a:schemeClr val="tx2"/>
              </a:buClr>
            </a:pPr>
            <a:r>
              <a:rPr lang="pt-BR" dirty="0" smtClean="0">
                <a:sym typeface="Cambria Bold" charset="0"/>
              </a:rPr>
              <a:t>	escala </a:t>
            </a:r>
            <a:r>
              <a:rPr lang="pt-BR" dirty="0">
                <a:sym typeface="Cambria Bold" charset="0"/>
              </a:rPr>
              <a:t>de </a:t>
            </a:r>
            <a:r>
              <a:rPr lang="pt-BR" b="1" dirty="0" smtClean="0">
                <a:sym typeface="Cambria Bold" charset="0"/>
              </a:rPr>
              <a:t>1 </a:t>
            </a:r>
            <a:r>
              <a:rPr lang="pt-BR" b="1" dirty="0">
                <a:sym typeface="Cambria Bold" charset="0"/>
              </a:rPr>
              <a:t>domingo </a:t>
            </a:r>
            <a:r>
              <a:rPr lang="pt-BR" b="1" dirty="0" smtClean="0">
                <a:sym typeface="Cambria Bold" charset="0"/>
              </a:rPr>
              <a:t>a </a:t>
            </a:r>
            <a:r>
              <a:rPr lang="pt-BR" b="1" dirty="0">
                <a:sym typeface="Cambria Bold" charset="0"/>
              </a:rPr>
              <a:t>cada 3 </a:t>
            </a:r>
            <a:r>
              <a:rPr lang="pt-BR" dirty="0" smtClean="0">
                <a:sym typeface="Cambria Bold" charset="0"/>
              </a:rPr>
              <a:t>	(</a:t>
            </a:r>
            <a:r>
              <a:rPr lang="pt-BR" dirty="0">
                <a:sym typeface="Cambria Bold" charset="0"/>
              </a:rPr>
              <a:t>sem consenso)</a:t>
            </a:r>
          </a:p>
          <a:p>
            <a:pPr algn="just">
              <a:spcAft>
                <a:spcPct val="40000"/>
              </a:spcAft>
              <a:buClr>
                <a:schemeClr val="tx2"/>
              </a:buClr>
            </a:pPr>
            <a:r>
              <a:rPr lang="pt-BR" dirty="0" smtClean="0">
                <a:sym typeface="Cambria Bold" charset="0"/>
              </a:rPr>
              <a:t>	Itens da </a:t>
            </a:r>
            <a:r>
              <a:rPr lang="pt-BR" b="1" dirty="0" smtClean="0">
                <a:sym typeface="Cambria Bold" charset="0"/>
              </a:rPr>
              <a:t>inspeção prévia</a:t>
            </a:r>
            <a:r>
              <a:rPr lang="pt-BR" dirty="0" smtClean="0">
                <a:sym typeface="Cambria Bold" charset="0"/>
              </a:rPr>
              <a:t>:</a:t>
            </a:r>
            <a:endParaRPr lang="pt-BR" dirty="0">
              <a:sym typeface="Cambria Bold" charset="0"/>
            </a:endParaRPr>
          </a:p>
          <a:p>
            <a:pPr algn="just">
              <a:spcAft>
                <a:spcPct val="40000"/>
              </a:spcAft>
              <a:buClr>
                <a:schemeClr val="tx2"/>
              </a:buClr>
            </a:pPr>
            <a:r>
              <a:rPr lang="pt-BR" dirty="0" smtClean="0">
                <a:sym typeface="Cambria Bold" charset="0"/>
              </a:rPr>
              <a:t>		infração </a:t>
            </a:r>
            <a:r>
              <a:rPr lang="pt-BR" dirty="0">
                <a:sym typeface="Cambria Bold" charset="0"/>
              </a:rPr>
              <a:t>reincidente em </a:t>
            </a:r>
            <a:r>
              <a:rPr lang="pt-BR" dirty="0" smtClean="0">
                <a:sym typeface="Cambria Bold" charset="0"/>
              </a:rPr>
              <a:t>			jornada e descanso (sem 			consenso)</a:t>
            </a:r>
          </a:p>
          <a:p>
            <a:pPr algn="just">
              <a:spcAft>
                <a:spcPct val="40000"/>
              </a:spcAft>
              <a:buClr>
                <a:schemeClr val="tx2"/>
              </a:buClr>
            </a:pPr>
            <a:r>
              <a:rPr lang="pt-BR" dirty="0" smtClean="0">
                <a:sym typeface="Cambria Bold" charset="0"/>
              </a:rPr>
              <a:t>		taxa </a:t>
            </a:r>
            <a:r>
              <a:rPr lang="pt-BR" dirty="0">
                <a:sym typeface="Cambria Bold" charset="0"/>
              </a:rPr>
              <a:t>de acidentes e doenças </a:t>
            </a:r>
            <a:r>
              <a:rPr lang="pt-BR" dirty="0" smtClean="0">
                <a:sym typeface="Cambria Bold" charset="0"/>
              </a:rPr>
              <a:t>		do </a:t>
            </a:r>
            <a:r>
              <a:rPr lang="pt-BR" dirty="0">
                <a:sym typeface="Cambria Bold" charset="0"/>
              </a:rPr>
              <a:t>trabalho superior à média </a:t>
            </a:r>
            <a:r>
              <a:rPr lang="pt-BR" dirty="0" smtClean="0">
                <a:sym typeface="Cambria Bold" charset="0"/>
              </a:rPr>
              <a:t>		do </a:t>
            </a:r>
            <a:r>
              <a:rPr lang="pt-BR" dirty="0">
                <a:sym typeface="Cambria Bold" charset="0"/>
              </a:rPr>
              <a:t>setor </a:t>
            </a:r>
            <a:r>
              <a:rPr lang="pt-BR" dirty="0" smtClean="0">
                <a:sym typeface="Cambria Bold" charset="0"/>
              </a:rPr>
              <a:t>(sem consenso)</a:t>
            </a:r>
            <a:endParaRPr lang="pt-BR" dirty="0">
              <a:sym typeface="Cambria Bold" charset="0"/>
            </a:endParaRPr>
          </a:p>
        </p:txBody>
      </p:sp>
      <p:cxnSp>
        <p:nvCxnSpPr>
          <p:cNvPr id="7" name="Conector reto 6"/>
          <p:cNvCxnSpPr/>
          <p:nvPr/>
        </p:nvCxnSpPr>
        <p:spPr>
          <a:xfrm>
            <a:off x="4558352" y="1459584"/>
            <a:ext cx="0" cy="5145932"/>
          </a:xfrm>
          <a:prstGeom prst="line">
            <a:avLst/>
          </a:prstGeom>
          <a:ln>
            <a:prstDash val="sysDot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664075" y="5083434"/>
            <a:ext cx="320040" cy="0"/>
          </a:xfrm>
          <a:prstGeom prst="line">
            <a:avLst/>
          </a:prstGeom>
          <a:ln w="57150">
            <a:solidFill>
              <a:srgbClr val="005DA8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625403" y="4143994"/>
            <a:ext cx="320040" cy="0"/>
          </a:xfrm>
          <a:prstGeom prst="line">
            <a:avLst/>
          </a:prstGeom>
          <a:ln w="57150">
            <a:solidFill>
              <a:srgbClr val="005DA8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627675" y="3750474"/>
            <a:ext cx="320040" cy="0"/>
          </a:xfrm>
          <a:prstGeom prst="line">
            <a:avLst/>
          </a:prstGeom>
          <a:ln w="57150">
            <a:solidFill>
              <a:srgbClr val="005DA8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6714699" y="1459584"/>
            <a:ext cx="514188" cy="451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latin typeface="Arial Black" panose="020B0A04020102020204" pitchFamily="34" charset="0"/>
              </a:rPr>
              <a:t>2</a:t>
            </a:r>
            <a:endParaRPr lang="pt-BR" b="1" dirty="0">
              <a:latin typeface="Arial Black" panose="020B0A04020102020204" pitchFamily="34" charset="0"/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1858283" y="1448208"/>
            <a:ext cx="514188" cy="451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latin typeface="Arial Black" panose="020B0A04020102020204" pitchFamily="34" charset="0"/>
              </a:rPr>
              <a:t>1</a:t>
            </a:r>
            <a:endParaRPr lang="pt-BR" sz="3200" b="1" dirty="0">
              <a:latin typeface="Arial Black" panose="020B0A04020102020204" pitchFamily="34" charset="0"/>
            </a:endParaRPr>
          </a:p>
        </p:txBody>
      </p:sp>
      <p:cxnSp>
        <p:nvCxnSpPr>
          <p:cNvPr id="16" name="Conector reto 15"/>
          <p:cNvCxnSpPr/>
          <p:nvPr/>
        </p:nvCxnSpPr>
        <p:spPr>
          <a:xfrm>
            <a:off x="5333963" y="5495146"/>
            <a:ext cx="320040" cy="0"/>
          </a:xfrm>
          <a:prstGeom prst="line">
            <a:avLst/>
          </a:prstGeom>
          <a:ln w="57150">
            <a:solidFill>
              <a:srgbClr val="005DA8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5295291" y="4555706"/>
            <a:ext cx="320040" cy="0"/>
          </a:xfrm>
          <a:prstGeom prst="line">
            <a:avLst/>
          </a:prstGeom>
          <a:ln w="57150">
            <a:solidFill>
              <a:srgbClr val="005DA8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53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/>
          </p:cNvSpPr>
          <p:nvPr/>
        </p:nvSpPr>
        <p:spPr bwMode="auto">
          <a:xfrm>
            <a:off x="423081" y="2327134"/>
            <a:ext cx="8252147" cy="29545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>
              <a:spcAft>
                <a:spcPct val="40000"/>
              </a:spcAft>
            </a:pPr>
            <a:r>
              <a:rPr lang="pt-BR" sz="2000" dirty="0">
                <a:sym typeface="Cambria Bold" charset="0"/>
              </a:rPr>
              <a:t>Solicitar ao MTPS relatório das autorizações já </a:t>
            </a:r>
            <a:r>
              <a:rPr lang="pt-BR" sz="2000" dirty="0" smtClean="0">
                <a:sym typeface="Cambria Bold" charset="0"/>
              </a:rPr>
              <a:t>concedidas;</a:t>
            </a:r>
          </a:p>
          <a:p>
            <a:pPr algn="just">
              <a:spcAft>
                <a:spcPct val="40000"/>
              </a:spcAft>
            </a:pPr>
            <a:endParaRPr lang="pt-BR" sz="2200" dirty="0">
              <a:cs typeface="Arial" pitchFamily="34" charset="0"/>
              <a:sym typeface="Cambria Bold" charset="0"/>
            </a:endParaRPr>
          </a:p>
          <a:p>
            <a:pPr algn="just">
              <a:spcAft>
                <a:spcPct val="40000"/>
              </a:spcAft>
            </a:pPr>
            <a:r>
              <a:rPr lang="pt-BR" sz="2000" dirty="0" smtClean="0">
                <a:sym typeface="Cambria Bold" charset="0"/>
              </a:rPr>
              <a:t>Oportunidade </a:t>
            </a:r>
            <a:r>
              <a:rPr lang="pt-BR" sz="2000" dirty="0" smtClean="0">
                <a:sym typeface="Cambria Bold" charset="0"/>
              </a:rPr>
              <a:t>de iniciar debate para a inclusão de atividades com autorização permanente:</a:t>
            </a:r>
          </a:p>
          <a:p>
            <a:pPr algn="just">
              <a:spcAft>
                <a:spcPct val="40000"/>
              </a:spcAft>
            </a:pPr>
            <a:r>
              <a:rPr lang="pt-BR" sz="2000" dirty="0" smtClean="0">
                <a:sym typeface="Cambria Bold" charset="0"/>
              </a:rPr>
              <a:t>	necessidade de subsídios técnico-econômicos que justifiquem a 	continuidade do </a:t>
            </a:r>
            <a:r>
              <a:rPr lang="pt-BR" sz="2000" dirty="0" smtClean="0">
                <a:sym typeface="Cambria Bold" charset="0"/>
              </a:rPr>
              <a:t>trabalho.</a:t>
            </a:r>
            <a:endParaRPr lang="pt-BR" sz="2000" dirty="0" smtClean="0">
              <a:sym typeface="Cambria Bold" charset="0"/>
            </a:endParaRPr>
          </a:p>
          <a:p>
            <a:pPr algn="just">
              <a:spcAft>
                <a:spcPct val="40000"/>
              </a:spcAft>
            </a:pPr>
            <a:endParaRPr lang="pt-BR" sz="2000" dirty="0" smtClean="0">
              <a:sym typeface="Cambria Bold" charset="0"/>
            </a:endParaRPr>
          </a:p>
          <a:p>
            <a:pPr lvl="1" algn="just"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</a:pPr>
            <a:endParaRPr lang="pt-BR" sz="2200" dirty="0" smtClean="0">
              <a:latin typeface="Century Gothic" pitchFamily="34" charset="0"/>
              <a:sym typeface="Cambria Bold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2223" y="340667"/>
            <a:ext cx="28456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Próximos passos</a:t>
            </a:r>
            <a:endParaRPr lang="pt-BR" sz="2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464025" y="4128277"/>
            <a:ext cx="320040" cy="0"/>
          </a:xfrm>
          <a:prstGeom prst="line">
            <a:avLst/>
          </a:prstGeom>
          <a:ln w="57150">
            <a:solidFill>
              <a:srgbClr val="005DA8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1065894" y="2313742"/>
            <a:ext cx="68818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Calibri" pitchFamily="34" charset="0"/>
                <a:ea typeface="+mj-ea"/>
                <a:cs typeface="Arial" pitchFamily="34" charset="0"/>
              </a:rPr>
              <a:t>rt@cni.org.br</a:t>
            </a:r>
          </a:p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Calibri" pitchFamily="34" charset="0"/>
                <a:ea typeface="+mj-ea"/>
                <a:cs typeface="Arial" pitchFamily="34" charset="0"/>
              </a:rPr>
              <a:t>www.cni.org.br</a:t>
            </a:r>
            <a:endParaRPr lang="en-US" sz="3200" b="1" dirty="0">
              <a:solidFill>
                <a:srgbClr val="0070C0"/>
              </a:solidFill>
              <a:latin typeface="Calibri" pitchFamily="34" charset="0"/>
              <a:ea typeface="+mj-ea"/>
              <a:cs typeface="Arial" pitchFamily="34" charset="0"/>
            </a:endParaRPr>
          </a:p>
        </p:txBody>
      </p:sp>
      <p:pic>
        <p:nvPicPr>
          <p:cNvPr id="4" name="Imagem 18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965486" y="6188737"/>
            <a:ext cx="1277937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" name="Grupo 18"/>
          <p:cNvGrpSpPr/>
          <p:nvPr/>
        </p:nvGrpSpPr>
        <p:grpSpPr>
          <a:xfrm>
            <a:off x="3395534" y="6206441"/>
            <a:ext cx="1570038" cy="801687"/>
            <a:chOff x="7656281" y="341554"/>
            <a:chExt cx="1570038" cy="801687"/>
          </a:xfrm>
        </p:grpSpPr>
        <p:sp>
          <p:nvSpPr>
            <p:cNvPr id="13" name="CaixaDeTexto 51"/>
            <p:cNvSpPr txBox="1">
              <a:spLocks noChangeArrowheads="1"/>
            </p:cNvSpPr>
            <p:nvPr/>
          </p:nvSpPr>
          <p:spPr bwMode="auto">
            <a:xfrm>
              <a:off x="7976956" y="341554"/>
              <a:ext cx="509588" cy="530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kumimoji="0" lang="pt-BR" sz="2800" b="1" i="0" u="none" strike="noStrike" cap="none" normalizeH="0" baseline="0" dirty="0" smtClean="0">
                  <a:ln>
                    <a:noFill/>
                  </a:ln>
                  <a:solidFill>
                    <a:srgbClr val="7F7F7F"/>
                  </a:solidFill>
                  <a:effectLst/>
                  <a:latin typeface="Mistral" pitchFamily="66" charset="0"/>
                  <a:cs typeface="Arial" pitchFamily="34" charset="0"/>
                </a:rPr>
                <a:t> RT</a:t>
              </a:r>
              <a:endPara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CaixaDeTexto 57"/>
            <p:cNvSpPr txBox="1">
              <a:spLocks noChangeArrowheads="1"/>
            </p:cNvSpPr>
            <p:nvPr/>
          </p:nvSpPr>
          <p:spPr bwMode="auto">
            <a:xfrm>
              <a:off x="7656281" y="692391"/>
              <a:ext cx="1570038" cy="45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kumimoji="0" lang="pt-BR" sz="1400" b="1" i="0" u="none" strike="noStrike" cap="none" normalizeH="0" baseline="0" dirty="0" smtClean="0">
                  <a:ln>
                    <a:noFill/>
                  </a:ln>
                  <a:solidFill>
                    <a:srgbClr val="7F7F7F"/>
                  </a:solidFill>
                  <a:effectLst/>
                  <a:latin typeface="Arabic Typesetting" pitchFamily="66" charset="-78"/>
                  <a:cs typeface="Arial" pitchFamily="34" charset="0"/>
                </a:rPr>
                <a:t>Relações do Trabalho</a:t>
              </a:r>
              <a:endPara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" name="Grupo 36"/>
            <p:cNvGrpSpPr>
              <a:grpSpLocks/>
            </p:cNvGrpSpPr>
            <p:nvPr/>
          </p:nvGrpSpPr>
          <p:grpSpPr bwMode="auto">
            <a:xfrm>
              <a:off x="8897706" y="423795"/>
              <a:ext cx="93663" cy="361950"/>
              <a:chOff x="0" y="0"/>
              <a:chExt cx="94857" cy="361475"/>
            </a:xfrm>
          </p:grpSpPr>
          <p:sp>
            <p:nvSpPr>
              <p:cNvPr id="16" name="Elipse 9"/>
              <p:cNvSpPr>
                <a:spLocks noChangeArrowheads="1"/>
              </p:cNvSpPr>
              <p:nvPr/>
            </p:nvSpPr>
            <p:spPr bwMode="auto">
              <a:xfrm flipV="1">
                <a:off x="0" y="133350"/>
                <a:ext cx="94857" cy="94775"/>
              </a:xfrm>
              <a:prstGeom prst="ellipse">
                <a:avLst/>
              </a:prstGeom>
              <a:solidFill>
                <a:srgbClr val="808080"/>
              </a:solidFill>
              <a:ln w="254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Elipse 10"/>
              <p:cNvSpPr>
                <a:spLocks noChangeArrowheads="1"/>
              </p:cNvSpPr>
              <p:nvPr/>
            </p:nvSpPr>
            <p:spPr bwMode="auto">
              <a:xfrm flipV="1">
                <a:off x="0" y="0"/>
                <a:ext cx="94857" cy="94775"/>
              </a:xfrm>
              <a:prstGeom prst="ellipse">
                <a:avLst/>
              </a:prstGeom>
              <a:solidFill>
                <a:srgbClr val="003399"/>
              </a:solidFill>
              <a:ln w="254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Elipse 11"/>
              <p:cNvSpPr>
                <a:spLocks noChangeArrowheads="1"/>
              </p:cNvSpPr>
              <p:nvPr/>
            </p:nvSpPr>
            <p:spPr bwMode="auto">
              <a:xfrm flipV="1">
                <a:off x="0" y="266700"/>
                <a:ext cx="94857" cy="94775"/>
              </a:xfrm>
              <a:prstGeom prst="ellipse">
                <a:avLst/>
              </a:prstGeom>
              <a:solidFill>
                <a:srgbClr val="003399"/>
              </a:solidFill>
              <a:ln w="254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5224</TotalTime>
  <Words>197</Words>
  <Application>Microsoft Office PowerPoint</Application>
  <PresentationFormat>Apresentação na tela (4:3)</PresentationFormat>
  <Paragraphs>86</Paragraphs>
  <Slides>8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12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22" baseType="lpstr">
      <vt:lpstr>ＭＳ Ｐゴシック</vt:lpstr>
      <vt:lpstr>Arabic Typesetting</vt:lpstr>
      <vt:lpstr>Arial</vt:lpstr>
      <vt:lpstr>Arial Black</vt:lpstr>
      <vt:lpstr>Arial Narrow</vt:lpstr>
      <vt:lpstr>Calibri</vt:lpstr>
      <vt:lpstr>Cambria Bold</vt:lpstr>
      <vt:lpstr>Century Gothic</vt:lpstr>
      <vt:lpstr>Mistral</vt:lpstr>
      <vt:lpstr>Segoe UI Symbol</vt:lpstr>
      <vt:lpstr>Verdana</vt:lpstr>
      <vt:lpstr>Wingdings</vt:lpstr>
      <vt:lpstr>2_Personalizar design</vt:lpstr>
      <vt:lpstr>1_Personalizar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Alexandre Perri</dc:creator>
  <cp:lastModifiedBy>Desiree Goncalo Timo</cp:lastModifiedBy>
  <cp:revision>339</cp:revision>
  <cp:lastPrinted>2015-05-18T14:50:34Z</cp:lastPrinted>
  <dcterms:created xsi:type="dcterms:W3CDTF">2012-02-09T18:21:58Z</dcterms:created>
  <dcterms:modified xsi:type="dcterms:W3CDTF">2015-12-03T17:39:43Z</dcterms:modified>
</cp:coreProperties>
</file>