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  <p:sldMasterId id="2147483674" r:id="rId2"/>
  </p:sldMasterIdLst>
  <p:notesMasterIdLst>
    <p:notesMasterId r:id="rId21"/>
  </p:notesMasterIdLst>
  <p:handoutMasterIdLst>
    <p:handoutMasterId r:id="rId22"/>
  </p:handoutMasterIdLst>
  <p:sldIdLst>
    <p:sldId id="256" r:id="rId3"/>
    <p:sldId id="346" r:id="rId4"/>
    <p:sldId id="348" r:id="rId5"/>
    <p:sldId id="362" r:id="rId6"/>
    <p:sldId id="353" r:id="rId7"/>
    <p:sldId id="349" r:id="rId8"/>
    <p:sldId id="344" r:id="rId9"/>
    <p:sldId id="345" r:id="rId10"/>
    <p:sldId id="354" r:id="rId11"/>
    <p:sldId id="355" r:id="rId12"/>
    <p:sldId id="359" r:id="rId13"/>
    <p:sldId id="358" r:id="rId14"/>
    <p:sldId id="360" r:id="rId15"/>
    <p:sldId id="361" r:id="rId16"/>
    <p:sldId id="356" r:id="rId17"/>
    <p:sldId id="357" r:id="rId18"/>
    <p:sldId id="352" r:id="rId19"/>
    <p:sldId id="342" r:id="rId20"/>
  </p:sldIdLst>
  <p:sldSz cx="9144000" cy="6858000" type="screen4x3"/>
  <p:notesSz cx="6805613" cy="9944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5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3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6" d="100"/>
          <a:sy n="56" d="100"/>
        </p:scale>
        <p:origin x="-1860" y="-96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l">
              <a:defRPr sz="1300" smtClean="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r">
              <a:defRPr sz="1300" smtClean="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AAC7D671-EE1A-4C5C-8724-DE0FFA779B44}" type="datetimeFigureOut">
              <a:rPr lang="pt-BR"/>
              <a:pPr>
                <a:defRPr/>
              </a:pPr>
              <a:t>04/12/2015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l">
              <a:defRPr sz="1300" smtClean="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r">
              <a:defRPr sz="1300" smtClean="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5D8376EC-E841-4697-907F-B338F381AB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582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302" cy="496665"/>
          </a:xfrm>
          <a:prstGeom prst="rect">
            <a:avLst/>
          </a:prstGeom>
        </p:spPr>
        <p:txBody>
          <a:bodyPr vert="horz" lIns="88349" tIns="44175" rIns="88349" bIns="4417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790" y="1"/>
            <a:ext cx="2949302" cy="496665"/>
          </a:xfrm>
          <a:prstGeom prst="rect">
            <a:avLst/>
          </a:prstGeom>
        </p:spPr>
        <p:txBody>
          <a:bodyPr vert="horz" lIns="88349" tIns="44175" rIns="88349" bIns="44175" rtlCol="0"/>
          <a:lstStyle>
            <a:lvl1pPr algn="r">
              <a:defRPr sz="1200"/>
            </a:lvl1pPr>
          </a:lstStyle>
          <a:p>
            <a:fld id="{7E6BADE6-5EB9-4EBB-A184-ADF24ED23EB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9" tIns="44175" rIns="88349" bIns="44175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258" y="4722946"/>
            <a:ext cx="5445099" cy="4474614"/>
          </a:xfrm>
          <a:prstGeom prst="rect">
            <a:avLst/>
          </a:prstGeom>
        </p:spPr>
        <p:txBody>
          <a:bodyPr vert="horz" lIns="88349" tIns="44175" rIns="88349" bIns="44175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5893"/>
            <a:ext cx="2949302" cy="496665"/>
          </a:xfrm>
          <a:prstGeom prst="rect">
            <a:avLst/>
          </a:prstGeom>
        </p:spPr>
        <p:txBody>
          <a:bodyPr vert="horz" lIns="88349" tIns="44175" rIns="88349" bIns="4417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790" y="9445893"/>
            <a:ext cx="2949302" cy="496665"/>
          </a:xfrm>
          <a:prstGeom prst="rect">
            <a:avLst/>
          </a:prstGeom>
        </p:spPr>
        <p:txBody>
          <a:bodyPr vert="horz" lIns="88349" tIns="44175" rIns="88349" bIns="44175" rtlCol="0" anchor="b"/>
          <a:lstStyle>
            <a:lvl1pPr algn="r">
              <a:defRPr sz="1200"/>
            </a:lvl1pPr>
          </a:lstStyle>
          <a:p>
            <a:fld id="{3E20FDE1-9EFA-44BF-8212-B3FF0F3CC8A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278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FDE1-9EFA-44BF-8212-B3FF0F3CC8A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564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FDE1-9EFA-44BF-8212-B3FF0F3CC8A2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310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06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40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XXXXXX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0" y="1306284"/>
            <a:ext cx="9144000" cy="4819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BF486-59C8-4668-8545-31BD802323CC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18"/>
          <p:cNvPicPr>
            <a:picLocks noChangeAspect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7866063" y="6270625"/>
            <a:ext cx="127793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b="1" kern="1200">
          <a:solidFill>
            <a:schemeClr val="accent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AE609-8D69-4CC6-8278-FE56ED7ECCAD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2.png"/><Relationship Id="rId10" Type="http://schemas.openxmlformats.org/officeDocument/2006/relationships/image" Target="../media/image9.jpeg"/><Relationship Id="rId4" Type="http://schemas.openxmlformats.org/officeDocument/2006/relationships/image" Target="../media/image4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2.png"/><Relationship Id="rId4" Type="http://schemas.openxmlformats.org/officeDocument/2006/relationships/hyperlink" Target="mailto:rt@cni.org.b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-13648"/>
            <a:ext cx="9144000" cy="6858000"/>
          </a:xfrm>
          <a:prstGeom prst="rect">
            <a:avLst/>
          </a:prstGeom>
        </p:spPr>
      </p:pic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0" y="457599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400" b="1" dirty="0" smtClean="0">
                <a:solidFill>
                  <a:srgbClr val="0070C0"/>
                </a:solidFill>
                <a:latin typeface="Calibri" pitchFamily="34" charset="0"/>
                <a:ea typeface="+mj-ea"/>
                <a:cs typeface="Arial" pitchFamily="34" charset="0"/>
              </a:rPr>
              <a:t>13º Encontro Anual de Relações do Trabalho e Segurança e Saúde no Trabalho</a:t>
            </a:r>
            <a:endParaRPr lang="en-US" sz="3400" b="1" dirty="0">
              <a:solidFill>
                <a:srgbClr val="0070C0"/>
              </a:solidFill>
              <a:latin typeface="Calibri" pitchFamily="34" charset="0"/>
              <a:ea typeface="+mj-ea"/>
              <a:cs typeface="Arial" pitchFamily="34" charset="0"/>
            </a:endParaRPr>
          </a:p>
        </p:txBody>
      </p:sp>
      <p:pic>
        <p:nvPicPr>
          <p:cNvPr id="4" name="Imagem 18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042313" y="6270625"/>
            <a:ext cx="127793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905" name="Picture 1" descr="H:\@NOVA ESTRUTURA\Secretaria RT\Apresentações\Banco de imagens\Fotos\Seleção Brasil Maior\_JPL140312048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0" y="4425292"/>
            <a:ext cx="1860359" cy="1237735"/>
          </a:xfrm>
          <a:prstGeom prst="rect">
            <a:avLst/>
          </a:prstGeom>
          <a:noFill/>
        </p:spPr>
      </p:pic>
      <p:sp>
        <p:nvSpPr>
          <p:cNvPr id="10" name="Retângulo 9"/>
          <p:cNvSpPr/>
          <p:nvPr/>
        </p:nvSpPr>
        <p:spPr>
          <a:xfrm>
            <a:off x="0" y="5663027"/>
            <a:ext cx="914400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1860359" y="5870755"/>
            <a:ext cx="6068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Ana </a:t>
            </a:r>
            <a:r>
              <a:rPr lang="en-US" sz="2200" b="1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Luiza</a:t>
            </a:r>
            <a:r>
              <a:rPr lang="en-US" sz="22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Borges de Castro</a:t>
            </a:r>
            <a:endParaRPr lang="pt-BR" sz="2200" dirty="0">
              <a:solidFill>
                <a:srgbClr val="0070C0"/>
              </a:solidFill>
            </a:endParaRPr>
          </a:p>
        </p:txBody>
      </p:sp>
      <p:pic>
        <p:nvPicPr>
          <p:cNvPr id="123907" name="Picture 3" descr="H:\@NOVA ESTRUTURA\Secretaria RT\Apresentações\Banco de imagens\Fotos\Seleção Brasil Maior\_JPL2710136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1860359" y="3186995"/>
            <a:ext cx="1861200" cy="2476032"/>
          </a:xfrm>
          <a:prstGeom prst="rect">
            <a:avLst/>
          </a:prstGeom>
          <a:noFill/>
        </p:spPr>
      </p:pic>
      <p:pic>
        <p:nvPicPr>
          <p:cNvPr id="123908" name="Picture 4" descr="H:\@NOVA ESTRUTURA\Secretaria RT\Apresentações\Banco de imagens\Fotos\Seleção Brasil Maior\_AMA1559 copy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5421600" y="4421491"/>
            <a:ext cx="1861200" cy="1238295"/>
          </a:xfrm>
          <a:prstGeom prst="rect">
            <a:avLst/>
          </a:prstGeom>
          <a:noFill/>
        </p:spPr>
      </p:pic>
      <p:pic>
        <p:nvPicPr>
          <p:cNvPr id="123910" name="Picture 6" descr="H:\@NOVA ESTRUTURA\Secretaria RT\Apresentações\Banco de imagens\Fotos\Seleção Brasil Maior\_JPL2710032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5421600" y="3183196"/>
            <a:ext cx="1861200" cy="1238295"/>
          </a:xfrm>
          <a:prstGeom prst="rect">
            <a:avLst/>
          </a:prstGeom>
          <a:noFill/>
        </p:spPr>
      </p:pic>
      <p:pic>
        <p:nvPicPr>
          <p:cNvPr id="123912" name="Picture 8" descr="H:\@NOVA ESTRUTURA\Secretaria RT\Apresentações\Banco de imagens\Fotos\infraestrutura\_JPL2710098.jp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7282800" y="3185976"/>
            <a:ext cx="1861200" cy="2475472"/>
          </a:xfrm>
          <a:prstGeom prst="rect">
            <a:avLst/>
          </a:prstGeom>
          <a:noFill/>
        </p:spPr>
      </p:pic>
      <p:pic>
        <p:nvPicPr>
          <p:cNvPr id="123914" name="Picture 10" descr="H:\@NOVA ESTRUTURA\Secretaria RT\Apresentações\Banco de imagens\Fotos\RT\Fotos00015195.jp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721559" y="4420114"/>
            <a:ext cx="1862438" cy="1238400"/>
          </a:xfrm>
          <a:prstGeom prst="rect">
            <a:avLst/>
          </a:prstGeom>
          <a:noFill/>
        </p:spPr>
      </p:pic>
      <p:sp>
        <p:nvSpPr>
          <p:cNvPr id="13" name="Retângulo 12"/>
          <p:cNvSpPr/>
          <p:nvPr/>
        </p:nvSpPr>
        <p:spPr>
          <a:xfrm>
            <a:off x="0" y="3141836"/>
            <a:ext cx="914400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3915" name="Picture 11" descr="H:\@NOVA ESTRUTURA\RT (Relações do Trabalho)\Articulação Institucional\Representações\Plano Brasil Maior\Fotos\RT\Selecionadas\shutterstock_56710468.jpg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-1" y="3191182"/>
            <a:ext cx="1860359" cy="1238400"/>
          </a:xfrm>
          <a:prstGeom prst="rect">
            <a:avLst/>
          </a:prstGeom>
          <a:noFill/>
        </p:spPr>
      </p:pic>
      <p:pic>
        <p:nvPicPr>
          <p:cNvPr id="123909" name="Picture 5" descr="H:\@NOVA ESTRUTURA\Secretaria RT\Apresentações\Banco de imagens\Fotos\Seleção Brasil Maior\_AMA1608 copy.jp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3721559" y="3191182"/>
            <a:ext cx="1861200" cy="1238295"/>
          </a:xfrm>
          <a:prstGeom prst="rect">
            <a:avLst/>
          </a:prstGeom>
          <a:noFill/>
        </p:spPr>
      </p:pic>
      <p:sp>
        <p:nvSpPr>
          <p:cNvPr id="18" name="CaixaDeTexto 17"/>
          <p:cNvSpPr txBox="1"/>
          <p:nvPr/>
        </p:nvSpPr>
        <p:spPr>
          <a:xfrm>
            <a:off x="1255594" y="1869741"/>
            <a:ext cx="667375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b="1" dirty="0" smtClean="0">
                <a:solidFill>
                  <a:srgbClr val="0070C0"/>
                </a:solidFill>
                <a:latin typeface="+mj-lt"/>
              </a:rPr>
              <a:t>Painel de Boas Práticas:</a:t>
            </a:r>
          </a:p>
          <a:p>
            <a:pPr algn="ctr"/>
            <a:r>
              <a:rPr lang="pt-BR" sz="2400" b="1" i="1" u="sng" dirty="0" smtClean="0">
                <a:solidFill>
                  <a:srgbClr val="0070C0"/>
                </a:solidFill>
                <a:latin typeface="+mj-lt"/>
              </a:rPr>
              <a:t>Negociações Coletivas - Espírito Santo</a:t>
            </a:r>
          </a:p>
          <a:p>
            <a:pPr algn="ctr"/>
            <a:endParaRPr lang="pt-BR" sz="2400" b="1" i="1" u="sng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2"/>
                </a:solidFill>
              </a:rPr>
              <a:t>Exemplos de cláusulas propositivas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046" y="1306284"/>
            <a:ext cx="9144000" cy="5344608"/>
          </a:xfrm>
        </p:spPr>
        <p:txBody>
          <a:bodyPr>
            <a:normAutofit fontScale="40000" lnSpcReduction="20000"/>
          </a:bodyPr>
          <a:lstStyle/>
          <a:p>
            <a:r>
              <a:rPr lang="pt-BR" sz="3600" b="0" dirty="0"/>
              <a:t> </a:t>
            </a:r>
          </a:p>
          <a:p>
            <a:pPr algn="just"/>
            <a:r>
              <a:rPr lang="pt-BR" sz="3300" b="0" dirty="0" smtClean="0"/>
              <a:t>       </a:t>
            </a:r>
            <a:r>
              <a:rPr lang="pt-BR" sz="3300" b="0" dirty="0"/>
              <a:t> </a:t>
            </a:r>
            <a:r>
              <a:rPr lang="pt-BR" sz="3300" dirty="0" smtClean="0">
                <a:solidFill>
                  <a:schemeClr val="tx2"/>
                </a:solidFill>
              </a:rPr>
              <a:t>CLÁUSULA XXXXXXXXX </a:t>
            </a:r>
            <a:r>
              <a:rPr lang="pt-BR" sz="3300" dirty="0">
                <a:solidFill>
                  <a:schemeClr val="tx2"/>
                </a:solidFill>
              </a:rPr>
              <a:t>– DA CONCESSÃO A INFORMAÇÃO AS CATEGORIAS </a:t>
            </a:r>
            <a:r>
              <a:rPr lang="pt-BR" sz="3300" dirty="0" smtClean="0">
                <a:solidFill>
                  <a:schemeClr val="tx2"/>
                </a:solidFill>
              </a:rPr>
              <a:t>ENVOLVIDAS</a:t>
            </a:r>
          </a:p>
          <a:p>
            <a:pPr algn="just"/>
            <a:endParaRPr lang="pt-BR" sz="2800" b="0" dirty="0">
              <a:solidFill>
                <a:schemeClr val="tx2"/>
              </a:solidFill>
            </a:endParaRPr>
          </a:p>
          <a:p>
            <a:pPr algn="just"/>
            <a:r>
              <a:rPr lang="pt-BR" sz="2800" b="0" dirty="0" smtClean="0">
                <a:solidFill>
                  <a:schemeClr val="tx2"/>
                </a:solidFill>
              </a:rPr>
              <a:t>          As </a:t>
            </a:r>
            <a:r>
              <a:rPr lang="pt-BR" sz="2800" b="0" dirty="0">
                <a:solidFill>
                  <a:schemeClr val="tx2"/>
                </a:solidFill>
              </a:rPr>
              <a:t>categorias envolvidas no presente pacto coletivo, quais sejam, econômica (patronal, empregadores, indústrias) e profissional (laboral, empregados, trabalhadores), poderão dirimir suas dúvidas junto aos sindicatos que a </a:t>
            </a:r>
            <a:r>
              <a:rPr lang="pt-BR" sz="2800" b="0" dirty="0" smtClean="0">
                <a:solidFill>
                  <a:schemeClr val="tx2"/>
                </a:solidFill>
              </a:rPr>
              <a:t>subscrevem a presente.</a:t>
            </a:r>
          </a:p>
          <a:p>
            <a:pPr algn="just"/>
            <a:endParaRPr lang="pt-BR" sz="2800" b="0" dirty="0">
              <a:solidFill>
                <a:schemeClr val="tx2"/>
              </a:solidFill>
            </a:endParaRPr>
          </a:p>
          <a:p>
            <a:pPr algn="just"/>
            <a:r>
              <a:rPr lang="pt-BR" sz="2800" b="0" dirty="0" smtClean="0">
                <a:solidFill>
                  <a:schemeClr val="tx2"/>
                </a:solidFill>
              </a:rPr>
              <a:t>          </a:t>
            </a:r>
            <a:r>
              <a:rPr lang="pt-BR" sz="2800" dirty="0" smtClean="0">
                <a:solidFill>
                  <a:schemeClr val="tx2"/>
                </a:solidFill>
              </a:rPr>
              <a:t>Parágrafo primeiro – </a:t>
            </a:r>
            <a:r>
              <a:rPr lang="pt-BR" sz="2800" b="0" dirty="0">
                <a:solidFill>
                  <a:schemeClr val="tx2"/>
                </a:solidFill>
              </a:rPr>
              <a:t>Em caso de dúvida quanto a qualquer cláusula do presente instrumento, ou ainda quanto a demandas de direito sindical e coletivo, deverá a categoria econômica (empregadores/indústrias) se dirigir, ou entrar em contato com o sindicato patronal –</a:t>
            </a:r>
            <a:r>
              <a:rPr lang="pt-BR" sz="2800" b="0" dirty="0" smtClean="0">
                <a:solidFill>
                  <a:schemeClr val="tx2"/>
                </a:solidFill>
              </a:rPr>
              <a:t>SINDIXXXX </a:t>
            </a:r>
            <a:r>
              <a:rPr lang="pt-BR" sz="2800" b="0" dirty="0">
                <a:solidFill>
                  <a:schemeClr val="tx2"/>
                </a:solidFill>
              </a:rPr>
              <a:t>o qual está localizado na </a:t>
            </a:r>
            <a:r>
              <a:rPr lang="pt-BR" sz="2800" b="0" dirty="0" smtClean="0">
                <a:solidFill>
                  <a:schemeClr val="tx2"/>
                </a:solidFill>
              </a:rPr>
              <a:t>(Endereço XXXXXXX), </a:t>
            </a:r>
            <a:r>
              <a:rPr lang="pt-BR" sz="2800" b="0" dirty="0">
                <a:solidFill>
                  <a:schemeClr val="tx2"/>
                </a:solidFill>
              </a:rPr>
              <a:t>e-mail </a:t>
            </a:r>
            <a:r>
              <a:rPr lang="pt-BR" sz="2800" b="0" dirty="0" smtClean="0">
                <a:solidFill>
                  <a:schemeClr val="tx2"/>
                </a:solidFill>
              </a:rPr>
              <a:t>XXXXXXXXXXX </a:t>
            </a:r>
            <a:r>
              <a:rPr lang="pt-BR" sz="2800" b="0" dirty="0">
                <a:solidFill>
                  <a:schemeClr val="tx2"/>
                </a:solidFill>
              </a:rPr>
              <a:t>(visite nosso site: </a:t>
            </a:r>
            <a:r>
              <a:rPr lang="pt-BR" sz="2800" b="0" dirty="0" smtClean="0">
                <a:solidFill>
                  <a:schemeClr val="tx2"/>
                </a:solidFill>
              </a:rPr>
              <a:t>XXXXXXXXXXXX) e </a:t>
            </a:r>
            <a:r>
              <a:rPr lang="pt-BR" sz="2800" b="0" dirty="0">
                <a:solidFill>
                  <a:schemeClr val="tx2"/>
                </a:solidFill>
              </a:rPr>
              <a:t>telefone (27) </a:t>
            </a:r>
            <a:r>
              <a:rPr lang="pt-BR" sz="2800" b="0" dirty="0" smtClean="0">
                <a:solidFill>
                  <a:schemeClr val="tx2"/>
                </a:solidFill>
              </a:rPr>
              <a:t>XXXX-XXXXX.</a:t>
            </a:r>
          </a:p>
          <a:p>
            <a:pPr algn="just"/>
            <a:endParaRPr lang="pt-BR" sz="2800" b="0" dirty="0" smtClean="0">
              <a:solidFill>
                <a:schemeClr val="tx2"/>
              </a:solidFill>
            </a:endParaRPr>
          </a:p>
          <a:p>
            <a:pPr algn="just"/>
            <a:r>
              <a:rPr lang="pt-BR" sz="2800" dirty="0" smtClean="0">
                <a:solidFill>
                  <a:schemeClr val="tx2"/>
                </a:solidFill>
              </a:rPr>
              <a:t>          Parágrafo segundo – </a:t>
            </a:r>
            <a:r>
              <a:rPr lang="pt-BR" sz="2800" b="0" dirty="0">
                <a:solidFill>
                  <a:schemeClr val="tx2"/>
                </a:solidFill>
              </a:rPr>
              <a:t>Em caso de dúvida quanto a qualquer cláusula do presente instrumento, ou ainda quanto a demandas de direito sindical e coletivo, deverá a categoria </a:t>
            </a:r>
            <a:r>
              <a:rPr lang="pt-BR" sz="2800" b="0" dirty="0" smtClean="0">
                <a:solidFill>
                  <a:schemeClr val="tx2"/>
                </a:solidFill>
              </a:rPr>
              <a:t>profissional (empregado/trabalhador) </a:t>
            </a:r>
            <a:r>
              <a:rPr lang="pt-BR" sz="2800" b="0" dirty="0">
                <a:solidFill>
                  <a:schemeClr val="tx2"/>
                </a:solidFill>
              </a:rPr>
              <a:t>se dirigir, ou entrar em contato com o sindicato </a:t>
            </a:r>
            <a:r>
              <a:rPr lang="pt-BR" sz="2800" b="0" dirty="0" smtClean="0">
                <a:solidFill>
                  <a:schemeClr val="tx2"/>
                </a:solidFill>
              </a:rPr>
              <a:t>laboral </a:t>
            </a:r>
            <a:r>
              <a:rPr lang="pt-BR" sz="2800" b="0" dirty="0">
                <a:solidFill>
                  <a:schemeClr val="tx2"/>
                </a:solidFill>
              </a:rPr>
              <a:t>–SINDIXXXX o qual está localizado na (Endereço XXXXXXX), e-mail XXXXXXXXXXX (visite nosso site: XXXXXXXXXXXX) e telefone (27) XXXX-XXXXX.</a:t>
            </a:r>
          </a:p>
          <a:p>
            <a:pPr algn="just"/>
            <a:endParaRPr lang="pt-BR" sz="2800" b="0" dirty="0" smtClean="0">
              <a:solidFill>
                <a:schemeClr val="tx2"/>
              </a:solidFill>
            </a:endParaRPr>
          </a:p>
          <a:p>
            <a:pPr algn="just"/>
            <a:endParaRPr lang="pt-BR" sz="2800" b="0" dirty="0">
              <a:solidFill>
                <a:schemeClr val="tx2"/>
              </a:solidFill>
            </a:endParaRPr>
          </a:p>
          <a:p>
            <a:pPr algn="just"/>
            <a:r>
              <a:rPr lang="pt-BR" sz="3300" dirty="0" smtClean="0">
                <a:solidFill>
                  <a:schemeClr val="tx2"/>
                </a:solidFill>
              </a:rPr>
              <a:t>        CLÁUSULA</a:t>
            </a:r>
            <a:r>
              <a:rPr lang="pt-BR" sz="3300" dirty="0">
                <a:solidFill>
                  <a:schemeClr val="tx2"/>
                </a:solidFill>
              </a:rPr>
              <a:t>  </a:t>
            </a:r>
            <a:r>
              <a:rPr lang="pt-BR" sz="3300" dirty="0" smtClean="0">
                <a:solidFill>
                  <a:schemeClr val="tx2"/>
                </a:solidFill>
              </a:rPr>
              <a:t>XXXXXXXXX – </a:t>
            </a:r>
            <a:r>
              <a:rPr lang="pt-BR" sz="3300" dirty="0">
                <a:solidFill>
                  <a:schemeClr val="tx2"/>
                </a:solidFill>
              </a:rPr>
              <a:t>ASSEMBLEIA EXTRAORDINÁRIA PATRONAL PARA ESCLARECIMENTOS DA </a:t>
            </a:r>
            <a:r>
              <a:rPr lang="pt-BR" sz="3300" dirty="0" smtClean="0">
                <a:solidFill>
                  <a:schemeClr val="tx2"/>
                </a:solidFill>
              </a:rPr>
              <a:t>CCT</a:t>
            </a:r>
          </a:p>
          <a:p>
            <a:pPr algn="just"/>
            <a:endParaRPr lang="pt-BR" sz="2800" b="0" dirty="0">
              <a:solidFill>
                <a:schemeClr val="tx2"/>
              </a:solidFill>
            </a:endParaRPr>
          </a:p>
          <a:p>
            <a:pPr algn="just"/>
            <a:r>
              <a:rPr lang="pt-BR" sz="2800" b="0" dirty="0" smtClean="0">
                <a:solidFill>
                  <a:schemeClr val="tx2"/>
                </a:solidFill>
              </a:rPr>
              <a:t>           O </a:t>
            </a:r>
            <a:r>
              <a:rPr lang="pt-BR" sz="2800" b="0" dirty="0">
                <a:solidFill>
                  <a:schemeClr val="tx2"/>
                </a:solidFill>
              </a:rPr>
              <a:t>sindicato patronal realizará ASSEMBLÉIA </a:t>
            </a:r>
            <a:r>
              <a:rPr lang="pt-BR" sz="2800" b="0" dirty="0" smtClean="0">
                <a:solidFill>
                  <a:schemeClr val="tx2"/>
                </a:solidFill>
              </a:rPr>
              <a:t>GERAL EXTRAORDINÁRIA</a:t>
            </a:r>
            <a:r>
              <a:rPr lang="pt-BR" sz="2800" b="0" dirty="0">
                <a:solidFill>
                  <a:schemeClr val="tx2"/>
                </a:solidFill>
              </a:rPr>
              <a:t>, por convocação de </a:t>
            </a:r>
            <a:r>
              <a:rPr lang="pt-BR" sz="2800" b="0" dirty="0" smtClean="0">
                <a:solidFill>
                  <a:schemeClr val="tx2"/>
                </a:solidFill>
              </a:rPr>
              <a:t>edital </a:t>
            </a:r>
            <a:r>
              <a:rPr lang="pt-BR" sz="2800" b="0" dirty="0">
                <a:solidFill>
                  <a:schemeClr val="tx2"/>
                </a:solidFill>
              </a:rPr>
              <a:t>a ser publicado em jornal de grande circulação, após a assinatura desta Convenção Coletiva de Trabalho, para prestar esclarecimentos quanto ao processo </a:t>
            </a:r>
            <a:endParaRPr lang="pt-BR" sz="2800" b="0" dirty="0" smtClean="0">
              <a:solidFill>
                <a:schemeClr val="tx2"/>
              </a:solidFill>
            </a:endParaRPr>
          </a:p>
          <a:p>
            <a:pPr algn="just"/>
            <a:endParaRPr lang="pt-BR" sz="2800" b="0" dirty="0">
              <a:solidFill>
                <a:schemeClr val="tx2"/>
              </a:solidFill>
            </a:endParaRPr>
          </a:p>
          <a:p>
            <a:pPr algn="just"/>
            <a:r>
              <a:rPr lang="pt-BR" sz="2800" b="0" dirty="0" smtClean="0">
                <a:solidFill>
                  <a:schemeClr val="tx2"/>
                </a:solidFill>
              </a:rPr>
              <a:t>          </a:t>
            </a:r>
            <a:r>
              <a:rPr lang="pt-BR" sz="2800" dirty="0" smtClean="0">
                <a:solidFill>
                  <a:schemeClr val="tx2"/>
                </a:solidFill>
              </a:rPr>
              <a:t>Parágrafo </a:t>
            </a:r>
            <a:r>
              <a:rPr lang="pt-BR" sz="2800" dirty="0">
                <a:solidFill>
                  <a:schemeClr val="tx2"/>
                </a:solidFill>
              </a:rPr>
              <a:t>primeiro – </a:t>
            </a:r>
            <a:r>
              <a:rPr lang="pt-BR" sz="2800" b="0" dirty="0">
                <a:solidFill>
                  <a:schemeClr val="tx2"/>
                </a:solidFill>
              </a:rPr>
              <a:t>Na oportunidade, a que se refere o caput desta cláusula, poderão participar as indústrias associadas, não associadas, contadores, advogados, prestadores de serviços, prepostos, bastando para tanto, apenas a apresentação do Cartão de CNPJ da empresa a ser representada e declaração da mesma indicando o terceiro a participar da referida </a:t>
            </a:r>
            <a:r>
              <a:rPr lang="pt-BR" sz="2800" b="0" dirty="0" smtClean="0">
                <a:solidFill>
                  <a:schemeClr val="tx2"/>
                </a:solidFill>
              </a:rPr>
              <a:t>AGE.</a:t>
            </a:r>
          </a:p>
          <a:p>
            <a:pPr algn="just"/>
            <a:endParaRPr lang="pt-BR" sz="2800" b="0" dirty="0">
              <a:solidFill>
                <a:schemeClr val="tx2"/>
              </a:solidFill>
            </a:endParaRPr>
          </a:p>
          <a:p>
            <a:pPr algn="just"/>
            <a:r>
              <a:rPr lang="pt-BR" sz="2800" dirty="0" smtClean="0">
                <a:solidFill>
                  <a:schemeClr val="tx2"/>
                </a:solidFill>
              </a:rPr>
              <a:t>          Parágrafo </a:t>
            </a:r>
            <a:r>
              <a:rPr lang="pt-BR" sz="2800" dirty="0">
                <a:solidFill>
                  <a:schemeClr val="tx2"/>
                </a:solidFill>
              </a:rPr>
              <a:t>segundo – </a:t>
            </a:r>
            <a:r>
              <a:rPr lang="pt-BR" sz="2800" b="0" dirty="0">
                <a:solidFill>
                  <a:schemeClr val="tx2"/>
                </a:solidFill>
              </a:rPr>
              <a:t>Para melhor atender a categoria e deter de informações atualizadas de seus representados, todos os participantes deverão informar os dados atualizados da empresa participante</a:t>
            </a:r>
            <a:r>
              <a:rPr lang="pt-BR" sz="2800" b="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r>
              <a:rPr lang="pt-BR" sz="2800" b="0" dirty="0" smtClean="0">
                <a:solidFill>
                  <a:schemeClr val="tx2"/>
                </a:solidFill>
              </a:rPr>
              <a:t> </a:t>
            </a:r>
            <a:endParaRPr lang="pt-BR" sz="2800" b="0" dirty="0">
              <a:solidFill>
                <a:schemeClr val="tx2"/>
              </a:solidFill>
            </a:endParaRPr>
          </a:p>
          <a:p>
            <a:pPr algn="just"/>
            <a:r>
              <a:rPr lang="pt-BR" sz="2800" b="0" dirty="0" smtClean="0">
                <a:solidFill>
                  <a:schemeClr val="tx2"/>
                </a:solidFill>
              </a:rPr>
              <a:t>          </a:t>
            </a:r>
            <a:r>
              <a:rPr lang="pt-BR" sz="2800" dirty="0" smtClean="0">
                <a:solidFill>
                  <a:schemeClr val="tx2"/>
                </a:solidFill>
              </a:rPr>
              <a:t>Parágrafo </a:t>
            </a:r>
            <a:r>
              <a:rPr lang="pt-BR" sz="2800" dirty="0">
                <a:solidFill>
                  <a:schemeClr val="tx2"/>
                </a:solidFill>
              </a:rPr>
              <a:t>terceiro – </a:t>
            </a:r>
            <a:r>
              <a:rPr lang="pt-BR" sz="2800" b="0" dirty="0">
                <a:solidFill>
                  <a:schemeClr val="tx2"/>
                </a:solidFill>
              </a:rPr>
              <a:t>A atualização que se refere o parágrafo segundo poderá ser realizada de forma antecipatória, com o envio dos dados por e-mail (com confirmação de recebimento) ou correspondência (com aviso de recebimento - AR), ou ainda, no dia da </a:t>
            </a:r>
            <a:r>
              <a:rPr lang="pt-BR" sz="2800" b="0" dirty="0" smtClean="0">
                <a:solidFill>
                  <a:schemeClr val="tx2"/>
                </a:solidFill>
              </a:rPr>
              <a:t>AGE, </a:t>
            </a:r>
            <a:r>
              <a:rPr lang="pt-BR" sz="2800" b="0" dirty="0">
                <a:solidFill>
                  <a:schemeClr val="tx2"/>
                </a:solidFill>
              </a:rPr>
              <a:t>por meio de formulário a ser preenchido e entregue no ato</a:t>
            </a:r>
            <a:r>
              <a:rPr lang="pt-BR" sz="2800" b="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pt-BR" sz="2800" b="0" dirty="0">
              <a:solidFill>
                <a:schemeClr val="tx2"/>
              </a:solidFill>
            </a:endParaRPr>
          </a:p>
          <a:p>
            <a:pPr algn="just"/>
            <a:r>
              <a:rPr lang="pt-BR" sz="2800" dirty="0" smtClean="0">
                <a:solidFill>
                  <a:schemeClr val="tx2"/>
                </a:solidFill>
              </a:rPr>
              <a:t>          Parágrafo </a:t>
            </a:r>
            <a:r>
              <a:rPr lang="pt-BR" sz="2800" dirty="0">
                <a:solidFill>
                  <a:schemeClr val="tx2"/>
                </a:solidFill>
              </a:rPr>
              <a:t>quarto </a:t>
            </a:r>
            <a:r>
              <a:rPr lang="pt-BR" sz="2800" b="0" dirty="0">
                <a:solidFill>
                  <a:schemeClr val="tx2"/>
                </a:solidFill>
              </a:rPr>
              <a:t>– A realização da </a:t>
            </a:r>
            <a:r>
              <a:rPr lang="pt-BR" sz="2800" b="0" dirty="0" smtClean="0">
                <a:solidFill>
                  <a:schemeClr val="tx2"/>
                </a:solidFill>
              </a:rPr>
              <a:t>AGE, </a:t>
            </a:r>
            <a:r>
              <a:rPr lang="pt-BR" sz="2800" b="0" dirty="0">
                <a:solidFill>
                  <a:schemeClr val="tx2"/>
                </a:solidFill>
              </a:rPr>
              <a:t>que se refere o</a:t>
            </a:r>
            <a:r>
              <a:rPr lang="pt-BR" sz="2800" b="0" i="1" dirty="0">
                <a:solidFill>
                  <a:schemeClr val="tx2"/>
                </a:solidFill>
              </a:rPr>
              <a:t> caput</a:t>
            </a:r>
            <a:r>
              <a:rPr lang="pt-BR" sz="2800" b="0" dirty="0">
                <a:solidFill>
                  <a:schemeClr val="tx2"/>
                </a:solidFill>
              </a:rPr>
              <a:t> desta cláusula, perfaz mera liberalidade da entidade sindical patronal, uma vez que não constitui obrigação sindical a realização de tal ato.</a:t>
            </a:r>
          </a:p>
          <a:p>
            <a:pPr algn="just"/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30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2"/>
                </a:solidFill>
              </a:rPr>
              <a:t>Exemplos de cláusulas propositivas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06284"/>
            <a:ext cx="9144000" cy="5551716"/>
          </a:xfrm>
        </p:spPr>
        <p:txBody>
          <a:bodyPr>
            <a:normAutofit fontScale="32500" lnSpcReduction="20000"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        </a:t>
            </a:r>
          </a:p>
          <a:p>
            <a:r>
              <a:rPr lang="pt-BR" dirty="0">
                <a:solidFill>
                  <a:schemeClr val="tx2"/>
                </a:solidFill>
              </a:rPr>
              <a:t> </a:t>
            </a:r>
            <a:r>
              <a:rPr lang="pt-BR" dirty="0" smtClean="0">
                <a:solidFill>
                  <a:schemeClr val="tx2"/>
                </a:solidFill>
              </a:rPr>
              <a:t>            </a:t>
            </a:r>
            <a:r>
              <a:rPr lang="pt-BR" sz="4500" dirty="0" smtClean="0">
                <a:solidFill>
                  <a:schemeClr val="tx2"/>
                </a:solidFill>
              </a:rPr>
              <a:t>CLÁUSULA XXXXXXX </a:t>
            </a:r>
            <a:r>
              <a:rPr lang="pt-BR" sz="4500" dirty="0">
                <a:solidFill>
                  <a:schemeClr val="tx2"/>
                </a:solidFill>
              </a:rPr>
              <a:t>- REAJUSTE SALARIAL </a:t>
            </a:r>
          </a:p>
          <a:p>
            <a:r>
              <a:rPr lang="pt-BR" sz="450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500" dirty="0" smtClean="0">
                <a:solidFill>
                  <a:schemeClr val="tx2"/>
                </a:solidFill>
              </a:rPr>
              <a:t>         </a:t>
            </a:r>
            <a:r>
              <a:rPr lang="pt-BR" sz="4500" b="0" dirty="0" smtClean="0">
                <a:solidFill>
                  <a:schemeClr val="tx2"/>
                </a:solidFill>
              </a:rPr>
              <a:t>Os </a:t>
            </a:r>
            <a:r>
              <a:rPr lang="pt-BR" sz="4500" b="0" dirty="0">
                <a:solidFill>
                  <a:schemeClr val="tx2"/>
                </a:solidFill>
              </a:rPr>
              <a:t>salários dos trabalhadores serão reajustados a partir de </a:t>
            </a:r>
            <a:r>
              <a:rPr lang="pt-BR" sz="4500" b="0" dirty="0" smtClean="0">
                <a:solidFill>
                  <a:schemeClr val="tx2"/>
                </a:solidFill>
              </a:rPr>
              <a:t>XX de XXXXXXX </a:t>
            </a:r>
            <a:r>
              <a:rPr lang="pt-BR" sz="4500" b="0" dirty="0">
                <a:solidFill>
                  <a:schemeClr val="tx2"/>
                </a:solidFill>
              </a:rPr>
              <a:t>de </a:t>
            </a:r>
            <a:r>
              <a:rPr lang="pt-BR" sz="4500" b="0" dirty="0" smtClean="0">
                <a:solidFill>
                  <a:schemeClr val="tx2"/>
                </a:solidFill>
              </a:rPr>
              <a:t>20XX, </a:t>
            </a:r>
            <a:r>
              <a:rPr lang="pt-BR" sz="4500" b="0" dirty="0">
                <a:solidFill>
                  <a:schemeClr val="tx2"/>
                </a:solidFill>
              </a:rPr>
              <a:t>com o percentual de XX% (XXXX por cento), aplicados sobre os salários efetivamente corrigidos pela CCT </a:t>
            </a:r>
            <a:r>
              <a:rPr lang="pt-BR" sz="4500" b="0" dirty="0" smtClean="0">
                <a:solidFill>
                  <a:schemeClr val="tx2"/>
                </a:solidFill>
              </a:rPr>
              <a:t>XXXX, </a:t>
            </a:r>
            <a:r>
              <a:rPr lang="pt-BR" sz="4500" b="0" dirty="0">
                <a:solidFill>
                  <a:schemeClr val="tx2"/>
                </a:solidFill>
              </a:rPr>
              <a:t>contemplando o período entre XX de XXXXXXX de 20XX</a:t>
            </a:r>
            <a:r>
              <a:rPr lang="pt-BR" sz="4500" b="0" dirty="0" smtClean="0">
                <a:solidFill>
                  <a:schemeClr val="tx2"/>
                </a:solidFill>
              </a:rPr>
              <a:t> à </a:t>
            </a:r>
            <a:r>
              <a:rPr lang="pt-BR" sz="4500" b="0" dirty="0">
                <a:solidFill>
                  <a:schemeClr val="tx2"/>
                </a:solidFill>
              </a:rPr>
              <a:t>XX de XXXXXXX de 20XX</a:t>
            </a:r>
            <a:r>
              <a:rPr lang="pt-BR" sz="4500" b="0" dirty="0" smtClean="0">
                <a:solidFill>
                  <a:schemeClr val="tx2"/>
                </a:solidFill>
              </a:rPr>
              <a:t>.</a:t>
            </a:r>
            <a:endParaRPr lang="pt-BR" sz="4500" b="0" dirty="0">
              <a:solidFill>
                <a:schemeClr val="tx2"/>
              </a:solidFill>
            </a:endParaRPr>
          </a:p>
          <a:p>
            <a:pPr algn="just"/>
            <a:r>
              <a:rPr lang="pt-BR" sz="45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500" b="0" dirty="0" smtClean="0">
                <a:solidFill>
                  <a:schemeClr val="tx2"/>
                </a:solidFill>
              </a:rPr>
              <a:t>        </a:t>
            </a:r>
            <a:r>
              <a:rPr lang="pt-BR" sz="4500" dirty="0" smtClean="0">
                <a:solidFill>
                  <a:schemeClr val="tx2"/>
                </a:solidFill>
              </a:rPr>
              <a:t>Parágrafo </a:t>
            </a:r>
            <a:r>
              <a:rPr lang="pt-BR" sz="4500" dirty="0">
                <a:solidFill>
                  <a:schemeClr val="tx2"/>
                </a:solidFill>
              </a:rPr>
              <a:t>primeiro </a:t>
            </a:r>
            <a:r>
              <a:rPr lang="pt-BR" sz="4500" b="0" dirty="0">
                <a:solidFill>
                  <a:schemeClr val="tx2"/>
                </a:solidFill>
              </a:rPr>
              <a:t>- As cláusulas pactuadas na CCT </a:t>
            </a:r>
            <a:r>
              <a:rPr lang="pt-BR" sz="4500" b="0" dirty="0" smtClean="0">
                <a:solidFill>
                  <a:schemeClr val="tx2"/>
                </a:solidFill>
              </a:rPr>
              <a:t>20XX/</a:t>
            </a:r>
            <a:r>
              <a:rPr lang="pt-BR" sz="4500" b="0" dirty="0">
                <a:solidFill>
                  <a:schemeClr val="tx2"/>
                </a:solidFill>
              </a:rPr>
              <a:t>20XX</a:t>
            </a:r>
            <a:r>
              <a:rPr lang="pt-BR" sz="4500" b="0" dirty="0" smtClean="0">
                <a:solidFill>
                  <a:schemeClr val="tx2"/>
                </a:solidFill>
              </a:rPr>
              <a:t>, </a:t>
            </a:r>
            <a:r>
              <a:rPr lang="pt-BR" sz="4500" b="0" dirty="0">
                <a:solidFill>
                  <a:schemeClr val="tx2"/>
                </a:solidFill>
              </a:rPr>
              <a:t>que porventura forem suprimidas nesta, estão expressamente revogadas.</a:t>
            </a:r>
          </a:p>
          <a:p>
            <a:pPr algn="just"/>
            <a:endParaRPr lang="pt-BR" sz="4500" b="0" dirty="0" smtClean="0">
              <a:solidFill>
                <a:schemeClr val="tx2"/>
              </a:solidFill>
            </a:endParaRPr>
          </a:p>
          <a:p>
            <a:pPr algn="just"/>
            <a:r>
              <a:rPr lang="pt-BR" sz="4500" dirty="0">
                <a:solidFill>
                  <a:schemeClr val="tx2"/>
                </a:solidFill>
              </a:rPr>
              <a:t> </a:t>
            </a:r>
            <a:r>
              <a:rPr lang="pt-BR" sz="4500" dirty="0" smtClean="0">
                <a:solidFill>
                  <a:schemeClr val="tx2"/>
                </a:solidFill>
              </a:rPr>
              <a:t>       Parágrafo </a:t>
            </a:r>
            <a:r>
              <a:rPr lang="pt-BR" sz="4500" dirty="0">
                <a:solidFill>
                  <a:schemeClr val="tx2"/>
                </a:solidFill>
              </a:rPr>
              <a:t>segundo </a:t>
            </a:r>
            <a:r>
              <a:rPr lang="pt-BR" sz="4500" b="0" dirty="0">
                <a:solidFill>
                  <a:schemeClr val="tx2"/>
                </a:solidFill>
              </a:rPr>
              <a:t>– Após a data de assinatura do presente pacto, os empregadores poderão quitar as obrigações adquiridas nesta, em até três vezes (uma a cada mês), sempre nos dias de pagamento, habitualmente utilizados.</a:t>
            </a:r>
          </a:p>
          <a:p>
            <a:pPr algn="just"/>
            <a:r>
              <a:rPr lang="pt-BR" sz="4500" dirty="0">
                <a:solidFill>
                  <a:schemeClr val="tx2"/>
                </a:solidFill>
              </a:rPr>
              <a:t> </a:t>
            </a:r>
          </a:p>
          <a:p>
            <a:r>
              <a:rPr lang="pt-BR" sz="4500" dirty="0" smtClean="0">
                <a:solidFill>
                  <a:schemeClr val="tx2"/>
                </a:solidFill>
              </a:rPr>
              <a:t>         CLÁUSULA XXXXXXX </a:t>
            </a:r>
            <a:r>
              <a:rPr lang="pt-BR" sz="4500" dirty="0">
                <a:solidFill>
                  <a:schemeClr val="tx2"/>
                </a:solidFill>
              </a:rPr>
              <a:t>- ANTECIPAÇÕES SALARIAIS</a:t>
            </a:r>
          </a:p>
          <a:p>
            <a:r>
              <a:rPr lang="pt-BR" sz="450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500" dirty="0" smtClean="0">
                <a:solidFill>
                  <a:schemeClr val="tx2"/>
                </a:solidFill>
              </a:rPr>
              <a:t>        </a:t>
            </a:r>
            <a:r>
              <a:rPr lang="pt-BR" sz="4500" b="0" dirty="0" smtClean="0">
                <a:solidFill>
                  <a:schemeClr val="tx2"/>
                </a:solidFill>
              </a:rPr>
              <a:t>Os </a:t>
            </a:r>
            <a:r>
              <a:rPr lang="pt-BR" sz="4500" b="0" dirty="0">
                <a:solidFill>
                  <a:schemeClr val="tx2"/>
                </a:solidFill>
              </a:rPr>
              <a:t>empregadores poderão, superada a data-base, conceder antecipações salariais, as quais serão necessariamente compensadas após o fechamento/assinatura, da presente Convenção Coletiva.</a:t>
            </a:r>
          </a:p>
          <a:p>
            <a:pPr algn="just"/>
            <a:r>
              <a:rPr lang="pt-BR" sz="45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500" dirty="0" smtClean="0">
                <a:solidFill>
                  <a:schemeClr val="tx2"/>
                </a:solidFill>
              </a:rPr>
              <a:t>        Parágrafo </a:t>
            </a:r>
            <a:r>
              <a:rPr lang="pt-BR" sz="4500" dirty="0">
                <a:solidFill>
                  <a:schemeClr val="tx2"/>
                </a:solidFill>
              </a:rPr>
              <a:t>primeiro – </a:t>
            </a:r>
            <a:r>
              <a:rPr lang="pt-BR" sz="4500" b="0" dirty="0">
                <a:solidFill>
                  <a:schemeClr val="tx2"/>
                </a:solidFill>
              </a:rPr>
              <a:t>Os valores referentes à antecipação salarial, em detrimento de negociação coletiva, deverão estar discriminados no contracheque do empregado, identificando a verba e formalizando a concessão de informação quanto a parcela. </a:t>
            </a:r>
          </a:p>
          <a:p>
            <a:pPr algn="just"/>
            <a:r>
              <a:rPr lang="pt-BR" sz="45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500" b="0" dirty="0" smtClean="0">
                <a:solidFill>
                  <a:schemeClr val="tx2"/>
                </a:solidFill>
              </a:rPr>
              <a:t>        </a:t>
            </a:r>
            <a:r>
              <a:rPr lang="pt-BR" sz="4500" dirty="0" smtClean="0">
                <a:solidFill>
                  <a:schemeClr val="tx2"/>
                </a:solidFill>
              </a:rPr>
              <a:t>Parágrafo </a:t>
            </a:r>
            <a:r>
              <a:rPr lang="pt-BR" sz="4500" dirty="0">
                <a:solidFill>
                  <a:schemeClr val="tx2"/>
                </a:solidFill>
              </a:rPr>
              <a:t>segundo - </a:t>
            </a:r>
            <a:r>
              <a:rPr lang="pt-BR" sz="4500" b="0" dirty="0">
                <a:solidFill>
                  <a:schemeClr val="tx2"/>
                </a:solidFill>
              </a:rPr>
              <a:t>Serão compensados os reajustes salariais espontâneos e antecipações salariais concedidas no período entre 1º de janeiro de 2015 a 31 de dezembro de 2015. </a:t>
            </a:r>
          </a:p>
          <a:p>
            <a:r>
              <a:rPr lang="pt-BR" dirty="0">
                <a:solidFill>
                  <a:schemeClr val="tx2"/>
                </a:solidFill>
              </a:rPr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1575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>
                <a:solidFill>
                  <a:schemeClr val="tx2"/>
                </a:solidFill>
              </a:rPr>
              <a:t>Exemplos de cláusulas </a:t>
            </a:r>
            <a:r>
              <a:rPr lang="pt-BR" sz="2500" b="1" dirty="0" smtClean="0">
                <a:solidFill>
                  <a:schemeClr val="tx2"/>
                </a:solidFill>
              </a:rPr>
              <a:t>propositivas (protetivas preventivas)</a:t>
            </a:r>
            <a:endParaRPr lang="pt-BR" sz="25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>
                <a:solidFill>
                  <a:schemeClr val="tx2"/>
                </a:solidFill>
              </a:rPr>
              <a:t> </a:t>
            </a:r>
            <a:endParaRPr lang="pt-BR" sz="2000" dirty="0" smtClean="0">
              <a:solidFill>
                <a:schemeClr val="tx2"/>
              </a:solidFill>
            </a:endParaRPr>
          </a:p>
          <a:p>
            <a:pPr algn="just"/>
            <a:endParaRPr lang="pt-BR" sz="2000" dirty="0">
              <a:solidFill>
                <a:schemeClr val="tx2"/>
              </a:solidFill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</a:rPr>
              <a:t>     CLÁUSULA XXXXXXX – LABOR EXTRORDINÁRIO EM LOCAL INSALUBRE </a:t>
            </a:r>
            <a:r>
              <a:rPr lang="pt-BR" sz="2000" dirty="0" smtClean="0">
                <a:solidFill>
                  <a:schemeClr val="tx2"/>
                </a:solidFill>
              </a:rPr>
              <a:t>(Portaria </a:t>
            </a:r>
            <a:r>
              <a:rPr lang="pt-BR" sz="2000" dirty="0" smtClean="0">
                <a:solidFill>
                  <a:schemeClr val="tx2"/>
                </a:solidFill>
              </a:rPr>
              <a:t>702 do MTE).</a:t>
            </a:r>
            <a:endParaRPr lang="pt-BR" sz="2000" dirty="0">
              <a:solidFill>
                <a:schemeClr val="tx2"/>
              </a:solidFill>
            </a:endParaRPr>
          </a:p>
          <a:p>
            <a:pPr algn="just"/>
            <a:endParaRPr lang="pt-BR" sz="2000" dirty="0" smtClean="0">
              <a:solidFill>
                <a:schemeClr val="tx2"/>
              </a:solidFill>
            </a:endParaRPr>
          </a:p>
          <a:p>
            <a:pPr algn="just"/>
            <a:endParaRPr lang="pt-BR" sz="2000" dirty="0" smtClean="0">
              <a:solidFill>
                <a:schemeClr val="tx2"/>
              </a:solidFill>
            </a:endParaRPr>
          </a:p>
          <a:p>
            <a:pPr algn="just"/>
            <a:r>
              <a:rPr lang="pt-BR" sz="2000" dirty="0">
                <a:solidFill>
                  <a:schemeClr val="tx2"/>
                </a:solidFill>
              </a:rPr>
              <a:t>  CLÁUSULA </a:t>
            </a:r>
            <a:r>
              <a:rPr lang="pt-BR" sz="2000" dirty="0" smtClean="0">
                <a:solidFill>
                  <a:schemeClr val="tx2"/>
                </a:solidFill>
              </a:rPr>
              <a:t>XXXXXXX - </a:t>
            </a:r>
            <a:r>
              <a:rPr lang="pt-BR" sz="2000" dirty="0">
                <a:solidFill>
                  <a:schemeClr val="tx2"/>
                </a:solidFill>
              </a:rPr>
              <a:t>DOS CURSOS OU PROGRAMAS DE QUALIFICAÇÃO </a:t>
            </a:r>
            <a:r>
              <a:rPr lang="pt-BR" sz="2000" dirty="0" smtClean="0">
                <a:solidFill>
                  <a:schemeClr val="tx2"/>
                </a:solidFill>
              </a:rPr>
              <a:t>PROFISSIONAL </a:t>
            </a:r>
            <a:r>
              <a:rPr lang="pt-BR" sz="2000" dirty="0">
                <a:solidFill>
                  <a:schemeClr val="tx2"/>
                </a:solidFill>
              </a:rPr>
              <a:t>no artigo 476-A da </a:t>
            </a:r>
            <a:r>
              <a:rPr lang="pt-BR" sz="2000" dirty="0" smtClean="0">
                <a:solidFill>
                  <a:schemeClr val="tx2"/>
                </a:solidFill>
              </a:rPr>
              <a:t>CLT.</a:t>
            </a:r>
          </a:p>
          <a:p>
            <a:pPr algn="just"/>
            <a:endParaRPr lang="pt-BR" sz="2000" dirty="0">
              <a:solidFill>
                <a:schemeClr val="tx2"/>
              </a:solidFill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2355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 smtClean="0">
                <a:solidFill>
                  <a:schemeClr val="tx2"/>
                </a:solidFill>
              </a:rPr>
              <a:t>Exemplos de cláusulas propositivas (</a:t>
            </a:r>
            <a:r>
              <a:rPr lang="pt-BR" sz="2500" b="1" dirty="0">
                <a:solidFill>
                  <a:schemeClr val="tx2"/>
                </a:solidFill>
              </a:rPr>
              <a:t>protetivas preventivas)</a:t>
            </a:r>
            <a:endParaRPr lang="pt-BR" sz="25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06284"/>
            <a:ext cx="9144000" cy="5469654"/>
          </a:xfrm>
        </p:spPr>
        <p:txBody>
          <a:bodyPr>
            <a:normAutofit fontScale="25000" lnSpcReduction="20000"/>
          </a:bodyPr>
          <a:lstStyle/>
          <a:p>
            <a:endParaRPr lang="pt-BR" dirty="0" smtClean="0">
              <a:solidFill>
                <a:schemeClr val="tx2"/>
              </a:solidFill>
            </a:endParaRPr>
          </a:p>
          <a:p>
            <a:pPr algn="just"/>
            <a:endParaRPr lang="pt-BR" dirty="0">
              <a:solidFill>
                <a:schemeClr val="tx2"/>
              </a:solidFill>
            </a:endParaRPr>
          </a:p>
          <a:p>
            <a:pPr algn="just"/>
            <a:r>
              <a:rPr lang="pt-BR" dirty="0" smtClean="0">
                <a:solidFill>
                  <a:schemeClr val="tx2"/>
                </a:solidFill>
              </a:rPr>
              <a:t>               </a:t>
            </a:r>
            <a:r>
              <a:rPr lang="pt-BR" sz="6400" dirty="0" smtClean="0">
                <a:solidFill>
                  <a:schemeClr val="tx2"/>
                </a:solidFill>
              </a:rPr>
              <a:t>CLÁUSULA  XXXXXXXXX - </a:t>
            </a:r>
            <a:r>
              <a:rPr lang="pt-BR" sz="6400" dirty="0">
                <a:solidFill>
                  <a:schemeClr val="tx2"/>
                </a:solidFill>
              </a:rPr>
              <a:t>VALE TRANSPORTE</a:t>
            </a:r>
          </a:p>
          <a:p>
            <a:pPr algn="just"/>
            <a:r>
              <a:rPr lang="pt-BR" sz="460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600" b="0" dirty="0" smtClean="0">
                <a:solidFill>
                  <a:schemeClr val="tx2"/>
                </a:solidFill>
              </a:rPr>
              <a:t>          O </a:t>
            </a:r>
            <a:r>
              <a:rPr lang="pt-BR" sz="4600" b="0" dirty="0">
                <a:solidFill>
                  <a:schemeClr val="tx2"/>
                </a:solidFill>
              </a:rPr>
              <a:t>vale transporte é direito do trabalhador, em detrimento ao contrato de trabalho firmado, e será concedido sempre que houver solicitação – pessoal - para tanto, limitado o desconto de 6% (seis por cento), previsto em lei, nos termos da Lei nº. 7.418/85.</a:t>
            </a:r>
          </a:p>
          <a:p>
            <a:pPr algn="just"/>
            <a:r>
              <a:rPr lang="pt-BR" sz="46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600" b="0" dirty="0" smtClean="0">
                <a:solidFill>
                  <a:schemeClr val="tx2"/>
                </a:solidFill>
              </a:rPr>
              <a:t>         </a:t>
            </a:r>
            <a:r>
              <a:rPr lang="pt-BR" sz="4600" dirty="0" smtClean="0">
                <a:solidFill>
                  <a:schemeClr val="tx2"/>
                </a:solidFill>
              </a:rPr>
              <a:t>Parágrafo </a:t>
            </a:r>
            <a:r>
              <a:rPr lang="pt-BR" sz="4600" dirty="0">
                <a:solidFill>
                  <a:schemeClr val="tx2"/>
                </a:solidFill>
              </a:rPr>
              <a:t>primeiro – </a:t>
            </a:r>
            <a:r>
              <a:rPr lang="pt-BR" sz="4600" b="0" dirty="0">
                <a:solidFill>
                  <a:schemeClr val="tx2"/>
                </a:solidFill>
              </a:rPr>
              <a:t>O benefício, referido na presente cláusula, tem finalidade única e exclusiva para subsidiar o transporte do trabalhador de sua residência ao trabalho e vice e versa.</a:t>
            </a:r>
          </a:p>
          <a:p>
            <a:pPr algn="just"/>
            <a:r>
              <a:rPr lang="pt-BR" sz="46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600" b="0" dirty="0" smtClean="0">
                <a:solidFill>
                  <a:schemeClr val="tx2"/>
                </a:solidFill>
              </a:rPr>
              <a:t>         </a:t>
            </a:r>
            <a:r>
              <a:rPr lang="pt-BR" sz="4600" dirty="0" smtClean="0">
                <a:solidFill>
                  <a:schemeClr val="tx2"/>
                </a:solidFill>
              </a:rPr>
              <a:t>Parágrafo </a:t>
            </a:r>
            <a:r>
              <a:rPr lang="pt-BR" sz="4600" dirty="0">
                <a:solidFill>
                  <a:schemeClr val="tx2"/>
                </a:solidFill>
              </a:rPr>
              <a:t>segundo - </a:t>
            </a:r>
            <a:r>
              <a:rPr lang="pt-BR" sz="4600" b="0" dirty="0">
                <a:solidFill>
                  <a:schemeClr val="tx2"/>
                </a:solidFill>
              </a:rPr>
              <a:t>O uso do vale-transporte só poderá ser realizado pelo beneficiário, ou seja, o empregado.</a:t>
            </a:r>
          </a:p>
          <a:p>
            <a:pPr algn="just"/>
            <a:r>
              <a:rPr lang="pt-BR" sz="46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600" dirty="0" smtClean="0">
                <a:solidFill>
                  <a:schemeClr val="tx2"/>
                </a:solidFill>
              </a:rPr>
              <a:t>         Parágrafo </a:t>
            </a:r>
            <a:r>
              <a:rPr lang="pt-BR" sz="4600" dirty="0">
                <a:solidFill>
                  <a:schemeClr val="tx2"/>
                </a:solidFill>
              </a:rPr>
              <a:t>terceiro – </a:t>
            </a:r>
            <a:r>
              <a:rPr lang="pt-BR" sz="4600" b="0" dirty="0">
                <a:solidFill>
                  <a:schemeClr val="tx2"/>
                </a:solidFill>
              </a:rPr>
              <a:t>É proibido o uso do vale transporte por terceiros, familiares, amigos, ou colegas de trabalho do beneficiário.</a:t>
            </a:r>
          </a:p>
          <a:p>
            <a:pPr algn="just"/>
            <a:r>
              <a:rPr lang="pt-BR" sz="4600" b="0" dirty="0">
                <a:solidFill>
                  <a:schemeClr val="tx2"/>
                </a:solidFill>
              </a:rPr>
              <a:t> </a:t>
            </a:r>
            <a:r>
              <a:rPr lang="pt-BR" sz="4600" b="0" dirty="0" smtClean="0">
                <a:solidFill>
                  <a:schemeClr val="tx2"/>
                </a:solidFill>
              </a:rPr>
              <a:t> </a:t>
            </a:r>
            <a:endParaRPr lang="pt-BR" sz="4600" b="0" dirty="0">
              <a:solidFill>
                <a:schemeClr val="tx2"/>
              </a:solidFill>
            </a:endParaRPr>
          </a:p>
          <a:p>
            <a:pPr algn="just"/>
            <a:r>
              <a:rPr lang="pt-BR" sz="4600" b="0" dirty="0" smtClean="0">
                <a:solidFill>
                  <a:schemeClr val="tx2"/>
                </a:solidFill>
              </a:rPr>
              <a:t>         </a:t>
            </a:r>
            <a:r>
              <a:rPr lang="pt-BR" sz="4600" dirty="0" smtClean="0">
                <a:solidFill>
                  <a:schemeClr val="tx2"/>
                </a:solidFill>
              </a:rPr>
              <a:t>Parágrafo </a:t>
            </a:r>
            <a:r>
              <a:rPr lang="pt-BR" sz="4600" dirty="0">
                <a:solidFill>
                  <a:schemeClr val="tx2"/>
                </a:solidFill>
              </a:rPr>
              <a:t>quarto – </a:t>
            </a:r>
            <a:r>
              <a:rPr lang="pt-BR" sz="4600" b="0" dirty="0">
                <a:solidFill>
                  <a:schemeClr val="tx2"/>
                </a:solidFill>
              </a:rPr>
              <a:t>É expressamente proibido a venda do vale transporte, com também a sua utilização para fins não destinados ao transporte para locomoção do beneficiário, de sua residência ou local de trabalho e vice e versa.</a:t>
            </a:r>
          </a:p>
          <a:p>
            <a:pPr algn="just"/>
            <a:r>
              <a:rPr lang="pt-BR" sz="46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600" dirty="0" smtClean="0">
                <a:solidFill>
                  <a:schemeClr val="tx2"/>
                </a:solidFill>
              </a:rPr>
              <a:t>        Parágrafo </a:t>
            </a:r>
            <a:r>
              <a:rPr lang="pt-BR" sz="4600" dirty="0">
                <a:solidFill>
                  <a:schemeClr val="tx2"/>
                </a:solidFill>
              </a:rPr>
              <a:t>sexto - </a:t>
            </a:r>
            <a:r>
              <a:rPr lang="pt-BR" sz="4600" b="0" dirty="0">
                <a:solidFill>
                  <a:schemeClr val="tx2"/>
                </a:solidFill>
              </a:rPr>
              <a:t>A utilização do vale transporte só poderá ser realizada nos dias em que houver labor.</a:t>
            </a:r>
          </a:p>
          <a:p>
            <a:pPr algn="just"/>
            <a:r>
              <a:rPr lang="pt-BR" sz="46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600" b="0" dirty="0" smtClean="0">
                <a:solidFill>
                  <a:schemeClr val="tx2"/>
                </a:solidFill>
              </a:rPr>
              <a:t>        </a:t>
            </a:r>
            <a:r>
              <a:rPr lang="pt-BR" sz="4600" dirty="0" smtClean="0">
                <a:solidFill>
                  <a:schemeClr val="tx2"/>
                </a:solidFill>
              </a:rPr>
              <a:t>Parágrafo </a:t>
            </a:r>
            <a:r>
              <a:rPr lang="pt-BR" sz="4600" dirty="0">
                <a:solidFill>
                  <a:schemeClr val="tx2"/>
                </a:solidFill>
              </a:rPr>
              <a:t>sétimo - </a:t>
            </a:r>
            <a:r>
              <a:rPr lang="pt-BR" sz="4600" b="0" dirty="0">
                <a:solidFill>
                  <a:schemeClr val="tx2"/>
                </a:solidFill>
              </a:rPr>
              <a:t>A recarga mensal do vale transporte será calculada sobre o valor constante no saldo do beneficiário, acrescido com o número de dias a serem laborados do próximo mês.</a:t>
            </a:r>
          </a:p>
          <a:p>
            <a:pPr algn="just"/>
            <a:r>
              <a:rPr lang="pt-BR" sz="46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600" dirty="0" smtClean="0">
                <a:solidFill>
                  <a:schemeClr val="tx2"/>
                </a:solidFill>
              </a:rPr>
              <a:t>        Parágrafo </a:t>
            </a:r>
            <a:r>
              <a:rPr lang="pt-BR" sz="4600" dirty="0">
                <a:solidFill>
                  <a:schemeClr val="tx2"/>
                </a:solidFill>
              </a:rPr>
              <a:t>oitavo - </a:t>
            </a:r>
            <a:r>
              <a:rPr lang="pt-BR" sz="4600" b="0" dirty="0">
                <a:solidFill>
                  <a:schemeClr val="tx2"/>
                </a:solidFill>
              </a:rPr>
              <a:t>A qualquer momento o trabalhador poderá fazer a opção de uso do vale transporte, independentemente de quantas vezes for necessário.</a:t>
            </a:r>
          </a:p>
          <a:p>
            <a:pPr algn="just"/>
            <a:r>
              <a:rPr lang="pt-BR" sz="46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600" dirty="0" smtClean="0">
                <a:solidFill>
                  <a:schemeClr val="tx2"/>
                </a:solidFill>
              </a:rPr>
              <a:t>        Parágrafo </a:t>
            </a:r>
            <a:r>
              <a:rPr lang="pt-BR" sz="4600" dirty="0">
                <a:solidFill>
                  <a:schemeClr val="tx2"/>
                </a:solidFill>
              </a:rPr>
              <a:t>nono – </a:t>
            </a:r>
            <a:r>
              <a:rPr lang="pt-BR" sz="4600" b="0" dirty="0">
                <a:solidFill>
                  <a:schemeClr val="tx2"/>
                </a:solidFill>
              </a:rPr>
              <a:t>O direito do trabalhador se restringe ao uso do vale transporte durante o contrato de trabalho, não sendo a este devido os valores remanescentes da data do último dia laborado.</a:t>
            </a:r>
          </a:p>
          <a:p>
            <a:pPr algn="just"/>
            <a:r>
              <a:rPr lang="pt-BR" sz="46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600" dirty="0">
                <a:solidFill>
                  <a:schemeClr val="tx2"/>
                </a:solidFill>
              </a:rPr>
              <a:t> </a:t>
            </a:r>
          </a:p>
          <a:p>
            <a:endParaRPr lang="pt-BR" sz="4600" dirty="0"/>
          </a:p>
        </p:txBody>
      </p:sp>
    </p:spTree>
    <p:extLst>
      <p:ext uri="{BB962C8B-B14F-4D97-AF65-F5344CB8AC3E}">
        <p14:creationId xmlns:p14="http://schemas.microsoft.com/office/powerpoint/2010/main" val="3222787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>
                <a:solidFill>
                  <a:schemeClr val="tx2"/>
                </a:solidFill>
              </a:rPr>
              <a:t>Exemplos de cláusulas propositivas (protetivas preventivas)</a:t>
            </a:r>
            <a:endParaRPr lang="pt-BR" sz="25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endParaRPr lang="pt-BR" sz="6400" dirty="0" smtClean="0">
              <a:solidFill>
                <a:schemeClr val="tx2"/>
              </a:solidFill>
            </a:endParaRPr>
          </a:p>
          <a:p>
            <a:pPr algn="just"/>
            <a:r>
              <a:rPr lang="pt-BR" sz="6400" b="0" dirty="0" smtClean="0">
                <a:solidFill>
                  <a:schemeClr val="tx2"/>
                </a:solidFill>
              </a:rPr>
              <a:t>        </a:t>
            </a:r>
            <a:r>
              <a:rPr lang="pt-BR" sz="6400" dirty="0" smtClean="0">
                <a:solidFill>
                  <a:schemeClr val="tx2"/>
                </a:solidFill>
              </a:rPr>
              <a:t>CLÁUSULA XXXXXXXXXX </a:t>
            </a:r>
            <a:r>
              <a:rPr lang="pt-BR" sz="6400" dirty="0">
                <a:solidFill>
                  <a:schemeClr val="tx2"/>
                </a:solidFill>
              </a:rPr>
              <a:t>- PLANO DE SAÚDE</a:t>
            </a:r>
          </a:p>
          <a:p>
            <a:pPr algn="just"/>
            <a:r>
              <a:rPr lang="pt-BR" sz="64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000" b="0" dirty="0" smtClean="0">
                <a:solidFill>
                  <a:schemeClr val="tx2"/>
                </a:solidFill>
              </a:rPr>
              <a:t>            Fica </a:t>
            </a:r>
            <a:r>
              <a:rPr lang="pt-BR" sz="4000" b="0" dirty="0">
                <a:solidFill>
                  <a:schemeClr val="tx2"/>
                </a:solidFill>
              </a:rPr>
              <a:t>facultado às empresas contratar Plano Individual ou Familiar de Assistência Médica e outros benefícios para os seus empregados, com a participação dos mesmos nos custos correspondente à mensalidade.</a:t>
            </a:r>
          </a:p>
          <a:p>
            <a:pPr algn="just"/>
            <a:r>
              <a:rPr lang="pt-BR" sz="40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000" b="0" dirty="0" smtClean="0">
                <a:solidFill>
                  <a:schemeClr val="tx2"/>
                </a:solidFill>
              </a:rPr>
              <a:t>            </a:t>
            </a:r>
            <a:r>
              <a:rPr lang="pt-BR" sz="4000" dirty="0" smtClean="0">
                <a:solidFill>
                  <a:schemeClr val="tx2"/>
                </a:solidFill>
              </a:rPr>
              <a:t>Parágrafo </a:t>
            </a:r>
            <a:r>
              <a:rPr lang="pt-BR" sz="4000" dirty="0">
                <a:solidFill>
                  <a:schemeClr val="tx2"/>
                </a:solidFill>
              </a:rPr>
              <a:t>primeiro – </a:t>
            </a:r>
            <a:r>
              <a:rPr lang="pt-BR" sz="4000" b="0" dirty="0">
                <a:solidFill>
                  <a:schemeClr val="tx2"/>
                </a:solidFill>
              </a:rPr>
              <a:t>O empregador que desejar conceder plano de saúde aos seus trabalhadores deverá ofertar o benefício de coparticipação e em caso de aceite do </a:t>
            </a:r>
            <a:r>
              <a:rPr lang="pt-BR" sz="4000" b="0" dirty="0" smtClean="0">
                <a:solidFill>
                  <a:schemeClr val="tx2"/>
                </a:solidFill>
              </a:rPr>
              <a:t>  empregado </a:t>
            </a:r>
            <a:r>
              <a:rPr lang="pt-BR" sz="4000" b="0" dirty="0">
                <a:solidFill>
                  <a:schemeClr val="tx2"/>
                </a:solidFill>
              </a:rPr>
              <a:t>o mesmo deverá solicitar a concessão do benefício, bem como autorizar a realização dos descontos em seu contracheque, tudo de forma expressa e por escrito.</a:t>
            </a:r>
          </a:p>
          <a:p>
            <a:pPr algn="just"/>
            <a:r>
              <a:rPr lang="pt-BR" sz="40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000" b="0" dirty="0" smtClean="0">
                <a:solidFill>
                  <a:schemeClr val="tx2"/>
                </a:solidFill>
              </a:rPr>
              <a:t>            </a:t>
            </a:r>
            <a:r>
              <a:rPr lang="pt-BR" sz="4000" dirty="0" smtClean="0">
                <a:solidFill>
                  <a:schemeClr val="tx2"/>
                </a:solidFill>
              </a:rPr>
              <a:t>Parágrafo </a:t>
            </a:r>
            <a:r>
              <a:rPr lang="pt-BR" sz="4000" dirty="0">
                <a:solidFill>
                  <a:schemeClr val="tx2"/>
                </a:solidFill>
              </a:rPr>
              <a:t>segundo – </a:t>
            </a:r>
            <a:r>
              <a:rPr lang="pt-BR" sz="4000" b="0" dirty="0">
                <a:solidFill>
                  <a:schemeClr val="tx2"/>
                </a:solidFill>
              </a:rPr>
              <a:t>O custeio tratado no “caput” limita-se ao pagamento parcial do plano, leia-se “da mensalidade” e não de procedimentos, cirurgias, consultas, exames, despesas médicas que ultrapassem o valor da mensalidade.</a:t>
            </a:r>
          </a:p>
          <a:p>
            <a:pPr algn="just"/>
            <a:r>
              <a:rPr lang="pt-BR" sz="40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000" dirty="0" smtClean="0">
                <a:solidFill>
                  <a:schemeClr val="tx2"/>
                </a:solidFill>
              </a:rPr>
              <a:t>           Parágrafo </a:t>
            </a:r>
            <a:r>
              <a:rPr lang="pt-BR" sz="4000" dirty="0">
                <a:solidFill>
                  <a:schemeClr val="tx2"/>
                </a:solidFill>
              </a:rPr>
              <a:t>terceiro – </a:t>
            </a:r>
            <a:r>
              <a:rPr lang="pt-BR" sz="4000" b="0" dirty="0">
                <a:solidFill>
                  <a:schemeClr val="tx2"/>
                </a:solidFill>
              </a:rPr>
              <a:t>No momento da rescisão contratual o trabalhador deverá ser comunicado, de forma expressa e por escrito, da rescisão do contrato com o plano de saúde, sendo devido ao mesmo 30 (trinta) dias de carência à contar do aviso. </a:t>
            </a:r>
          </a:p>
          <a:p>
            <a:pPr algn="just"/>
            <a:r>
              <a:rPr lang="pt-BR" sz="40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000" b="0" dirty="0" smtClean="0">
                <a:solidFill>
                  <a:schemeClr val="tx2"/>
                </a:solidFill>
              </a:rPr>
              <a:t>           </a:t>
            </a:r>
            <a:r>
              <a:rPr lang="pt-BR" sz="4000" dirty="0" smtClean="0">
                <a:solidFill>
                  <a:schemeClr val="tx2"/>
                </a:solidFill>
              </a:rPr>
              <a:t>Parágrafo </a:t>
            </a:r>
            <a:r>
              <a:rPr lang="pt-BR" sz="4000" dirty="0">
                <a:solidFill>
                  <a:schemeClr val="tx2"/>
                </a:solidFill>
              </a:rPr>
              <a:t>quarto – </a:t>
            </a:r>
            <a:r>
              <a:rPr lang="pt-BR" sz="4000" b="0" dirty="0">
                <a:solidFill>
                  <a:schemeClr val="tx2"/>
                </a:solidFill>
              </a:rPr>
              <a:t>As entidades signatárias da presente Convenção Coletiva de Trabalho poderão apresentar propostas de plano de saúde ambulatorial, ficando facultado a cada empregador contratar ou não.</a:t>
            </a:r>
          </a:p>
          <a:p>
            <a:pPr algn="just"/>
            <a:r>
              <a:rPr lang="pt-BR" sz="40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000" b="0" dirty="0" smtClean="0">
                <a:solidFill>
                  <a:schemeClr val="tx2"/>
                </a:solidFill>
              </a:rPr>
              <a:t>            </a:t>
            </a:r>
            <a:r>
              <a:rPr lang="pt-BR" sz="4000" dirty="0" smtClean="0">
                <a:solidFill>
                  <a:schemeClr val="tx2"/>
                </a:solidFill>
              </a:rPr>
              <a:t>Parágrafo </a:t>
            </a:r>
            <a:r>
              <a:rPr lang="pt-BR" sz="4000" dirty="0">
                <a:solidFill>
                  <a:schemeClr val="tx2"/>
                </a:solidFill>
              </a:rPr>
              <a:t>quinto – </a:t>
            </a:r>
            <a:r>
              <a:rPr lang="pt-BR" sz="4000" b="0" dirty="0">
                <a:solidFill>
                  <a:schemeClr val="tx2"/>
                </a:solidFill>
              </a:rPr>
              <a:t>A participação do empregador no custeio do benefício tratado nesta cláusula limita-se apenas ao trabalhador, não sendo obrigatório custear participação de dependentes deste.</a:t>
            </a:r>
          </a:p>
          <a:p>
            <a:pPr algn="just"/>
            <a:r>
              <a:rPr lang="pt-BR" sz="40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000" b="0" dirty="0" smtClean="0">
                <a:solidFill>
                  <a:schemeClr val="tx2"/>
                </a:solidFill>
              </a:rPr>
              <a:t>            </a:t>
            </a:r>
            <a:r>
              <a:rPr lang="pt-BR" sz="4000" dirty="0" smtClean="0">
                <a:solidFill>
                  <a:schemeClr val="tx2"/>
                </a:solidFill>
              </a:rPr>
              <a:t>Parágrafo </a:t>
            </a:r>
            <a:r>
              <a:rPr lang="pt-BR" sz="4000" dirty="0">
                <a:solidFill>
                  <a:schemeClr val="tx2"/>
                </a:solidFill>
              </a:rPr>
              <a:t>sexto – </a:t>
            </a:r>
            <a:r>
              <a:rPr lang="pt-BR" sz="4000" b="0" dirty="0">
                <a:solidFill>
                  <a:schemeClr val="tx2"/>
                </a:solidFill>
              </a:rPr>
              <a:t>A inclusão de dependente só poderá ser realizada mediante autorização do empregador.</a:t>
            </a:r>
          </a:p>
          <a:p>
            <a:pPr algn="just"/>
            <a:r>
              <a:rPr lang="pt-BR" sz="40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000" b="0" dirty="0" smtClean="0">
                <a:solidFill>
                  <a:schemeClr val="tx2"/>
                </a:solidFill>
              </a:rPr>
              <a:t>            </a:t>
            </a:r>
            <a:r>
              <a:rPr lang="pt-BR" sz="4000" dirty="0" smtClean="0">
                <a:solidFill>
                  <a:schemeClr val="tx2"/>
                </a:solidFill>
              </a:rPr>
              <a:t>Parágrafo </a:t>
            </a:r>
            <a:r>
              <a:rPr lang="pt-BR" sz="4000" dirty="0">
                <a:solidFill>
                  <a:schemeClr val="tx2"/>
                </a:solidFill>
              </a:rPr>
              <a:t>sétimo –</a:t>
            </a:r>
            <a:r>
              <a:rPr lang="pt-BR" sz="4000" b="0" dirty="0">
                <a:solidFill>
                  <a:schemeClr val="tx2"/>
                </a:solidFill>
              </a:rPr>
              <a:t> Ao empregador é vedado descontar acima de 30% da base salarial do empregado à título de participação no custeio, devendo o remanescente ser quitado de forma que não seja propiciado desconto ilegal.</a:t>
            </a:r>
          </a:p>
          <a:p>
            <a:pPr algn="just"/>
            <a:r>
              <a:rPr lang="pt-BR" sz="40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000" b="0" dirty="0" smtClean="0">
                <a:solidFill>
                  <a:schemeClr val="tx2"/>
                </a:solidFill>
              </a:rPr>
              <a:t>          </a:t>
            </a:r>
            <a:r>
              <a:rPr lang="pt-BR" sz="4000" dirty="0" smtClean="0">
                <a:solidFill>
                  <a:schemeClr val="tx2"/>
                </a:solidFill>
              </a:rPr>
              <a:t> Parágrafo </a:t>
            </a:r>
            <a:r>
              <a:rPr lang="pt-BR" sz="4000" dirty="0">
                <a:solidFill>
                  <a:schemeClr val="tx2"/>
                </a:solidFill>
              </a:rPr>
              <a:t>oitavo –</a:t>
            </a:r>
            <a:r>
              <a:rPr lang="pt-BR" sz="4000" b="0" dirty="0">
                <a:solidFill>
                  <a:schemeClr val="tx2"/>
                </a:solidFill>
              </a:rPr>
              <a:t> As empresas ficam desobrigadas a contratar o plano em favor do empregado que já tiver plano de saúde, seja na qualidade de dependente ou autônomo.</a:t>
            </a:r>
          </a:p>
          <a:p>
            <a:pPr algn="just"/>
            <a:r>
              <a:rPr lang="pt-BR" sz="40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000" b="0" dirty="0" smtClean="0">
                <a:solidFill>
                  <a:schemeClr val="tx2"/>
                </a:solidFill>
              </a:rPr>
              <a:t>            </a:t>
            </a:r>
            <a:r>
              <a:rPr lang="pt-BR" sz="4000" dirty="0" smtClean="0">
                <a:solidFill>
                  <a:schemeClr val="tx2"/>
                </a:solidFill>
              </a:rPr>
              <a:t>Parágrafo </a:t>
            </a:r>
            <a:r>
              <a:rPr lang="pt-BR" sz="4000" dirty="0">
                <a:solidFill>
                  <a:schemeClr val="tx2"/>
                </a:solidFill>
              </a:rPr>
              <a:t>nono –</a:t>
            </a:r>
            <a:r>
              <a:rPr lang="pt-BR" sz="4000" b="0" dirty="0">
                <a:solidFill>
                  <a:schemeClr val="tx2"/>
                </a:solidFill>
              </a:rPr>
              <a:t> Em caso de afastamento por mais de 15 (quinze) dias, o trabalhador se compromete a pagar a mensalidade correspondente ao plano de saúde ambulatorial ao final de cada mês a empresa, evitando a suspensão do plano.</a:t>
            </a:r>
          </a:p>
          <a:p>
            <a:pPr algn="just"/>
            <a:r>
              <a:rPr lang="pt-BR" sz="4000" b="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4000" b="0" dirty="0" smtClean="0">
                <a:solidFill>
                  <a:schemeClr val="tx2"/>
                </a:solidFill>
              </a:rPr>
              <a:t>            </a:t>
            </a:r>
            <a:r>
              <a:rPr lang="pt-BR" sz="4000" dirty="0" smtClean="0">
                <a:solidFill>
                  <a:schemeClr val="tx2"/>
                </a:solidFill>
              </a:rPr>
              <a:t>Parágrafo </a:t>
            </a:r>
            <a:r>
              <a:rPr lang="pt-BR" sz="4000" dirty="0">
                <a:solidFill>
                  <a:schemeClr val="tx2"/>
                </a:solidFill>
              </a:rPr>
              <a:t>décimo</a:t>
            </a:r>
            <a:r>
              <a:rPr lang="pt-BR" sz="4000" b="0" dirty="0">
                <a:solidFill>
                  <a:schemeClr val="tx2"/>
                </a:solidFill>
              </a:rPr>
              <a:t> – A concessão do benefício tratado nesta cláusula terá natureza</a:t>
            </a:r>
          </a:p>
          <a:p>
            <a:r>
              <a:rPr lang="pt-BR" sz="4000" b="0" dirty="0">
                <a:solidFill>
                  <a:schemeClr val="tx2"/>
                </a:solidFill>
              </a:rPr>
              <a:t> </a:t>
            </a:r>
          </a:p>
          <a:p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2437631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4709"/>
            <a:ext cx="9144000" cy="130628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>
                <a:solidFill>
                  <a:schemeClr val="tx2"/>
                </a:solidFill>
              </a:rPr>
              <a:t>Exemplos de cláusulas </a:t>
            </a:r>
            <a:r>
              <a:rPr lang="pt-BR" sz="2500" b="1" dirty="0" smtClean="0">
                <a:solidFill>
                  <a:schemeClr val="tx2"/>
                </a:solidFill>
              </a:rPr>
              <a:t>propositivas (fator produtividade)</a:t>
            </a:r>
            <a:endParaRPr lang="pt-BR" sz="25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06284"/>
            <a:ext cx="9144000" cy="5227378"/>
          </a:xfrm>
        </p:spPr>
        <p:txBody>
          <a:bodyPr>
            <a:normAutofit fontScale="47500" lnSpcReduction="20000"/>
          </a:bodyPr>
          <a:lstStyle/>
          <a:p>
            <a:r>
              <a:rPr lang="pt-BR" sz="4200" dirty="0" smtClean="0">
                <a:solidFill>
                  <a:schemeClr val="tx2"/>
                </a:solidFill>
              </a:rPr>
              <a:t>      </a:t>
            </a:r>
          </a:p>
          <a:p>
            <a:r>
              <a:rPr lang="pt-BR" sz="4200" dirty="0">
                <a:solidFill>
                  <a:schemeClr val="tx2"/>
                </a:solidFill>
              </a:rPr>
              <a:t> </a:t>
            </a:r>
            <a:r>
              <a:rPr lang="pt-BR" sz="4200" dirty="0" smtClean="0">
                <a:solidFill>
                  <a:schemeClr val="tx2"/>
                </a:solidFill>
              </a:rPr>
              <a:t>     CLÁUSULA XXXXXXXX </a:t>
            </a:r>
            <a:r>
              <a:rPr lang="pt-BR" sz="4200" dirty="0">
                <a:solidFill>
                  <a:schemeClr val="tx2"/>
                </a:solidFill>
              </a:rPr>
              <a:t>- ATESTADOS MÉDICOS </a:t>
            </a:r>
            <a:endParaRPr lang="pt-BR" sz="4200" dirty="0" smtClean="0">
              <a:solidFill>
                <a:schemeClr val="tx2"/>
              </a:solidFill>
            </a:endParaRPr>
          </a:p>
          <a:p>
            <a:pPr algn="just"/>
            <a:endParaRPr lang="pt-BR" sz="4200" dirty="0">
              <a:solidFill>
                <a:schemeClr val="tx2"/>
              </a:solidFill>
            </a:endParaRPr>
          </a:p>
          <a:p>
            <a:pPr algn="just"/>
            <a:r>
              <a:rPr lang="pt-BR" b="0" dirty="0" smtClean="0">
                <a:solidFill>
                  <a:schemeClr val="tx2"/>
                </a:solidFill>
              </a:rPr>
              <a:t>        Os </a:t>
            </a:r>
            <a:r>
              <a:rPr lang="pt-BR" b="0" dirty="0">
                <a:solidFill>
                  <a:schemeClr val="tx2"/>
                </a:solidFill>
              </a:rPr>
              <a:t>atestados médicos e odontológicos fornecidos por profissionais devidamente inscritos em seu conselho profissional, serão recebidos pelas empresas como justificativa de faltas e abono ao serviço</a:t>
            </a:r>
            <a:r>
              <a:rPr lang="pt-BR" b="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pt-BR" b="0" dirty="0">
              <a:solidFill>
                <a:schemeClr val="tx2"/>
              </a:solidFill>
            </a:endParaRPr>
          </a:p>
          <a:p>
            <a:pPr algn="just"/>
            <a:r>
              <a:rPr lang="pt-BR" dirty="0" smtClean="0">
                <a:solidFill>
                  <a:schemeClr val="tx2"/>
                </a:solidFill>
              </a:rPr>
              <a:t>        Parágrafo </a:t>
            </a:r>
            <a:r>
              <a:rPr lang="pt-BR" dirty="0">
                <a:solidFill>
                  <a:schemeClr val="tx2"/>
                </a:solidFill>
              </a:rPr>
              <a:t>primeiro - </a:t>
            </a:r>
            <a:r>
              <a:rPr lang="pt-BR" b="0" dirty="0">
                <a:solidFill>
                  <a:schemeClr val="tx2"/>
                </a:solidFill>
              </a:rPr>
              <a:t>Os empregados deverão apresentar o atestado médico à empresa dentro do prazo máximo de 5 (cinco) dias </a:t>
            </a:r>
            <a:r>
              <a:rPr lang="pt-BR" b="0" dirty="0" smtClean="0">
                <a:solidFill>
                  <a:schemeClr val="tx2"/>
                </a:solidFill>
              </a:rPr>
              <a:t>uteis</a:t>
            </a:r>
            <a:r>
              <a:rPr lang="pt-BR" b="0" dirty="0">
                <a:solidFill>
                  <a:schemeClr val="tx2"/>
                </a:solidFill>
              </a:rPr>
              <a:t>, após o seu retorno ao trabalho</a:t>
            </a:r>
            <a:r>
              <a:rPr lang="pt-BR" b="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pt-BR" b="0" dirty="0">
              <a:solidFill>
                <a:schemeClr val="tx2"/>
              </a:solidFill>
            </a:endParaRPr>
          </a:p>
          <a:p>
            <a:pPr algn="just"/>
            <a:r>
              <a:rPr lang="pt-BR" dirty="0" smtClean="0">
                <a:solidFill>
                  <a:schemeClr val="tx2"/>
                </a:solidFill>
              </a:rPr>
              <a:t>        Parágrafo </a:t>
            </a:r>
            <a:r>
              <a:rPr lang="pt-BR" dirty="0">
                <a:solidFill>
                  <a:schemeClr val="tx2"/>
                </a:solidFill>
              </a:rPr>
              <a:t>segundo - </a:t>
            </a:r>
            <a:r>
              <a:rPr lang="pt-BR" b="0" dirty="0">
                <a:solidFill>
                  <a:schemeClr val="tx2"/>
                </a:solidFill>
              </a:rPr>
              <a:t>As declarações de comparecimento à consulta médica ou odontológica, bem com agendamento de consulta, realização de exames não abonarão a ausência do empregado durante o tempo que ficou na consulta</a:t>
            </a:r>
            <a:r>
              <a:rPr lang="pt-BR" b="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pt-BR" b="0" dirty="0">
              <a:solidFill>
                <a:schemeClr val="tx2"/>
              </a:solidFill>
            </a:endParaRPr>
          </a:p>
          <a:p>
            <a:pPr algn="just"/>
            <a:r>
              <a:rPr lang="pt-BR" b="0" dirty="0" smtClean="0">
                <a:solidFill>
                  <a:schemeClr val="tx2"/>
                </a:solidFill>
              </a:rPr>
              <a:t>        </a:t>
            </a:r>
            <a:r>
              <a:rPr lang="pt-BR" dirty="0" smtClean="0">
                <a:solidFill>
                  <a:schemeClr val="tx2"/>
                </a:solidFill>
              </a:rPr>
              <a:t>Parágrafo </a:t>
            </a:r>
            <a:r>
              <a:rPr lang="pt-BR" dirty="0">
                <a:solidFill>
                  <a:schemeClr val="tx2"/>
                </a:solidFill>
              </a:rPr>
              <a:t>terceiro - </a:t>
            </a:r>
            <a:r>
              <a:rPr lang="pt-BR" b="0" dirty="0">
                <a:solidFill>
                  <a:schemeClr val="tx2"/>
                </a:solidFill>
              </a:rPr>
              <a:t>Serão aceitos atestados médicos e odontológicos, sempre que fornecerem nome legível, assinatura e número do registro do profissional que realizou o atendimento, local e data do atendimento, nome completo do empregado e dias para o atestado</a:t>
            </a:r>
            <a:r>
              <a:rPr lang="pt-BR" b="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pt-BR" b="0" dirty="0">
              <a:solidFill>
                <a:schemeClr val="tx2"/>
              </a:solidFill>
            </a:endParaRPr>
          </a:p>
          <a:p>
            <a:pPr algn="just"/>
            <a:r>
              <a:rPr lang="pt-BR" b="0" dirty="0" smtClean="0">
                <a:solidFill>
                  <a:schemeClr val="tx2"/>
                </a:solidFill>
              </a:rPr>
              <a:t>        </a:t>
            </a:r>
            <a:r>
              <a:rPr lang="pt-BR" dirty="0" smtClean="0">
                <a:solidFill>
                  <a:schemeClr val="tx2"/>
                </a:solidFill>
              </a:rPr>
              <a:t>Parágrafo </a:t>
            </a:r>
            <a:r>
              <a:rPr lang="pt-BR" dirty="0">
                <a:solidFill>
                  <a:schemeClr val="tx2"/>
                </a:solidFill>
              </a:rPr>
              <a:t>quarto – </a:t>
            </a:r>
            <a:r>
              <a:rPr lang="pt-BR" b="0" dirty="0">
                <a:solidFill>
                  <a:schemeClr val="tx2"/>
                </a:solidFill>
              </a:rPr>
              <a:t>Caso o atestado contenha informações ilegíveis, será concedido ao empregado mais cinco dias para providenciar segunda via do documento, para compreensão de seu conteúdo</a:t>
            </a:r>
            <a:r>
              <a:rPr lang="pt-BR" b="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pt-BR" b="0" dirty="0">
              <a:solidFill>
                <a:schemeClr val="tx2"/>
              </a:solidFill>
            </a:endParaRPr>
          </a:p>
          <a:p>
            <a:pPr algn="just"/>
            <a:r>
              <a:rPr lang="pt-BR" b="0" dirty="0" smtClean="0">
                <a:solidFill>
                  <a:schemeClr val="tx2"/>
                </a:solidFill>
              </a:rPr>
              <a:t>        </a:t>
            </a:r>
            <a:r>
              <a:rPr lang="pt-BR" dirty="0" smtClean="0">
                <a:solidFill>
                  <a:schemeClr val="tx2"/>
                </a:solidFill>
              </a:rPr>
              <a:t>Parágrafo </a:t>
            </a:r>
            <a:r>
              <a:rPr lang="pt-BR" dirty="0">
                <a:solidFill>
                  <a:schemeClr val="tx2"/>
                </a:solidFill>
              </a:rPr>
              <a:t>quinto – </a:t>
            </a:r>
            <a:r>
              <a:rPr lang="pt-BR" b="0" dirty="0">
                <a:solidFill>
                  <a:schemeClr val="tx2"/>
                </a:solidFill>
              </a:rPr>
              <a:t>É direito do empregador checar a veracidade das informações contidas em quaisquer documentos ofertados pelo empregado, inclusive atestados (como realizar ligações, enviar ofícios ou e-mails direcionados aos locais onde foram realizados os atendimentos).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8812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23815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>
                <a:solidFill>
                  <a:schemeClr val="tx2"/>
                </a:solidFill>
              </a:rPr>
              <a:t>Exemplos de cláusulas propositivas (fator produtividade)</a:t>
            </a:r>
            <a:endParaRPr lang="pt-BR" sz="25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06283"/>
            <a:ext cx="9144000" cy="5391501"/>
          </a:xfrm>
        </p:spPr>
        <p:txBody>
          <a:bodyPr>
            <a:normAutofit/>
          </a:bodyPr>
          <a:lstStyle/>
          <a:p>
            <a:pPr algn="just"/>
            <a:r>
              <a:rPr lang="pt-BR" b="0" dirty="0" smtClean="0">
                <a:solidFill>
                  <a:schemeClr val="tx2"/>
                </a:solidFill>
              </a:rPr>
              <a:t>    </a:t>
            </a:r>
            <a:r>
              <a:rPr lang="pt-BR" sz="2400" dirty="0" smtClean="0">
                <a:solidFill>
                  <a:schemeClr val="tx2"/>
                </a:solidFill>
              </a:rPr>
              <a:t>CLÁUSULA XXXXXXX - </a:t>
            </a:r>
            <a:r>
              <a:rPr lang="pt-BR" sz="2400" dirty="0">
                <a:solidFill>
                  <a:schemeClr val="tx2"/>
                </a:solidFill>
              </a:rPr>
              <a:t>DA PROIBIÇÃO DO USO DE </a:t>
            </a:r>
            <a:r>
              <a:rPr lang="pt-BR" sz="2400" dirty="0" smtClean="0">
                <a:solidFill>
                  <a:schemeClr val="tx2"/>
                </a:solidFill>
              </a:rPr>
              <a:t>CELULAR</a:t>
            </a:r>
          </a:p>
          <a:p>
            <a:endParaRPr lang="pt-BR" sz="1000" b="0" dirty="0">
              <a:solidFill>
                <a:schemeClr val="tx2"/>
              </a:solidFill>
            </a:endParaRPr>
          </a:p>
          <a:p>
            <a:pPr algn="just"/>
            <a:r>
              <a:rPr lang="pt-BR" sz="2400" b="0" dirty="0" smtClean="0">
                <a:solidFill>
                  <a:schemeClr val="tx2"/>
                </a:solidFill>
              </a:rPr>
              <a:t>     Para melhor </a:t>
            </a:r>
            <a:r>
              <a:rPr lang="pt-BR" sz="2400" b="0" dirty="0">
                <a:solidFill>
                  <a:schemeClr val="tx2"/>
                </a:solidFill>
              </a:rPr>
              <a:t>garantir a segurança de seus trabalhadores e objetivando o mínimo de previsibilidade quanto </a:t>
            </a:r>
            <a:r>
              <a:rPr lang="pt-BR" sz="2400" b="0" dirty="0" smtClean="0">
                <a:solidFill>
                  <a:schemeClr val="tx2"/>
                </a:solidFill>
              </a:rPr>
              <a:t>a produtividade</a:t>
            </a:r>
            <a:r>
              <a:rPr lang="pt-BR" sz="2400" b="0" dirty="0">
                <a:solidFill>
                  <a:schemeClr val="tx2"/>
                </a:solidFill>
              </a:rPr>
              <a:t>, fica estabelecido a proibição de uso de qualquer aparelho </a:t>
            </a:r>
            <a:r>
              <a:rPr lang="pt-BR" sz="2400" b="0" dirty="0" smtClean="0">
                <a:solidFill>
                  <a:schemeClr val="tx2"/>
                </a:solidFill>
              </a:rPr>
              <a:t>eletroeletrônico, </a:t>
            </a:r>
            <a:r>
              <a:rPr lang="pt-BR" sz="2400" b="0" dirty="0">
                <a:solidFill>
                  <a:schemeClr val="tx2"/>
                </a:solidFill>
              </a:rPr>
              <a:t>em especial aparelho de celular durante o cumprimento das atividades laborativas</a:t>
            </a:r>
            <a:r>
              <a:rPr lang="pt-BR" sz="2400" b="0" dirty="0" smtClean="0">
                <a:solidFill>
                  <a:schemeClr val="tx2"/>
                </a:solidFill>
              </a:rPr>
              <a:t>.</a:t>
            </a:r>
          </a:p>
          <a:p>
            <a:endParaRPr lang="pt-BR" sz="1000" b="0" dirty="0">
              <a:solidFill>
                <a:schemeClr val="tx2"/>
              </a:solidFill>
            </a:endParaRPr>
          </a:p>
          <a:p>
            <a:pPr algn="just"/>
            <a:r>
              <a:rPr lang="pt-BR" sz="2400" b="0" dirty="0" smtClean="0">
                <a:solidFill>
                  <a:schemeClr val="tx2"/>
                </a:solidFill>
              </a:rPr>
              <a:t>     </a:t>
            </a:r>
            <a:r>
              <a:rPr lang="pt-BR" sz="2400" dirty="0" smtClean="0">
                <a:solidFill>
                  <a:schemeClr val="tx2"/>
                </a:solidFill>
              </a:rPr>
              <a:t>Parágrafo </a:t>
            </a:r>
            <a:r>
              <a:rPr lang="pt-BR" sz="2400" dirty="0">
                <a:solidFill>
                  <a:schemeClr val="tx2"/>
                </a:solidFill>
              </a:rPr>
              <a:t>único – </a:t>
            </a:r>
            <a:r>
              <a:rPr lang="pt-BR" sz="2400" b="0" dirty="0">
                <a:solidFill>
                  <a:schemeClr val="tx2"/>
                </a:solidFill>
              </a:rPr>
              <a:t>Caberá a cada empregador avaliar o modo de aplicação das penalidades em caso de descumprimento desta cláusula por parte de seu trabalhador.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5735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67692" y="2016368"/>
            <a:ext cx="64711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rgbClr val="0070C0"/>
                </a:solidFill>
              </a:rPr>
              <a:t>Fim !</a:t>
            </a:r>
            <a:endParaRPr lang="pt-BR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30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1052246" y="4702142"/>
            <a:ext cx="68818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Calibri" pitchFamily="34" charset="0"/>
                <a:ea typeface="+mj-ea"/>
                <a:cs typeface="Arial" pitchFamily="34" charset="0"/>
              </a:rPr>
              <a:t>rtacas@cni.org.br</a:t>
            </a: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Calibri" pitchFamily="34" charset="0"/>
                <a:ea typeface="+mj-ea"/>
                <a:cs typeface="Arial" pitchFamily="34" charset="0"/>
              </a:rPr>
              <a:t>www.cni.org.br</a:t>
            </a:r>
            <a:endParaRPr lang="en-US" sz="3200" b="1" dirty="0">
              <a:solidFill>
                <a:srgbClr val="0070C0"/>
              </a:solidFill>
              <a:latin typeface="Calibri" pitchFamily="34" charset="0"/>
              <a:ea typeface="+mj-ea"/>
              <a:cs typeface="Arial" pitchFamily="34" charset="0"/>
            </a:endParaRPr>
          </a:p>
          <a:p>
            <a:pPr algn="ctr"/>
            <a:r>
              <a:rPr lang="en-US" sz="3200" b="1" dirty="0" err="1">
                <a:solidFill>
                  <a:srgbClr val="0070C0"/>
                </a:solidFill>
                <a:latin typeface="Calibri" pitchFamily="34" charset="0"/>
                <a:ea typeface="+mj-ea"/>
                <a:cs typeface="Arial" pitchFamily="34" charset="0"/>
              </a:rPr>
              <a:t>www.relacoesdotrabalho.com.br</a:t>
            </a:r>
            <a:endParaRPr lang="en-US" sz="3200" b="1" dirty="0" err="1">
              <a:solidFill>
                <a:srgbClr val="0070C0"/>
              </a:solidFill>
              <a:latin typeface="Calibri" pitchFamily="34" charset="0"/>
              <a:ea typeface="+mj-ea"/>
              <a:cs typeface="Arial" pitchFamily="34" charset="0"/>
              <a:hlinkClick r:id="rId4"/>
            </a:endParaRPr>
          </a:p>
        </p:txBody>
      </p:sp>
      <p:pic>
        <p:nvPicPr>
          <p:cNvPr id="4" name="Imagem 18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982830" y="6270625"/>
            <a:ext cx="127793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S124_lha_0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559675" y="0"/>
            <a:ext cx="2403475" cy="531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ixaDeTexto 1"/>
          <p:cNvSpPr txBox="1"/>
          <p:nvPr/>
        </p:nvSpPr>
        <p:spPr>
          <a:xfrm>
            <a:off x="1376413" y="1588169"/>
            <a:ext cx="61832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70C0"/>
                </a:solidFill>
              </a:rPr>
              <a:t>Ana Luiza Borges de Castro</a:t>
            </a:r>
          </a:p>
          <a:p>
            <a:pPr algn="ctr"/>
            <a:endParaRPr lang="pt-BR" b="1" dirty="0" smtClean="0">
              <a:solidFill>
                <a:srgbClr val="0070C0"/>
              </a:solidFill>
            </a:endParaRP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Advogada da Área Sindical e Coletiva da Unidade Jurídica do Sistema FINDES</a:t>
            </a:r>
          </a:p>
          <a:p>
            <a:pPr algn="ctr"/>
            <a:endParaRPr lang="pt-BR" b="1" dirty="0" smtClean="0">
              <a:solidFill>
                <a:srgbClr val="0070C0"/>
              </a:solidFill>
            </a:endParaRP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Tel.: (27) 3334-5688 / 3334-5958 / 3334-5667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E-mail:  acastro@Hotmail.com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70C0"/>
                </a:solidFill>
              </a:rPr>
              <a:t>Negociações Coletivas 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06283"/>
            <a:ext cx="9144000" cy="5319803"/>
          </a:xfrm>
        </p:spPr>
        <p:txBody>
          <a:bodyPr>
            <a:normAutofit fontScale="92500" lnSpcReduction="20000"/>
          </a:bodyPr>
          <a:lstStyle/>
          <a:p>
            <a:pPr algn="ctr"/>
            <a:endParaRPr lang="pt-BR" sz="2400" dirty="0" smtClean="0"/>
          </a:p>
          <a:p>
            <a:pPr algn="ctr"/>
            <a:endParaRPr lang="pt-BR" sz="2600" dirty="0" smtClean="0"/>
          </a:p>
          <a:p>
            <a:pPr algn="ctr"/>
            <a:r>
              <a:rPr lang="pt-BR" sz="2600" dirty="0" smtClean="0">
                <a:solidFill>
                  <a:srgbClr val="0070C0"/>
                </a:solidFill>
              </a:rPr>
              <a:t>“É preciso CENTRALIZAR informações, </a:t>
            </a:r>
            <a:r>
              <a:rPr lang="pt-BR" sz="2600" dirty="0" smtClean="0">
                <a:solidFill>
                  <a:srgbClr val="0070C0"/>
                </a:solidFill>
              </a:rPr>
              <a:t>COMPARTILHAR </a:t>
            </a:r>
            <a:r>
              <a:rPr lang="pt-BR" sz="2600" dirty="0" smtClean="0">
                <a:solidFill>
                  <a:srgbClr val="0070C0"/>
                </a:solidFill>
              </a:rPr>
              <a:t>orientações e boas práticas com as entidades sindicais patronais</a:t>
            </a:r>
            <a:r>
              <a:rPr lang="pt-BR" sz="2600" dirty="0" smtClean="0">
                <a:solidFill>
                  <a:srgbClr val="0070C0"/>
                </a:solidFill>
              </a:rPr>
              <a:t>.”</a:t>
            </a:r>
            <a:endParaRPr lang="pt-BR" sz="2600" dirty="0">
              <a:solidFill>
                <a:srgbClr val="0070C0"/>
              </a:solidFill>
            </a:endParaRPr>
          </a:p>
          <a:p>
            <a:pPr algn="ctr"/>
            <a:endParaRPr lang="pt-BR" sz="2600" dirty="0" smtClean="0">
              <a:solidFill>
                <a:srgbClr val="0070C0"/>
              </a:solidFill>
            </a:endParaRPr>
          </a:p>
          <a:p>
            <a:pPr algn="ctr"/>
            <a:r>
              <a:rPr lang="pt-BR" sz="2600" dirty="0" smtClean="0">
                <a:solidFill>
                  <a:srgbClr val="0070C0"/>
                </a:solidFill>
              </a:rPr>
              <a:t>“O isolamento </a:t>
            </a:r>
            <a:r>
              <a:rPr lang="pt-BR" sz="2600" dirty="0">
                <a:solidFill>
                  <a:srgbClr val="0070C0"/>
                </a:solidFill>
              </a:rPr>
              <a:t>n</a:t>
            </a:r>
            <a:r>
              <a:rPr lang="pt-BR" sz="2600" dirty="0" smtClean="0">
                <a:solidFill>
                  <a:srgbClr val="0070C0"/>
                </a:solidFill>
              </a:rPr>
              <a:t>a </a:t>
            </a:r>
            <a:r>
              <a:rPr lang="pt-BR" sz="2600" dirty="0" smtClean="0">
                <a:solidFill>
                  <a:srgbClr val="0070C0"/>
                </a:solidFill>
              </a:rPr>
              <a:t>prática da </a:t>
            </a:r>
            <a:r>
              <a:rPr lang="pt-BR" sz="2600" dirty="0" smtClean="0">
                <a:solidFill>
                  <a:srgbClr val="0070C0"/>
                </a:solidFill>
              </a:rPr>
              <a:t>negociação coletiva </a:t>
            </a:r>
            <a:r>
              <a:rPr lang="pt-BR" sz="2600" dirty="0" smtClean="0">
                <a:solidFill>
                  <a:srgbClr val="0070C0"/>
                </a:solidFill>
              </a:rPr>
              <a:t>leva á erro (principalmente em ACT) e aumenta o poder negocial laboral que </a:t>
            </a:r>
            <a:r>
              <a:rPr lang="pt-BR" sz="2600" dirty="0" smtClean="0">
                <a:solidFill>
                  <a:srgbClr val="0070C0"/>
                </a:solidFill>
              </a:rPr>
              <a:t>segue </a:t>
            </a:r>
            <a:r>
              <a:rPr lang="pt-BR" sz="2600" dirty="0" smtClean="0">
                <a:solidFill>
                  <a:srgbClr val="0070C0"/>
                </a:solidFill>
              </a:rPr>
              <a:t>padrões, premissas e orientações das Centrais Sindicais, CUT e outras.”</a:t>
            </a:r>
          </a:p>
          <a:p>
            <a:pPr algn="ctr"/>
            <a:endParaRPr lang="pt-BR" sz="2600" dirty="0" smtClean="0">
              <a:solidFill>
                <a:srgbClr val="0070C0"/>
              </a:solidFill>
            </a:endParaRPr>
          </a:p>
          <a:p>
            <a:pPr algn="ctr"/>
            <a:r>
              <a:rPr lang="pt-BR" sz="2600" dirty="0" smtClean="0">
                <a:solidFill>
                  <a:srgbClr val="0070C0"/>
                </a:solidFill>
              </a:rPr>
              <a:t>“Devemos propiciar e assessorar a quebra de </a:t>
            </a:r>
            <a:r>
              <a:rPr lang="pt-BR" sz="2600" dirty="0" smtClean="0">
                <a:solidFill>
                  <a:srgbClr val="0070C0"/>
                </a:solidFill>
              </a:rPr>
              <a:t>paradigma, saindo assim, </a:t>
            </a:r>
            <a:r>
              <a:rPr lang="pt-BR" sz="2600" dirty="0" smtClean="0">
                <a:solidFill>
                  <a:srgbClr val="0070C0"/>
                </a:solidFill>
              </a:rPr>
              <a:t>da zona de conforto e negociando de fato.”</a:t>
            </a:r>
          </a:p>
          <a:p>
            <a:pPr algn="ctr"/>
            <a:endParaRPr lang="pt-BR" sz="2600" dirty="0">
              <a:solidFill>
                <a:srgbClr val="0070C0"/>
              </a:solidFill>
            </a:endParaRPr>
          </a:p>
          <a:p>
            <a:pPr algn="ctr"/>
            <a:r>
              <a:rPr lang="pt-BR" sz="2600" dirty="0" smtClean="0">
                <a:solidFill>
                  <a:srgbClr val="0070C0"/>
                </a:solidFill>
              </a:rPr>
              <a:t>‘”Devemos buscar </a:t>
            </a:r>
            <a:r>
              <a:rPr lang="pt-BR" sz="2600" dirty="0" smtClean="0">
                <a:solidFill>
                  <a:srgbClr val="0070C0"/>
                </a:solidFill>
              </a:rPr>
              <a:t>o equilíbrio </a:t>
            </a:r>
            <a:r>
              <a:rPr lang="pt-BR" sz="2600" dirty="0" smtClean="0">
                <a:solidFill>
                  <a:srgbClr val="0070C0"/>
                </a:solidFill>
              </a:rPr>
              <a:t>na</a:t>
            </a:r>
            <a:r>
              <a:rPr lang="pt-BR" sz="2600" dirty="0" smtClean="0">
                <a:solidFill>
                  <a:srgbClr val="0070C0"/>
                </a:solidFill>
              </a:rPr>
              <a:t> </a:t>
            </a:r>
            <a:r>
              <a:rPr lang="pt-BR" sz="2600" dirty="0" smtClean="0">
                <a:solidFill>
                  <a:srgbClr val="0070C0"/>
                </a:solidFill>
              </a:rPr>
              <a:t>força negocial – INFORMAÇÃO É PODER.”</a:t>
            </a:r>
          </a:p>
          <a:p>
            <a:pPr algn="ctr"/>
            <a:endParaRPr lang="pt-B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70C0"/>
                </a:solidFill>
              </a:rPr>
              <a:t>Cheklist </a:t>
            </a:r>
            <a:r>
              <a:rPr lang="pt-BR" sz="2500" b="1" dirty="0" smtClean="0">
                <a:solidFill>
                  <a:srgbClr val="0070C0"/>
                </a:solidFill>
              </a:rPr>
              <a:t>(resumido)</a:t>
            </a:r>
            <a:endParaRPr lang="pt-BR" sz="2500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80661"/>
            <a:ext cx="9144000" cy="6215269"/>
          </a:xfrm>
        </p:spPr>
        <p:txBody>
          <a:bodyPr>
            <a:noAutofit/>
          </a:bodyPr>
          <a:lstStyle/>
          <a:p>
            <a:pPr marL="0" indent="0" algn="just"/>
            <a:endParaRPr lang="pt-BR" sz="2100" dirty="0" smtClean="0">
              <a:solidFill>
                <a:srgbClr val="0070C0"/>
              </a:solidFill>
            </a:endParaRPr>
          </a:p>
          <a:p>
            <a:pPr marL="0" indent="0" algn="just"/>
            <a:r>
              <a:rPr lang="pt-BR" sz="2100" dirty="0" smtClean="0">
                <a:solidFill>
                  <a:srgbClr val="0070C0"/>
                </a:solidFill>
              </a:rPr>
              <a:t>1) Pesquisar existência de TAC ou Ação Civil Pública </a:t>
            </a:r>
            <a:r>
              <a:rPr lang="pt-BR" sz="2100" dirty="0" smtClean="0">
                <a:solidFill>
                  <a:srgbClr val="0070C0"/>
                </a:solidFill>
              </a:rPr>
              <a:t>(liminar), </a:t>
            </a:r>
            <a:r>
              <a:rPr lang="pt-BR" sz="2100" dirty="0" smtClean="0">
                <a:solidFill>
                  <a:srgbClr val="0070C0"/>
                </a:solidFill>
              </a:rPr>
              <a:t>sentença determinando obrigação de fazer ou não fazer dos sindicatos em negociação coletiva;</a:t>
            </a:r>
          </a:p>
          <a:p>
            <a:pPr marL="0" indent="0" algn="just"/>
            <a:endParaRPr lang="pt-BR" sz="1000" dirty="0" smtClean="0">
              <a:solidFill>
                <a:srgbClr val="0070C0"/>
              </a:solidFill>
            </a:endParaRPr>
          </a:p>
          <a:p>
            <a:pPr marL="0" indent="0" algn="just"/>
            <a:r>
              <a:rPr lang="pt-BR" sz="2100" dirty="0" smtClean="0">
                <a:solidFill>
                  <a:srgbClr val="0070C0"/>
                </a:solidFill>
              </a:rPr>
              <a:t>2) Conferir processo eleitoral das entidades </a:t>
            </a:r>
            <a:r>
              <a:rPr lang="pt-BR" sz="2100" dirty="0" smtClean="0">
                <a:solidFill>
                  <a:srgbClr val="0070C0"/>
                </a:solidFill>
              </a:rPr>
              <a:t>sindicais envolvidas;</a:t>
            </a:r>
            <a:r>
              <a:rPr lang="pt-BR" sz="2100" dirty="0" smtClean="0"/>
              <a:t> </a:t>
            </a:r>
            <a:endParaRPr lang="pt-BR" sz="2100" dirty="0" smtClean="0"/>
          </a:p>
          <a:p>
            <a:pPr marL="0" indent="0" algn="just"/>
            <a:endParaRPr lang="pt-BR" sz="1000" dirty="0" smtClean="0"/>
          </a:p>
          <a:p>
            <a:pPr marL="0" indent="0" algn="just"/>
            <a:r>
              <a:rPr lang="pt-BR" sz="2100" dirty="0" smtClean="0">
                <a:solidFill>
                  <a:srgbClr val="0070C0"/>
                </a:solidFill>
              </a:rPr>
              <a:t>3) Reunir a Diretoria Patronal para alinhamento (metodologia,  questões periféricas, possíveis desdobramentos, concessão de cronograma negocial e oferta de pauta patronal – revisão, inclusão e retiradas de cláusulas já negociadas);</a:t>
            </a:r>
          </a:p>
          <a:p>
            <a:pPr marL="0" indent="0" algn="just"/>
            <a:endParaRPr lang="pt-BR" sz="1000" dirty="0" smtClean="0">
              <a:solidFill>
                <a:srgbClr val="0070C0"/>
              </a:solidFill>
            </a:endParaRPr>
          </a:p>
          <a:p>
            <a:pPr marL="0" indent="0" algn="just"/>
            <a:r>
              <a:rPr lang="pt-BR" sz="2100" dirty="0" smtClean="0">
                <a:solidFill>
                  <a:srgbClr val="0070C0"/>
                </a:solidFill>
              </a:rPr>
              <a:t>4) Publicar edital convocando a categoria para AGE, após realizar a </a:t>
            </a:r>
            <a:r>
              <a:rPr lang="pt-BR" sz="2100" dirty="0" smtClean="0">
                <a:solidFill>
                  <a:srgbClr val="0070C0"/>
                </a:solidFill>
              </a:rPr>
              <a:t>AGE (ou mais) </a:t>
            </a:r>
            <a:r>
              <a:rPr lang="pt-BR" sz="2100" dirty="0" smtClean="0">
                <a:solidFill>
                  <a:srgbClr val="0070C0"/>
                </a:solidFill>
              </a:rPr>
              <a:t>apresentando quadro comparativo analítico entre da CCT vigente com a minuta, deliberar sobre </a:t>
            </a:r>
            <a:r>
              <a:rPr lang="pt-BR" sz="2100" dirty="0" smtClean="0">
                <a:solidFill>
                  <a:srgbClr val="0070C0"/>
                </a:solidFill>
              </a:rPr>
              <a:t>diretrizes </a:t>
            </a:r>
            <a:r>
              <a:rPr lang="pt-BR" sz="2100" dirty="0" smtClean="0">
                <a:solidFill>
                  <a:srgbClr val="0070C0"/>
                </a:solidFill>
              </a:rPr>
              <a:t>da negociação – quanto a ordem do dia (edital), garantia da data-base, limites da negociação (índices, etc.), formação da Comissão de Negociação Coletiva de Trabalho e em alguns caso o Comitê (blindagem da Comissão);</a:t>
            </a:r>
          </a:p>
          <a:p>
            <a:endParaRPr lang="pt-BR" sz="21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161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70C0"/>
                </a:solidFill>
              </a:rPr>
              <a:t>Cheklist </a:t>
            </a:r>
            <a:r>
              <a:rPr lang="pt-BR" sz="2500" b="1" dirty="0" smtClean="0">
                <a:solidFill>
                  <a:srgbClr val="0070C0"/>
                </a:solidFill>
              </a:rPr>
              <a:t>(continuação)</a:t>
            </a:r>
            <a:endParaRPr lang="pt-BR" sz="25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06284"/>
            <a:ext cx="9144000" cy="5551716"/>
          </a:xfrm>
        </p:spPr>
        <p:txBody>
          <a:bodyPr>
            <a:normAutofit fontScale="55000" lnSpcReduction="20000"/>
          </a:bodyPr>
          <a:lstStyle/>
          <a:p>
            <a:endParaRPr lang="pt-BR" sz="4000" dirty="0" smtClean="0">
              <a:solidFill>
                <a:srgbClr val="0070C0"/>
              </a:solidFill>
            </a:endParaRPr>
          </a:p>
          <a:p>
            <a:pPr algn="just"/>
            <a:r>
              <a:rPr lang="pt-BR" sz="4000" dirty="0" smtClean="0">
                <a:solidFill>
                  <a:srgbClr val="0070C0"/>
                </a:solidFill>
              </a:rPr>
              <a:t>5</a:t>
            </a:r>
            <a:r>
              <a:rPr lang="pt-BR" sz="4000" dirty="0">
                <a:solidFill>
                  <a:srgbClr val="0070C0"/>
                </a:solidFill>
              </a:rPr>
              <a:t>) Formalizar todos os convites de rodadas de negociação, devendo </a:t>
            </a:r>
            <a:r>
              <a:rPr lang="pt-BR" sz="4000" dirty="0" smtClean="0">
                <a:solidFill>
                  <a:srgbClr val="0070C0"/>
                </a:solidFill>
              </a:rPr>
              <a:t>haver</a:t>
            </a:r>
          </a:p>
          <a:p>
            <a:pPr algn="just"/>
            <a:r>
              <a:rPr lang="pt-BR" sz="4000" dirty="0" smtClean="0">
                <a:solidFill>
                  <a:srgbClr val="0070C0"/>
                </a:solidFill>
              </a:rPr>
              <a:t>comprovação </a:t>
            </a:r>
            <a:r>
              <a:rPr lang="pt-BR" sz="4000" dirty="0">
                <a:solidFill>
                  <a:srgbClr val="0070C0"/>
                </a:solidFill>
              </a:rPr>
              <a:t>de </a:t>
            </a:r>
            <a:r>
              <a:rPr lang="pt-BR" sz="4000" dirty="0" smtClean="0">
                <a:solidFill>
                  <a:srgbClr val="0070C0"/>
                </a:solidFill>
              </a:rPr>
              <a:t>presença, </a:t>
            </a:r>
            <a:r>
              <a:rPr lang="pt-BR" sz="4000" dirty="0">
                <a:solidFill>
                  <a:srgbClr val="0070C0"/>
                </a:solidFill>
              </a:rPr>
              <a:t>e quando deliberado em AGE ata das reuniões</a:t>
            </a:r>
            <a:r>
              <a:rPr lang="pt-BR" sz="4000" dirty="0" smtClean="0">
                <a:solidFill>
                  <a:srgbClr val="0070C0"/>
                </a:solidFill>
              </a:rPr>
              <a:t>;</a:t>
            </a:r>
          </a:p>
          <a:p>
            <a:pPr algn="just"/>
            <a:endParaRPr lang="pt-BR" sz="4000" dirty="0">
              <a:solidFill>
                <a:srgbClr val="0070C0"/>
              </a:solidFill>
            </a:endParaRPr>
          </a:p>
          <a:p>
            <a:pPr marL="0" indent="0" algn="just"/>
            <a:r>
              <a:rPr lang="pt-BR" sz="4000" dirty="0">
                <a:solidFill>
                  <a:srgbClr val="0070C0"/>
                </a:solidFill>
              </a:rPr>
              <a:t>6) Articular com a Comissão </a:t>
            </a:r>
            <a:r>
              <a:rPr lang="pt-BR" sz="4000" dirty="0" smtClean="0">
                <a:solidFill>
                  <a:srgbClr val="0070C0"/>
                </a:solidFill>
              </a:rPr>
              <a:t>Patronal de Negociação </a:t>
            </a:r>
            <a:r>
              <a:rPr lang="pt-BR" sz="4000" dirty="0">
                <a:solidFill>
                  <a:srgbClr val="0070C0"/>
                </a:solidFill>
              </a:rPr>
              <a:t>como a informação </a:t>
            </a:r>
            <a:r>
              <a:rPr lang="pt-BR" sz="4000" dirty="0" smtClean="0">
                <a:solidFill>
                  <a:srgbClr val="0070C0"/>
                </a:solidFill>
              </a:rPr>
              <a:t>será repassada </a:t>
            </a:r>
            <a:r>
              <a:rPr lang="pt-BR" sz="4000" dirty="0">
                <a:solidFill>
                  <a:srgbClr val="0070C0"/>
                </a:solidFill>
              </a:rPr>
              <a:t>à categoria econômica durante as negociações (</a:t>
            </a:r>
            <a:r>
              <a:rPr lang="pt-BR" sz="4000" dirty="0" smtClean="0">
                <a:solidFill>
                  <a:srgbClr val="0070C0"/>
                </a:solidFill>
              </a:rPr>
              <a:t>antecipação salarial</a:t>
            </a:r>
            <a:r>
              <a:rPr lang="pt-BR" sz="4000" dirty="0">
                <a:solidFill>
                  <a:srgbClr val="0070C0"/>
                </a:solidFill>
              </a:rPr>
              <a:t>; garantia ou não de data-base</a:t>
            </a:r>
            <a:r>
              <a:rPr lang="pt-BR" sz="4000" dirty="0" smtClean="0">
                <a:solidFill>
                  <a:srgbClr val="0070C0"/>
                </a:solidFill>
              </a:rPr>
              <a:t>);</a:t>
            </a:r>
          </a:p>
          <a:p>
            <a:pPr algn="just"/>
            <a:endParaRPr lang="pt-BR" sz="4000" dirty="0">
              <a:solidFill>
                <a:srgbClr val="0070C0"/>
              </a:solidFill>
            </a:endParaRPr>
          </a:p>
          <a:p>
            <a:pPr marL="0" indent="0" algn="just"/>
            <a:r>
              <a:rPr lang="pt-BR" sz="4000" dirty="0">
                <a:solidFill>
                  <a:srgbClr val="0070C0"/>
                </a:solidFill>
              </a:rPr>
              <a:t>7) Finalizar as negociações, lançar no sistema mediador e informar as associadas sobre o fechamento (</a:t>
            </a:r>
            <a:r>
              <a:rPr lang="pt-BR" sz="4000" dirty="0" smtClean="0">
                <a:solidFill>
                  <a:srgbClr val="0070C0"/>
                </a:solidFill>
              </a:rPr>
              <a:t>e-mail ou </a:t>
            </a:r>
            <a:r>
              <a:rPr lang="pt-BR" sz="4000" dirty="0">
                <a:solidFill>
                  <a:srgbClr val="0070C0"/>
                </a:solidFill>
              </a:rPr>
              <a:t>correspondência</a:t>
            </a:r>
            <a:r>
              <a:rPr lang="pt-BR" sz="4000" dirty="0" smtClean="0">
                <a:solidFill>
                  <a:srgbClr val="0070C0"/>
                </a:solidFill>
              </a:rPr>
              <a:t>);</a:t>
            </a:r>
          </a:p>
          <a:p>
            <a:pPr algn="just"/>
            <a:endParaRPr lang="pt-BR" sz="4000" dirty="0">
              <a:solidFill>
                <a:srgbClr val="0070C0"/>
              </a:solidFill>
            </a:endParaRPr>
          </a:p>
          <a:p>
            <a:pPr marL="0" indent="0" algn="just"/>
            <a:r>
              <a:rPr lang="pt-BR" sz="4000" dirty="0">
                <a:solidFill>
                  <a:srgbClr val="0070C0"/>
                </a:solidFill>
              </a:rPr>
              <a:t>8) </a:t>
            </a:r>
            <a:r>
              <a:rPr lang="pt-BR" sz="40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 a AGE</a:t>
            </a:r>
            <a:r>
              <a:rPr lang="pt-BR" sz="4000" dirty="0">
                <a:solidFill>
                  <a:srgbClr val="0070C0"/>
                </a:solidFill>
              </a:rPr>
              <a:t>, convidando as associadas, não associadas, contadores, advogados, RH, DP, executivos (e a quem interessar) para exposição e esclarecimentos sobre a Negociação, dirimindo </a:t>
            </a:r>
            <a:r>
              <a:rPr lang="pt-BR" sz="4000" dirty="0" smtClean="0">
                <a:solidFill>
                  <a:srgbClr val="0070C0"/>
                </a:solidFill>
              </a:rPr>
              <a:t>dúvidas, </a:t>
            </a:r>
            <a:r>
              <a:rPr lang="pt-BR" sz="4000" dirty="0">
                <a:solidFill>
                  <a:srgbClr val="0070C0"/>
                </a:solidFill>
              </a:rPr>
              <a:t>prestando orientações </a:t>
            </a:r>
            <a:r>
              <a:rPr lang="pt-BR" sz="4000" dirty="0" smtClean="0">
                <a:solidFill>
                  <a:srgbClr val="0070C0"/>
                </a:solidFill>
              </a:rPr>
              <a:t>e </a:t>
            </a:r>
            <a:r>
              <a:rPr lang="pt-BR" sz="4000" dirty="0" smtClean="0">
                <a:solidFill>
                  <a:srgbClr val="0070C0"/>
                </a:solidFill>
              </a:rPr>
              <a:t>informações </a:t>
            </a:r>
            <a:r>
              <a:rPr lang="pt-BR" sz="4000" dirty="0">
                <a:solidFill>
                  <a:srgbClr val="0070C0"/>
                </a:solidFill>
              </a:rPr>
              <a:t>de interesse ao setor quanto </a:t>
            </a:r>
            <a:r>
              <a:rPr lang="pt-BR" sz="4000" dirty="0" smtClean="0">
                <a:solidFill>
                  <a:srgbClr val="0070C0"/>
                </a:solidFill>
              </a:rPr>
              <a:t>ao </a:t>
            </a:r>
            <a:r>
              <a:rPr lang="pt-BR" sz="4000" dirty="0">
                <a:solidFill>
                  <a:srgbClr val="0070C0"/>
                </a:solidFill>
              </a:rPr>
              <a:t>seu </a:t>
            </a:r>
            <a:r>
              <a:rPr lang="pt-BR" sz="4000" dirty="0" smtClean="0">
                <a:solidFill>
                  <a:srgbClr val="0070C0"/>
                </a:solidFill>
              </a:rPr>
              <a:t>cumprimento.</a:t>
            </a:r>
            <a:endParaRPr lang="pt-BR" sz="4000" dirty="0">
              <a:solidFill>
                <a:srgbClr val="0070C0"/>
              </a:solidFill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4486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70C0"/>
                </a:solidFill>
              </a:rPr>
              <a:t>Pontos fortes </a:t>
            </a:r>
            <a:r>
              <a:rPr lang="pt-BR" sz="2500" b="1" dirty="0" smtClean="0">
                <a:solidFill>
                  <a:srgbClr val="0070C0"/>
                </a:solidFill>
              </a:rPr>
              <a:t>(negociação de fato)</a:t>
            </a:r>
            <a:endParaRPr lang="pt-BR" sz="2500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06284"/>
            <a:ext cx="9144000" cy="52664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400" b="0" dirty="0" smtClean="0">
                <a:solidFill>
                  <a:srgbClr val="0070C0"/>
                </a:solidFill>
              </a:rPr>
              <a:t>-     Negociar início da vigência, quando não garantida a data-base (PODER DE NEGOCIAÇÃO);</a:t>
            </a:r>
          </a:p>
          <a:p>
            <a:pPr marL="457200" indent="-457200" algn="just">
              <a:buFontTx/>
              <a:buChar char="-"/>
            </a:pPr>
            <a:r>
              <a:rPr lang="pt-BR" sz="2600" b="0" dirty="0" smtClean="0">
                <a:solidFill>
                  <a:srgbClr val="0070C0"/>
                </a:solidFill>
              </a:rPr>
              <a:t>Trabalhar o aumento da produtividade (ex.: limitando cláusulas de abonos, atrasos, </a:t>
            </a:r>
            <a:r>
              <a:rPr lang="pt-BR" sz="2600" b="0" dirty="0" err="1" smtClean="0">
                <a:solidFill>
                  <a:srgbClr val="0070C0"/>
                </a:solidFill>
              </a:rPr>
              <a:t>etc</a:t>
            </a:r>
            <a:r>
              <a:rPr lang="pt-BR" sz="2600" b="0" dirty="0" smtClean="0">
                <a:solidFill>
                  <a:srgbClr val="0070C0"/>
                </a:solidFill>
              </a:rPr>
              <a:t>);</a:t>
            </a:r>
          </a:p>
          <a:p>
            <a:pPr marL="457200" indent="-457200" algn="just">
              <a:buFontTx/>
              <a:buChar char="-"/>
            </a:pPr>
            <a:r>
              <a:rPr lang="pt-BR" sz="2600" b="0" dirty="0" smtClean="0">
                <a:solidFill>
                  <a:srgbClr val="0070C0"/>
                </a:solidFill>
              </a:rPr>
              <a:t>Preparar </a:t>
            </a:r>
            <a:r>
              <a:rPr lang="pt-BR" sz="2600" b="0" dirty="0" smtClean="0">
                <a:solidFill>
                  <a:srgbClr val="0070C0"/>
                </a:solidFill>
              </a:rPr>
              <a:t>contraminuta </a:t>
            </a:r>
            <a:r>
              <a:rPr lang="pt-BR" sz="2600" b="0" dirty="0" smtClean="0">
                <a:solidFill>
                  <a:srgbClr val="0070C0"/>
                </a:solidFill>
              </a:rPr>
              <a:t>ou minuta </a:t>
            </a:r>
            <a:r>
              <a:rPr lang="pt-BR" sz="2600" b="0" dirty="0" smtClean="0">
                <a:solidFill>
                  <a:srgbClr val="0070C0"/>
                </a:solidFill>
              </a:rPr>
              <a:t>propositiva (quando deliberado);</a:t>
            </a:r>
            <a:endParaRPr lang="pt-BR" sz="2600" b="0" dirty="0" smtClean="0">
              <a:solidFill>
                <a:srgbClr val="0070C0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pt-BR" sz="2600" b="0" dirty="0" smtClean="0">
                <a:solidFill>
                  <a:srgbClr val="0070C0"/>
                </a:solidFill>
              </a:rPr>
              <a:t>Limpar a CCT com revisão de toda redação, inclusão de cláusulas novas, exclusão de outras, tornar o texto </a:t>
            </a:r>
            <a:r>
              <a:rPr lang="pt-BR" sz="2600" b="0" dirty="0" err="1" smtClean="0">
                <a:solidFill>
                  <a:srgbClr val="0070C0"/>
                </a:solidFill>
              </a:rPr>
              <a:t>orientativo</a:t>
            </a:r>
            <a:r>
              <a:rPr lang="pt-BR" sz="2600" b="0" dirty="0" smtClean="0">
                <a:solidFill>
                  <a:srgbClr val="0070C0"/>
                </a:solidFill>
              </a:rPr>
              <a:t> para o Empregador;</a:t>
            </a:r>
          </a:p>
          <a:p>
            <a:pPr marL="457200" indent="-457200" algn="just">
              <a:buFontTx/>
              <a:buChar char="-"/>
            </a:pPr>
            <a:r>
              <a:rPr lang="pt-BR" sz="2600" b="0" dirty="0" smtClean="0">
                <a:solidFill>
                  <a:srgbClr val="0070C0"/>
                </a:solidFill>
              </a:rPr>
              <a:t>Acompanhamento técnico de apoio aos </a:t>
            </a:r>
            <a:r>
              <a:rPr lang="pt-BR" sz="2600" b="0" dirty="0" err="1" smtClean="0">
                <a:solidFill>
                  <a:srgbClr val="0070C0"/>
                </a:solidFill>
              </a:rPr>
              <a:t>ACT’s</a:t>
            </a:r>
            <a:r>
              <a:rPr lang="pt-BR" sz="2600" b="0" dirty="0" smtClean="0">
                <a:solidFill>
                  <a:srgbClr val="0070C0"/>
                </a:solidFill>
              </a:rPr>
              <a:t> (Federação sendo Centro de Apoio);</a:t>
            </a:r>
          </a:p>
          <a:p>
            <a:pPr marL="457200" indent="-457200" algn="just">
              <a:buFontTx/>
              <a:buChar char="-"/>
            </a:pPr>
            <a:r>
              <a:rPr lang="pt-BR" sz="2600" b="0" dirty="0" smtClean="0">
                <a:solidFill>
                  <a:srgbClr val="0070C0"/>
                </a:solidFill>
              </a:rPr>
              <a:t>Fortalecer  a Comissão </a:t>
            </a:r>
            <a:r>
              <a:rPr lang="pt-BR" sz="2600" b="0" dirty="0" smtClean="0">
                <a:solidFill>
                  <a:srgbClr val="0070C0"/>
                </a:solidFill>
              </a:rPr>
              <a:t>Patronal Negocial </a:t>
            </a:r>
            <a:r>
              <a:rPr lang="pt-BR" sz="2600" b="0" dirty="0" smtClean="0">
                <a:solidFill>
                  <a:srgbClr val="0070C0"/>
                </a:solidFill>
              </a:rPr>
              <a:t>(caso contrário </a:t>
            </a:r>
            <a:r>
              <a:rPr lang="pt-BR" sz="2600" b="0" dirty="0" smtClean="0">
                <a:solidFill>
                  <a:srgbClr val="0070C0"/>
                </a:solidFill>
              </a:rPr>
              <a:t>fragilizará </a:t>
            </a:r>
            <a:r>
              <a:rPr lang="pt-BR" sz="2600" b="0" dirty="0" smtClean="0">
                <a:solidFill>
                  <a:srgbClr val="0070C0"/>
                </a:solidFill>
              </a:rPr>
              <a:t>a negociação);</a:t>
            </a:r>
          </a:p>
          <a:p>
            <a:pPr marL="457200" indent="-457200" algn="just">
              <a:buFontTx/>
              <a:buChar char="-"/>
            </a:pPr>
            <a:r>
              <a:rPr lang="pt-BR" sz="2600" b="0" dirty="0" smtClean="0">
                <a:solidFill>
                  <a:srgbClr val="0070C0"/>
                </a:solidFill>
              </a:rPr>
              <a:t>Trabalhar o tempo à favor do sindicato patronal;</a:t>
            </a:r>
          </a:p>
          <a:p>
            <a:pPr marL="457200" indent="-457200" algn="just">
              <a:buFontTx/>
              <a:buChar char="-"/>
            </a:pPr>
            <a:r>
              <a:rPr lang="pt-BR" sz="2600" b="0" dirty="0" smtClean="0">
                <a:solidFill>
                  <a:srgbClr val="0070C0"/>
                </a:solidFill>
              </a:rPr>
              <a:t>Renegociação de cláusulas que levam à </a:t>
            </a:r>
            <a:r>
              <a:rPr lang="pt-BR" sz="2600" b="0" dirty="0" smtClean="0">
                <a:solidFill>
                  <a:srgbClr val="0070C0"/>
                </a:solidFill>
              </a:rPr>
              <a:t>passivo trabalhista.</a:t>
            </a:r>
            <a:endParaRPr lang="pt-BR" sz="2600" b="0" dirty="0" smtClean="0">
              <a:solidFill>
                <a:srgbClr val="0070C0"/>
              </a:solidFill>
            </a:endParaRPr>
          </a:p>
          <a:p>
            <a:pPr marL="457200" indent="-457200" algn="just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0389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200" b="1" dirty="0" smtClean="0">
                <a:solidFill>
                  <a:srgbClr val="0070C0"/>
                </a:solidFill>
              </a:rPr>
              <a:t>Por que AGE patronal </a:t>
            </a:r>
            <a:r>
              <a:rPr lang="pt-BR" sz="3200" b="1" dirty="0" smtClean="0">
                <a:solidFill>
                  <a:srgbClr val="0070C0"/>
                </a:solidFill>
              </a:rPr>
              <a:t>após </a:t>
            </a:r>
            <a:r>
              <a:rPr lang="pt-BR" sz="3200" b="1" dirty="0" smtClean="0">
                <a:solidFill>
                  <a:srgbClr val="0070C0"/>
                </a:solidFill>
              </a:rPr>
              <a:t>fechamento de CCT?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57739"/>
            <a:ext cx="9144000" cy="5400261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Tx/>
              <a:buChar char="-"/>
            </a:pPr>
            <a:r>
              <a:rPr lang="pt-BR" b="0" dirty="0" smtClean="0">
                <a:solidFill>
                  <a:srgbClr val="0070C0"/>
                </a:solidFill>
              </a:rPr>
              <a:t>Instrui </a:t>
            </a:r>
            <a:r>
              <a:rPr lang="pt-BR" b="0" dirty="0" smtClean="0">
                <a:solidFill>
                  <a:srgbClr val="0070C0"/>
                </a:solidFill>
              </a:rPr>
              <a:t>os </a:t>
            </a:r>
            <a:r>
              <a:rPr lang="pt-BR" sz="3800" b="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contadores</a:t>
            </a:r>
            <a:r>
              <a:rPr lang="pt-BR" b="0" dirty="0" smtClean="0">
                <a:solidFill>
                  <a:srgbClr val="0070C0"/>
                </a:solidFill>
              </a:rPr>
              <a:t> como cumpri-la;</a:t>
            </a:r>
          </a:p>
          <a:p>
            <a:pPr marL="457200" indent="-457200" algn="just">
              <a:buFontTx/>
              <a:buChar char="-"/>
            </a:pPr>
            <a:r>
              <a:rPr lang="pt-BR" b="0" dirty="0" smtClean="0">
                <a:solidFill>
                  <a:srgbClr val="0070C0"/>
                </a:solidFill>
              </a:rPr>
              <a:t>Alinha pontos que </a:t>
            </a:r>
            <a:r>
              <a:rPr lang="pt-BR" b="0" dirty="0" smtClean="0">
                <a:solidFill>
                  <a:srgbClr val="0070C0"/>
                </a:solidFill>
              </a:rPr>
              <a:t>devem </a:t>
            </a:r>
            <a:r>
              <a:rPr lang="pt-BR" b="0" dirty="0" smtClean="0">
                <a:solidFill>
                  <a:srgbClr val="0070C0"/>
                </a:solidFill>
              </a:rPr>
              <a:t>ser tratados na próxima </a:t>
            </a:r>
            <a:r>
              <a:rPr lang="pt-BR" b="0" dirty="0" smtClean="0">
                <a:solidFill>
                  <a:srgbClr val="0070C0"/>
                </a:solidFill>
              </a:rPr>
              <a:t>CCT (legitimação);</a:t>
            </a:r>
            <a:endParaRPr lang="pt-BR" b="0" dirty="0" smtClean="0">
              <a:solidFill>
                <a:srgbClr val="0070C0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pt-BR" b="0" dirty="0" smtClean="0">
                <a:solidFill>
                  <a:srgbClr val="0070C0"/>
                </a:solidFill>
              </a:rPr>
              <a:t>Dá voz à categoria e prestadores de serviço dos empregadores em debate construtivo;</a:t>
            </a:r>
          </a:p>
          <a:p>
            <a:pPr marL="457200" indent="-457200" algn="just">
              <a:buFontTx/>
              <a:buChar char="-"/>
            </a:pPr>
            <a:r>
              <a:rPr lang="pt-BR" b="0" dirty="0" smtClean="0">
                <a:solidFill>
                  <a:srgbClr val="0070C0"/>
                </a:solidFill>
              </a:rPr>
              <a:t>O sindicato patronal presta serviço de grande importância fortalecendo a categoria; </a:t>
            </a:r>
          </a:p>
          <a:p>
            <a:pPr marL="457200" indent="-457200" algn="just">
              <a:buFontTx/>
              <a:buChar char="-"/>
            </a:pPr>
            <a:r>
              <a:rPr lang="pt-BR" b="0" dirty="0" smtClean="0">
                <a:solidFill>
                  <a:srgbClr val="0070C0"/>
                </a:solidFill>
              </a:rPr>
              <a:t>Aumenta o associativismo quando a não </a:t>
            </a:r>
            <a:r>
              <a:rPr lang="pt-BR" b="0" dirty="0" smtClean="0">
                <a:solidFill>
                  <a:srgbClr val="0070C0"/>
                </a:solidFill>
              </a:rPr>
              <a:t>associada ou seu prestador de serviço </a:t>
            </a:r>
            <a:r>
              <a:rPr lang="pt-BR" b="0" dirty="0" smtClean="0">
                <a:solidFill>
                  <a:srgbClr val="0070C0"/>
                </a:solidFill>
              </a:rPr>
              <a:t>vê relevância na prestação de </a:t>
            </a:r>
            <a:r>
              <a:rPr lang="pt-BR" b="0" dirty="0" smtClean="0">
                <a:solidFill>
                  <a:srgbClr val="0070C0"/>
                </a:solidFill>
              </a:rPr>
              <a:t>serviço efetiva/apoio do sindicato patronal;</a:t>
            </a:r>
            <a:endParaRPr lang="pt-BR" b="0" dirty="0" smtClean="0">
              <a:solidFill>
                <a:srgbClr val="0070C0"/>
              </a:solidFill>
            </a:endParaRPr>
          </a:p>
          <a:p>
            <a:pPr marL="0" indent="0" algn="just"/>
            <a:r>
              <a:rPr lang="pt-BR" b="0" dirty="0" smtClean="0">
                <a:solidFill>
                  <a:srgbClr val="0070C0"/>
                </a:solidFill>
              </a:rPr>
              <a:t>-   Aumenta seu banco de dados com informações de não associadas. </a:t>
            </a:r>
            <a:endParaRPr lang="pt-BR" b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694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70911"/>
              </p:ext>
            </p:extLst>
          </p:nvPr>
        </p:nvGraphicFramePr>
        <p:xfrm>
          <a:off x="300250" y="1309992"/>
          <a:ext cx="8311487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112"/>
                <a:gridCol w="1116211"/>
                <a:gridCol w="1366075"/>
                <a:gridCol w="2205805"/>
                <a:gridCol w="1820284"/>
              </a:tblGrid>
              <a:tr h="29488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+mj-lt"/>
                          <a:cs typeface="Arial" pitchFamily="34" charset="0"/>
                        </a:rPr>
                        <a:t>SINDICATOS</a:t>
                      </a:r>
                      <a:endParaRPr lang="pt-BR" sz="1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+mj-lt"/>
                          <a:cs typeface="Arial" pitchFamily="34" charset="0"/>
                        </a:rPr>
                        <a:t>INPC</a:t>
                      </a:r>
                      <a:endParaRPr lang="pt-BR" sz="1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+mj-lt"/>
                          <a:cs typeface="Arial" pitchFamily="34" charset="0"/>
                        </a:rPr>
                        <a:t>ÍNDICE</a:t>
                      </a:r>
                      <a:endParaRPr lang="pt-BR" sz="1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+mj-lt"/>
                          <a:cs typeface="Arial" pitchFamily="34" charset="0"/>
                        </a:rPr>
                        <a:t>PISO SALARIAL</a:t>
                      </a:r>
                      <a:endParaRPr lang="pt-BR" sz="1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+mj-lt"/>
                          <a:cs typeface="Arial" pitchFamily="34" charset="0"/>
                        </a:rPr>
                        <a:t>DATA BASE</a:t>
                      </a:r>
                      <a:endParaRPr lang="pt-BR" sz="1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99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SINCONGEL 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8,7607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6%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R$ 870,00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99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SINDINFO</a:t>
                      </a:r>
                      <a:r>
                        <a:rPr lang="pt-BR" sz="12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 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8,7607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7%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</a:t>
                      </a:r>
                      <a:r>
                        <a:rPr lang="pt-BR" sz="11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967,11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99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SINCONFEC</a:t>
                      </a:r>
                      <a:r>
                        <a:rPr lang="pt-BR" sz="1200" b="1" baseline="0" dirty="0" smtClean="0">
                          <a:latin typeface="+mj-lt"/>
                          <a:cs typeface="Arial" pitchFamily="34" charset="0"/>
                        </a:rPr>
                        <a:t> 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7,1256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7%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R$ 788,00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01/01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99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SINDUTEX 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7,1256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7%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R$ 788,00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01/01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99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SINVEL 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7,1256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7%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R$ 788,00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01/01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99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SINDIPLASTES</a:t>
                      </a:r>
                      <a:r>
                        <a:rPr lang="pt-BR" sz="12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8,4160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6,25%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R$ 840,00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01/03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99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SINDIBORES 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8,7607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6,25%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R$ 850,00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99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SINDIPEDREIRA  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8,7607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7%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R$ 930,00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99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SINDICALÇADOS</a:t>
                      </a:r>
                      <a:r>
                        <a:rPr lang="pt-BR" sz="1200" b="1" baseline="0" dirty="0" smtClean="0">
                          <a:latin typeface="+mj-lt"/>
                          <a:cs typeface="Arial" pitchFamily="34" charset="0"/>
                        </a:rPr>
                        <a:t> 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10,33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5%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</a:t>
                      </a:r>
                      <a:r>
                        <a:rPr lang="pt-BR" sz="11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833,85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01/01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99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SINDIMASSAS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93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SINDILATES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10,33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5,85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01/11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93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SINDIBEBIDAS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01/07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93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SINDICACAU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01/11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93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SINCAFÉ 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01/09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93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SINDIREPA 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01/11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93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SINDIFRIO 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01/03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93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SESI, SENAI, IEL 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+mj-lt"/>
                          <a:cs typeface="Arial" pitchFamily="34" charset="0"/>
                        </a:rPr>
                        <a:t>01/03</a:t>
                      </a:r>
                      <a:endParaRPr lang="pt-BR" sz="12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131316"/>
              </p:ext>
            </p:extLst>
          </p:nvPr>
        </p:nvGraphicFramePr>
        <p:xfrm>
          <a:off x="300251" y="450375"/>
          <a:ext cx="8529850" cy="670560"/>
        </p:xfrm>
        <a:graphic>
          <a:graphicData uri="http://schemas.openxmlformats.org/drawingml/2006/table">
            <a:tbl>
              <a:tblPr/>
              <a:tblGrid>
                <a:gridCol w="8529850"/>
              </a:tblGrid>
              <a:tr h="614149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t-BR" sz="1900" b="1" u="sng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NEGOCIAÇÕES</a:t>
                      </a:r>
                      <a:r>
                        <a:rPr lang="pt-BR" sz="1900" b="1" u="sng" baseline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ACOMPANHADAS  PELA UNIDADE JURÍDICA FINDES (fechadas no ano de 2015)</a:t>
                      </a:r>
                      <a:endParaRPr lang="pt-BR" sz="1900" b="1" u="sng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969526"/>
              </p:ext>
            </p:extLst>
          </p:nvPr>
        </p:nvGraphicFramePr>
        <p:xfrm>
          <a:off x="245660" y="1042689"/>
          <a:ext cx="8679977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5336"/>
                <a:gridCol w="968992"/>
                <a:gridCol w="1433015"/>
                <a:gridCol w="1719618"/>
                <a:gridCol w="1433016"/>
              </a:tblGrid>
              <a:tr h="32492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+mj-lt"/>
                          <a:cs typeface="Arial" pitchFamily="34" charset="0"/>
                        </a:rPr>
                        <a:t>SINDICATOS</a:t>
                      </a:r>
                      <a:endParaRPr lang="pt-BR" sz="16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>
                          <a:latin typeface="+mj-lt"/>
                          <a:cs typeface="Arial" pitchFamily="34" charset="0"/>
                        </a:rPr>
                        <a:t>INPC</a:t>
                      </a:r>
                      <a:endParaRPr lang="pt-BR" sz="15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>
                          <a:latin typeface="+mj-lt"/>
                          <a:cs typeface="Arial" pitchFamily="34" charset="0"/>
                        </a:rPr>
                        <a:t>ÍNDICE</a:t>
                      </a:r>
                      <a:endParaRPr lang="pt-BR" sz="15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>
                          <a:latin typeface="+mj-lt"/>
                          <a:cs typeface="Arial" pitchFamily="34" charset="0"/>
                        </a:rPr>
                        <a:t>PISO SALARIAL</a:t>
                      </a:r>
                      <a:endParaRPr lang="pt-BR" sz="15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>
                          <a:latin typeface="+mj-lt"/>
                          <a:cs typeface="Arial" pitchFamily="34" charset="0"/>
                        </a:rPr>
                        <a:t>DATA BASE</a:t>
                      </a:r>
                      <a:endParaRPr lang="pt-BR" sz="15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57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SINDUSCON</a:t>
                      </a:r>
                      <a:r>
                        <a:rPr lang="pt-BR" sz="15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</a:t>
                      </a:r>
                      <a:r>
                        <a:rPr lang="pt-BR" sz="10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X FETRACONMAG E OUTROS</a:t>
                      </a:r>
                      <a:endParaRPr lang="pt-BR" sz="10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+mj-lt"/>
                          <a:cs typeface="Arial" pitchFamily="34" charset="0"/>
                        </a:rPr>
                        <a:t>8,7607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8,24%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</a:t>
                      </a:r>
                      <a:r>
                        <a:rPr lang="pt-BR" sz="15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939,40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57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SINPROCIM</a:t>
                      </a:r>
                      <a:r>
                        <a:rPr lang="pt-BR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X SINTRACICAL</a:t>
                      </a:r>
                      <a:endParaRPr lang="pt-BR" sz="10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latin typeface="+mj-lt"/>
                          <a:cs typeface="Arial" pitchFamily="34" charset="0"/>
                        </a:rPr>
                        <a:t>8,4160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6% + 1,68%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R$ 879,93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01/03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57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SINPROCIM </a:t>
                      </a:r>
                      <a:r>
                        <a:rPr lang="pt-BR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X SINDIPEDREIRAS </a:t>
                      </a:r>
                      <a:endParaRPr lang="pt-BR" sz="10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+mj-lt"/>
                          <a:cs typeface="Arial" pitchFamily="34" charset="0"/>
                        </a:rPr>
                        <a:t>8,7607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7%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R$ 941,60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57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SINPROCIM</a:t>
                      </a:r>
                      <a:r>
                        <a:rPr lang="pt-BR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X SINTROVIG</a:t>
                      </a:r>
                      <a:endParaRPr lang="pt-BR" sz="10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7,6791</a:t>
                      </a:r>
                      <a:endParaRPr lang="pt-BR" sz="15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6,8%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R$ 739,18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01/02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SINDICER</a:t>
                      </a:r>
                      <a:r>
                        <a:rPr lang="pt-BR" sz="15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</a:t>
                      </a:r>
                      <a:r>
                        <a:rPr lang="pt-BR" sz="10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X SINTRACICAL</a:t>
                      </a:r>
                      <a:endParaRPr lang="pt-BR" sz="1000" b="1" dirty="0" smtClean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8,4160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7,68%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</a:t>
                      </a:r>
                      <a:r>
                        <a:rPr lang="pt-BR" sz="15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790,37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57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SINDIMÓVEIS</a:t>
                      </a:r>
                      <a:r>
                        <a:rPr lang="pt-BR" sz="10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X SOMTIMES</a:t>
                      </a:r>
                      <a:endParaRPr lang="pt-BR" sz="10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8,7607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4% + 4,5%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R$ 837,00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57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+mj-lt"/>
                          <a:cs typeface="Arial" pitchFamily="34" charset="0"/>
                        </a:rPr>
                        <a:t>SINDIMOL</a:t>
                      </a:r>
                      <a:r>
                        <a:rPr lang="pt-BR" sz="1000" b="1" baseline="0" dirty="0" smtClean="0">
                          <a:latin typeface="+mj-lt"/>
                          <a:cs typeface="Arial" pitchFamily="34" charset="0"/>
                        </a:rPr>
                        <a:t> X SOMTIMES</a:t>
                      </a:r>
                      <a:endParaRPr lang="pt-BR" sz="10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8,7607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4%</a:t>
                      </a:r>
                      <a:r>
                        <a:rPr lang="pt-BR" sz="15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+ 4,5% 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</a:t>
                      </a:r>
                      <a:r>
                        <a:rPr lang="pt-BR" sz="15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841,00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927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  <a:cs typeface="Arial" pitchFamily="34" charset="0"/>
                        </a:rPr>
                        <a:t>SINDIFER</a:t>
                      </a:r>
                      <a:r>
                        <a:rPr lang="pt-BR" sz="1100" b="1" dirty="0" smtClean="0">
                          <a:latin typeface="+mj-lt"/>
                          <a:cs typeface="Arial" pitchFamily="34" charset="0"/>
                        </a:rPr>
                        <a:t> X SINERGIA</a:t>
                      </a:r>
                      <a:endParaRPr lang="pt-BR" sz="11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+mj-lt"/>
                          <a:cs typeface="Arial" pitchFamily="34" charset="0"/>
                        </a:rPr>
                        <a:t>8,3407</a:t>
                      </a:r>
                      <a:endParaRPr lang="pt-BR" sz="15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7%</a:t>
                      </a:r>
                      <a:r>
                        <a:rPr lang="pt-BR" sz="15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+ 2%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R$ 864,19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01/04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927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  <a:cs typeface="Arial" pitchFamily="34" charset="0"/>
                        </a:rPr>
                        <a:t>SIGES</a:t>
                      </a:r>
                      <a:r>
                        <a:rPr lang="pt-BR" sz="1100" b="1" dirty="0" smtClean="0">
                          <a:latin typeface="+mj-lt"/>
                          <a:cs typeface="Arial" pitchFamily="34" charset="0"/>
                        </a:rPr>
                        <a:t> X SINDIGRÁFICOS</a:t>
                      </a:r>
                      <a:endParaRPr lang="pt-BR" sz="11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+mj-lt"/>
                          <a:cs typeface="Arial" pitchFamily="34" charset="0"/>
                        </a:rPr>
                        <a:t>8,7607</a:t>
                      </a:r>
                      <a:endParaRPr lang="pt-BR" sz="15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7% + 1,34%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Mais de dez pisos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57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+mj-lt"/>
                          <a:cs typeface="Arial" pitchFamily="34" charset="0"/>
                        </a:rPr>
                        <a:t>SINDMADEIRA</a:t>
                      </a:r>
                      <a:r>
                        <a:rPr lang="pt-BR" sz="1100" b="1" dirty="0" smtClean="0">
                          <a:latin typeface="+mj-lt"/>
                          <a:cs typeface="Arial" pitchFamily="34" charset="0"/>
                        </a:rPr>
                        <a:t> X SOMTIMES </a:t>
                      </a:r>
                      <a:endParaRPr lang="pt-BR" sz="11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latin typeface="+mj-lt"/>
                          <a:cs typeface="Arial" pitchFamily="34" charset="0"/>
                        </a:rPr>
                        <a:t>8,7607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8,50%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R$ 875,00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927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  <a:cs typeface="Arial" pitchFamily="34" charset="0"/>
                        </a:rPr>
                        <a:t>SINDIROCHAS </a:t>
                      </a:r>
                      <a:r>
                        <a:rPr lang="pt-BR" sz="1100" b="1" dirty="0" smtClean="0">
                          <a:latin typeface="+mj-lt"/>
                          <a:cs typeface="Arial" pitchFamily="34" charset="0"/>
                        </a:rPr>
                        <a:t>X SINDIMÁRMORE</a:t>
                      </a:r>
                      <a:endParaRPr lang="pt-BR" sz="11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latin typeface="+mj-lt"/>
                          <a:cs typeface="Arial" pitchFamily="34" charset="0"/>
                        </a:rPr>
                        <a:t>8,7607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8,34%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R$ 879,96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01/05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927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  <a:cs typeface="Arial" pitchFamily="34" charset="0"/>
                        </a:rPr>
                        <a:t>SINCONSUL</a:t>
                      </a:r>
                      <a:r>
                        <a:rPr lang="pt-BR" sz="1100" b="1" dirty="0" smtClean="0">
                          <a:latin typeface="+mj-lt"/>
                          <a:cs typeface="Arial" pitchFamily="34" charset="0"/>
                        </a:rPr>
                        <a:t> X SINDCALÇADOS</a:t>
                      </a:r>
                      <a:endParaRPr lang="pt-BR" sz="11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latin typeface="+mj-lt"/>
                          <a:cs typeface="Arial" pitchFamily="34" charset="0"/>
                        </a:rPr>
                        <a:t>7,1256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9%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R$ 810,00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01/01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9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+mj-lt"/>
                          <a:cs typeface="Arial" pitchFamily="34" charset="0"/>
                        </a:rPr>
                        <a:t>SINDIPESCA </a:t>
                      </a:r>
                      <a:r>
                        <a:rPr lang="pt-BR" sz="1100" b="1" dirty="0" smtClean="0">
                          <a:latin typeface="+mj-lt"/>
                          <a:cs typeface="Arial" pitchFamily="34" charset="0"/>
                        </a:rPr>
                        <a:t>X SINDILATICÍNIOS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+mj-lt"/>
                          <a:cs typeface="Arial" pitchFamily="34" charset="0"/>
                        </a:rPr>
                        <a:t>7,6791</a:t>
                      </a:r>
                      <a:endParaRPr lang="pt-BR" sz="15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R$ 850,00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01/02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+mj-lt"/>
                          <a:cs typeface="Arial" pitchFamily="34" charset="0"/>
                        </a:rPr>
                        <a:t>SINDIPÃES</a:t>
                      </a:r>
                      <a:endParaRPr lang="pt-BR" sz="14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8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800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800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800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+mj-lt"/>
                          <a:cs typeface="Arial" pitchFamily="34" charset="0"/>
                        </a:rPr>
                        <a:t>SINDICOPES</a:t>
                      </a:r>
                      <a:endParaRPr lang="pt-BR" sz="14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800" b="1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8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8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j-lt"/>
                          <a:cs typeface="Arial" pitchFamily="34" charset="0"/>
                        </a:rPr>
                        <a:t>-</a:t>
                      </a:r>
                      <a:endParaRPr lang="pt-BR" sz="18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979790"/>
              </p:ext>
            </p:extLst>
          </p:nvPr>
        </p:nvGraphicFramePr>
        <p:xfrm>
          <a:off x="436728" y="313898"/>
          <a:ext cx="8188657" cy="731520"/>
        </p:xfrm>
        <a:graphic>
          <a:graphicData uri="http://schemas.openxmlformats.org/drawingml/2006/table">
            <a:tbl>
              <a:tblPr/>
              <a:tblGrid>
                <a:gridCol w="8188657"/>
              </a:tblGrid>
              <a:tr h="655093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t-BR" sz="2200" b="1" u="sng" dirty="0" smtClean="0">
                          <a:solidFill>
                            <a:srgbClr val="0070C0"/>
                          </a:solidFill>
                          <a:latin typeface="+mj-lt"/>
                          <a:cs typeface="Arial" pitchFamily="34" charset="0"/>
                        </a:rPr>
                        <a:t>NEGOCIAÇÕES</a:t>
                      </a:r>
                      <a:r>
                        <a:rPr lang="pt-BR" sz="2200" b="1" u="sng" baseline="0" dirty="0" smtClean="0">
                          <a:solidFill>
                            <a:srgbClr val="0070C0"/>
                          </a:solidFill>
                          <a:latin typeface="+mj-lt"/>
                          <a:cs typeface="Arial" pitchFamily="34" charset="0"/>
                        </a:rPr>
                        <a:t> NÃO ACOMPANHADAS PELA FINDES</a:t>
                      </a:r>
                      <a:r>
                        <a:rPr lang="pt-BR" sz="2400" b="1" u="sng" baseline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t-BR" sz="1800" b="1" u="none" baseline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(fechadas no ano de 2015)</a:t>
                      </a:r>
                      <a:endParaRPr lang="pt-BR" sz="1800" b="1" u="none" dirty="0">
                        <a:solidFill>
                          <a:srgbClr val="0070C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2"/>
                </a:solidFill>
              </a:rPr>
              <a:t>Exemplos de cláusulas propositivas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06284"/>
            <a:ext cx="9144000" cy="5551716"/>
          </a:xfrm>
        </p:spPr>
        <p:txBody>
          <a:bodyPr>
            <a:normAutofit fontScale="25000" lnSpcReduction="20000"/>
          </a:bodyPr>
          <a:lstStyle/>
          <a:p>
            <a:endParaRPr lang="pt-BR" dirty="0" smtClean="0">
              <a:solidFill>
                <a:schemeClr val="tx2"/>
              </a:solidFill>
            </a:endParaRPr>
          </a:p>
          <a:p>
            <a:r>
              <a:rPr lang="pt-BR" sz="7200" dirty="0">
                <a:solidFill>
                  <a:schemeClr val="tx2"/>
                </a:solidFill>
              </a:rPr>
              <a:t> </a:t>
            </a:r>
            <a:r>
              <a:rPr lang="pt-BR" sz="7200" dirty="0" smtClean="0">
                <a:solidFill>
                  <a:schemeClr val="tx2"/>
                </a:solidFill>
              </a:rPr>
              <a:t>      CLÁUSULA XXXXXXXX XXXXXXX- NOTIFICAÇÃO PRÉVIA</a:t>
            </a:r>
          </a:p>
          <a:p>
            <a:endParaRPr lang="pt-BR" sz="7200" dirty="0" smtClean="0">
              <a:solidFill>
                <a:schemeClr val="tx2"/>
              </a:solidFill>
            </a:endParaRPr>
          </a:p>
          <a:p>
            <a:pPr algn="just"/>
            <a:r>
              <a:rPr lang="pt-BR" sz="7200" dirty="0" smtClean="0">
                <a:solidFill>
                  <a:schemeClr val="tx2"/>
                </a:solidFill>
              </a:rPr>
              <a:t>       </a:t>
            </a:r>
            <a:r>
              <a:rPr lang="pt-BR" sz="7200" b="0" dirty="0" smtClean="0">
                <a:solidFill>
                  <a:schemeClr val="tx2"/>
                </a:solidFill>
              </a:rPr>
              <a:t>O Sindicato laboral, </a:t>
            </a:r>
            <a:r>
              <a:rPr lang="pt-BR" sz="7200" b="0" dirty="0" smtClean="0">
                <a:solidFill>
                  <a:schemeClr val="tx2"/>
                </a:solidFill>
              </a:rPr>
              <a:t>notificará </a:t>
            </a:r>
            <a:r>
              <a:rPr lang="pt-BR" sz="7200" b="0" dirty="0" smtClean="0">
                <a:solidFill>
                  <a:schemeClr val="tx2"/>
                </a:solidFill>
              </a:rPr>
              <a:t>antes de ajuizar ação </a:t>
            </a:r>
            <a:r>
              <a:rPr lang="pt-BR" sz="7200" b="0" dirty="0" smtClean="0">
                <a:solidFill>
                  <a:schemeClr val="tx2"/>
                </a:solidFill>
              </a:rPr>
              <a:t>judicial, </a:t>
            </a:r>
            <a:r>
              <a:rPr lang="pt-BR" sz="7200" b="0" dirty="0" smtClean="0">
                <a:solidFill>
                  <a:schemeClr val="tx2"/>
                </a:solidFill>
              </a:rPr>
              <a:t>concomitantemente, pleiteando ora cumprimento de Acordo </a:t>
            </a:r>
            <a:r>
              <a:rPr lang="pt-BR" sz="7200" b="0" dirty="0" smtClean="0">
                <a:solidFill>
                  <a:schemeClr val="tx2"/>
                </a:solidFill>
              </a:rPr>
              <a:t>Coletivo ou </a:t>
            </a:r>
            <a:r>
              <a:rPr lang="pt-BR" sz="7200" b="0" dirty="0" smtClean="0">
                <a:solidFill>
                  <a:schemeClr val="tx2"/>
                </a:solidFill>
              </a:rPr>
              <a:t>Convenção Coletiva, ou Ação Coletiva, o Empregador e o Sindicato Patronal, quando aquele entender haver descumprimento de quaisquer cláusulas pactuadas de forma coletiva ou ainda da legislação.</a:t>
            </a:r>
          </a:p>
          <a:p>
            <a:endParaRPr lang="pt-BR" sz="7200" b="0" dirty="0" smtClean="0">
              <a:solidFill>
                <a:schemeClr val="tx2"/>
              </a:solidFill>
            </a:endParaRPr>
          </a:p>
          <a:p>
            <a:pPr algn="just"/>
            <a:r>
              <a:rPr lang="pt-BR" sz="7200" dirty="0" smtClean="0">
                <a:solidFill>
                  <a:schemeClr val="tx2"/>
                </a:solidFill>
              </a:rPr>
              <a:t>       Parágrafo primeiro – </a:t>
            </a:r>
            <a:r>
              <a:rPr lang="pt-BR" sz="7200" b="0" dirty="0" smtClean="0">
                <a:solidFill>
                  <a:schemeClr val="tx2"/>
                </a:solidFill>
              </a:rPr>
              <a:t>A notificação deverá ser enviada para os Notificados,  com antecedência mínima de 60 (sessenta) dias corridos da data do ajuizamento </a:t>
            </a:r>
            <a:r>
              <a:rPr lang="pt-BR" sz="7200" b="0" dirty="0">
                <a:solidFill>
                  <a:schemeClr val="tx2"/>
                </a:solidFill>
              </a:rPr>
              <a:t>da ação, a contar da </a:t>
            </a:r>
            <a:r>
              <a:rPr lang="pt-BR" sz="7200" b="0" dirty="0" smtClean="0">
                <a:solidFill>
                  <a:schemeClr val="tx2"/>
                </a:solidFill>
              </a:rPr>
              <a:t>notificação </a:t>
            </a:r>
            <a:r>
              <a:rPr lang="pt-BR" sz="7200" b="0" dirty="0">
                <a:solidFill>
                  <a:schemeClr val="tx2"/>
                </a:solidFill>
              </a:rPr>
              <a:t>do último notificado. </a:t>
            </a:r>
          </a:p>
          <a:p>
            <a:pPr algn="just"/>
            <a:endParaRPr lang="pt-BR" sz="7200" b="0" dirty="0" smtClean="0">
              <a:solidFill>
                <a:schemeClr val="tx2"/>
              </a:solidFill>
            </a:endParaRPr>
          </a:p>
          <a:p>
            <a:pPr algn="just"/>
            <a:r>
              <a:rPr lang="pt-BR" sz="7200" dirty="0" smtClean="0">
                <a:solidFill>
                  <a:schemeClr val="tx2"/>
                </a:solidFill>
              </a:rPr>
              <a:t>       </a:t>
            </a:r>
            <a:r>
              <a:rPr lang="pt-BR" sz="7200" dirty="0" smtClean="0">
                <a:solidFill>
                  <a:schemeClr val="tx2"/>
                </a:solidFill>
              </a:rPr>
              <a:t>Parágrafo segundo </a:t>
            </a:r>
            <a:r>
              <a:rPr lang="pt-BR" sz="7200" dirty="0" smtClean="0">
                <a:solidFill>
                  <a:schemeClr val="tx2"/>
                </a:solidFill>
              </a:rPr>
              <a:t>– </a:t>
            </a:r>
            <a:r>
              <a:rPr lang="pt-BR" sz="7200" b="0" dirty="0" smtClean="0">
                <a:solidFill>
                  <a:schemeClr val="tx2"/>
                </a:solidFill>
              </a:rPr>
              <a:t>A notificação deverá ser formalizada por Aviso de Recebimento (Correios).</a:t>
            </a:r>
          </a:p>
          <a:p>
            <a:r>
              <a:rPr lang="pt-BR" sz="7200" dirty="0">
                <a:solidFill>
                  <a:schemeClr val="tx2"/>
                </a:solidFill>
              </a:rPr>
              <a:t> </a:t>
            </a:r>
            <a:endParaRPr lang="pt-BR" sz="7200" dirty="0" smtClean="0">
              <a:solidFill>
                <a:schemeClr val="tx2"/>
              </a:solidFill>
            </a:endParaRPr>
          </a:p>
          <a:p>
            <a:r>
              <a:rPr lang="pt-BR" sz="7200" dirty="0" smtClean="0">
                <a:solidFill>
                  <a:schemeClr val="tx2"/>
                </a:solidFill>
              </a:rPr>
              <a:t>      CLÁUSULA </a:t>
            </a:r>
            <a:r>
              <a:rPr lang="pt-BR" sz="7200" dirty="0">
                <a:solidFill>
                  <a:schemeClr val="tx2"/>
                </a:solidFill>
              </a:rPr>
              <a:t>XXXXXXX XXXXX - MULTA </a:t>
            </a:r>
          </a:p>
          <a:p>
            <a:r>
              <a:rPr lang="pt-BR" sz="7200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pt-BR" sz="7200" b="0" dirty="0">
                <a:solidFill>
                  <a:schemeClr val="tx2"/>
                </a:solidFill>
              </a:rPr>
              <a:t>    </a:t>
            </a:r>
            <a:r>
              <a:rPr lang="pt-BR" sz="7200" b="0" dirty="0" smtClean="0">
                <a:solidFill>
                  <a:schemeClr val="tx2"/>
                </a:solidFill>
              </a:rPr>
              <a:t>   </a:t>
            </a:r>
            <a:r>
              <a:rPr lang="pt-BR" sz="7200" b="0" dirty="0" smtClean="0">
                <a:solidFill>
                  <a:schemeClr val="tx2"/>
                </a:solidFill>
              </a:rPr>
              <a:t>O </a:t>
            </a:r>
            <a:r>
              <a:rPr lang="pt-BR" sz="7200" b="0" dirty="0">
                <a:solidFill>
                  <a:schemeClr val="tx2"/>
                </a:solidFill>
              </a:rPr>
              <a:t>não cumprimento de quaisquer das cláusulas desta Convenção Coletiva de Trabalho implicará em multa de 30% (trinta por cento) do salário do(s) empregado(s) envolvido(s), revertida em favor da parte prejudicada. </a:t>
            </a:r>
          </a:p>
          <a:p>
            <a:r>
              <a:rPr lang="pt-BR" sz="7200" b="0" dirty="0"/>
              <a:t> </a:t>
            </a:r>
          </a:p>
          <a:p>
            <a:endParaRPr lang="pt-BR" sz="7200" dirty="0">
              <a:solidFill>
                <a:schemeClr val="tx2"/>
              </a:solidFill>
            </a:endParaRPr>
          </a:p>
          <a:p>
            <a:r>
              <a:rPr lang="pt-BR" sz="7200" dirty="0"/>
              <a:t> </a:t>
            </a:r>
          </a:p>
          <a:p>
            <a:endParaRPr lang="pt-BR" sz="7200" dirty="0"/>
          </a:p>
        </p:txBody>
      </p:sp>
    </p:spTree>
    <p:extLst>
      <p:ext uri="{BB962C8B-B14F-4D97-AF65-F5344CB8AC3E}">
        <p14:creationId xmlns:p14="http://schemas.microsoft.com/office/powerpoint/2010/main" val="1867065694"/>
      </p:ext>
    </p:extLst>
  </p:cSld>
  <p:clrMapOvr>
    <a:masterClrMapping/>
  </p:clrMapOvr>
</p:sld>
</file>

<file path=ppt/theme/theme1.xml><?xml version="1.0" encoding="utf-8"?>
<a:theme xmlns:a="http://schemas.openxmlformats.org/drawingml/2006/main" name="2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3593</TotalTime>
  <Words>1404</Words>
  <Application>Microsoft Office PowerPoint</Application>
  <PresentationFormat>Apresentação na tela (4:3)</PresentationFormat>
  <Paragraphs>368</Paragraphs>
  <Slides>18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Calibri</vt:lpstr>
      <vt:lpstr>2_Personalizar design</vt:lpstr>
      <vt:lpstr>1_Personalizar design</vt:lpstr>
      <vt:lpstr>Apresentação do PowerPoint</vt:lpstr>
      <vt:lpstr>Negociações Coletivas </vt:lpstr>
      <vt:lpstr>Cheklist (resumido)</vt:lpstr>
      <vt:lpstr>Cheklist (continuação)</vt:lpstr>
      <vt:lpstr>Pontos fortes (negociação de fato)</vt:lpstr>
      <vt:lpstr>Por que AGE patronal após fechamento de CCT?</vt:lpstr>
      <vt:lpstr>Apresentação do PowerPoint</vt:lpstr>
      <vt:lpstr>Apresentação do PowerPoint</vt:lpstr>
      <vt:lpstr>Exemplos de cláusulas propositivas</vt:lpstr>
      <vt:lpstr>Exemplos de cláusulas propositivas</vt:lpstr>
      <vt:lpstr>Exemplos de cláusulas propositivas</vt:lpstr>
      <vt:lpstr>Exemplos de cláusulas propositivas (protetivas preventivas)</vt:lpstr>
      <vt:lpstr>Exemplos de cláusulas propositivas (protetivas preventivas)</vt:lpstr>
      <vt:lpstr>Exemplos de cláusulas propositivas (protetivas preventivas)</vt:lpstr>
      <vt:lpstr>Exemplos de cláusulas propositivas (fator produtividade)</vt:lpstr>
      <vt:lpstr>Exemplos de cláusulas propositivas (fator produtividade)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Alexandre Perri</dc:creator>
  <cp:lastModifiedBy>G400S</cp:lastModifiedBy>
  <cp:revision>286</cp:revision>
  <dcterms:created xsi:type="dcterms:W3CDTF">2012-02-09T18:21:58Z</dcterms:created>
  <dcterms:modified xsi:type="dcterms:W3CDTF">2015-12-04T15:37:31Z</dcterms:modified>
</cp:coreProperties>
</file>