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  <Override PartName="/ppt/media/image2.jpeg" ContentType="image/jpeg"/>
  <Override PartName="/ppt/media/image3.jpeg" ContentType="image/jpeg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media/image4.jpeg" ContentType="image/jpeg"/>
  <Override PartName="/ppt/charts/chart6.xml" ContentType="application/vnd.openxmlformats-officedocument.drawingml.char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</p:sldIdLst>
  <p:sldSz cx="12192000" cy="6858000"/>
  <p:notesSz cx="6858000" cy="9144000"/>
  <p:defaultTextStyle>
    <a:lvl1pPr>
      <a:defRPr>
        <a:latin typeface="+mn-lt"/>
        <a:ea typeface="+mn-ea"/>
        <a:cs typeface="+mn-cs"/>
        <a:sym typeface="Avenir Roman"/>
      </a:defRPr>
    </a:lvl1pPr>
    <a:lvl2pPr>
      <a:defRPr>
        <a:latin typeface="+mn-lt"/>
        <a:ea typeface="+mn-ea"/>
        <a:cs typeface="+mn-cs"/>
        <a:sym typeface="Avenir Roman"/>
      </a:defRPr>
    </a:lvl2pPr>
    <a:lvl3pPr>
      <a:defRPr>
        <a:latin typeface="+mn-lt"/>
        <a:ea typeface="+mn-ea"/>
        <a:cs typeface="+mn-cs"/>
        <a:sym typeface="Avenir Roman"/>
      </a:defRPr>
    </a:lvl3pPr>
    <a:lvl4pPr>
      <a:defRPr>
        <a:latin typeface="+mn-lt"/>
        <a:ea typeface="+mn-ea"/>
        <a:cs typeface="+mn-cs"/>
        <a:sym typeface="Avenir Roman"/>
      </a:defRPr>
    </a:lvl4pPr>
    <a:lvl5pPr>
      <a:defRPr>
        <a:latin typeface="+mn-lt"/>
        <a:ea typeface="+mn-ea"/>
        <a:cs typeface="+mn-cs"/>
        <a:sym typeface="Avenir Roman"/>
      </a:defRPr>
    </a:lvl5pPr>
    <a:lvl6pPr>
      <a:defRPr>
        <a:latin typeface="+mn-lt"/>
        <a:ea typeface="+mn-ea"/>
        <a:cs typeface="+mn-cs"/>
        <a:sym typeface="Avenir Roman"/>
      </a:defRPr>
    </a:lvl6pPr>
    <a:lvl7pPr>
      <a:defRPr>
        <a:latin typeface="+mn-lt"/>
        <a:ea typeface="+mn-ea"/>
        <a:cs typeface="+mn-cs"/>
        <a:sym typeface="Avenir Roman"/>
      </a:defRPr>
    </a:lvl7pPr>
    <a:lvl8pPr>
      <a:defRPr>
        <a:latin typeface="+mn-lt"/>
        <a:ea typeface="+mn-ea"/>
        <a:cs typeface="+mn-cs"/>
        <a:sym typeface="Avenir Roman"/>
      </a:defRPr>
    </a:lvl8pPr>
    <a:lvl9pPr>
      <a:defRPr>
        <a:latin typeface="+mn-lt"/>
        <a:ea typeface="+mn-ea"/>
        <a:cs typeface="+mn-cs"/>
        <a:sym typeface="Avenir Roman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0DEEF"/>
          </a:solidFill>
        </a:fill>
      </a:tcStyle>
    </a:wholeTbl>
    <a:band2H>
      <a:tcTxStyle b="def" i="def"/>
      <a:tcStyle>
        <a:tcBdr/>
        <a:fill>
          <a:solidFill>
            <a:srgbClr val="E9EFF7"/>
          </a:solidFill>
        </a:fill>
      </a:tcStyle>
    </a:band2H>
    <a:firstCol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5B9BD5"/>
          </a:solidFill>
        </a:fill>
      </a:tcStyle>
    </a:firstCol>
    <a:la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5B9BD5"/>
          </a:solidFill>
        </a:fill>
      </a:tcStyle>
    </a:lastRow>
    <a:firstRow>
      <a:tcTxStyle b="on" i="on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5B9BD5"/>
          </a:solidFill>
        </a:fill>
      </a:tcStyle>
    </a:firstRow>
  </a:tblStyle>
  <a:tblStyle styleId="{C7B018BB-80A7-4F77-B60F-C8B233D01FF8}" styleName="">
    <a:tblBg/>
    <a:wholeTbl>
      <a:tcTxStyle b="on" i="on">
        <a:font>
          <a:latin typeface="Avenir Book"/>
          <a:ea typeface="Avenir Book"/>
          <a:cs typeface="Avenir Book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0DEEF"/>
          </a:solidFill>
        </a:fill>
      </a:tcStyle>
    </a:wholeTbl>
    <a:band2H>
      <a:tcTxStyle b="def" i="def"/>
      <a:tcStyle>
        <a:tcBdr/>
        <a:fill>
          <a:solidFill>
            <a:srgbClr val="E9EFF7"/>
          </a:solidFill>
        </a:fill>
      </a:tcStyle>
    </a:band2H>
    <a:firstCol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5B9BD5"/>
          </a:solidFill>
        </a:fill>
      </a:tcStyle>
    </a:firstCol>
    <a:lastRow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5B9BD5"/>
          </a:solidFill>
        </a:fill>
      </a:tcStyle>
    </a:lastRow>
    <a:firstRow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5B9BD5"/>
          </a:solidFill>
        </a:fill>
      </a:tcStyle>
    </a:firstRow>
  </a:tblStyle>
  <a:tblStyle styleId="{EEE7283C-3CF3-47DC-8721-378D4A62B228}" styleName="">
    <a:tblBg/>
    <a:wholeTbl>
      <a:tcTxStyle b="on" i="on">
        <a:font>
          <a:latin typeface="Avenir Book"/>
          <a:ea typeface="Avenir Book"/>
          <a:cs typeface="Avenir Book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E0E0E0"/>
          </a:solidFill>
        </a:fill>
      </a:tcStyle>
    </a:wholeTbl>
    <a:band2H>
      <a:tcTxStyle b="def" i="def"/>
      <a:tcStyle>
        <a:tcBdr/>
        <a:fill>
          <a:solidFill>
            <a:srgbClr val="F0F0F0"/>
          </a:solidFill>
        </a:fill>
      </a:tcStyle>
    </a:band2H>
    <a:firstCol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5A5A5"/>
          </a:solidFill>
        </a:fill>
      </a:tcStyle>
    </a:firstCol>
    <a:lastRow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5A5A5"/>
          </a:solidFill>
        </a:fill>
      </a:tcStyle>
    </a:lastRow>
    <a:firstRow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A5A5A5"/>
          </a:solidFill>
        </a:fill>
      </a:tcStyle>
    </a:firstRow>
  </a:tblStyle>
  <a:tblStyle styleId="{CF821DB8-F4EB-4A41-A1BA-3FCAFE7338EE}" styleName="">
    <a:tblBg/>
    <a:wholeTbl>
      <a:tcTxStyle b="on" i="on">
        <a:font>
          <a:latin typeface="Avenir Book"/>
          <a:ea typeface="Avenir Book"/>
          <a:cs typeface="Avenir Book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4E2CE"/>
          </a:solidFill>
        </a:fill>
      </a:tcStyle>
    </a:wholeTbl>
    <a:band2H>
      <a:tcTxStyle b="def" i="def"/>
      <a:tcStyle>
        <a:tcBdr/>
        <a:fill>
          <a:solidFill>
            <a:srgbClr val="EBF1E8"/>
          </a:solidFill>
        </a:fill>
      </a:tcStyle>
    </a:band2H>
    <a:firstCol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0AD47"/>
          </a:solidFill>
        </a:fill>
      </a:tcStyle>
    </a:firstCol>
    <a:lastRow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0AD47"/>
          </a:solidFill>
        </a:fill>
      </a:tcStyle>
    </a:lastRow>
    <a:firstRow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70AD47"/>
          </a:solidFill>
        </a:fill>
      </a:tcStyle>
    </a:firstRow>
  </a:tblStyle>
  <a:tblStyle styleId="{33BA23B1-9221-436E-865A-0063620EA4FD}" styleName="">
    <a:tblBg/>
    <a:wholeTbl>
      <a:tcTxStyle b="on" i="on">
        <a:font>
          <a:latin typeface="Avenir Book"/>
          <a:ea typeface="Avenir Book"/>
          <a:cs typeface="Avenir Book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B9BD5"/>
          </a:solidFill>
        </a:fill>
      </a:tcStyle>
    </a:firstCol>
    <a:lastRow>
      <a:tcTxStyle b="on" i="on">
        <a:font>
          <a:latin typeface="Avenir Book"/>
          <a:ea typeface="Avenir Book"/>
          <a:cs typeface="Avenir Book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5B9BD5"/>
          </a:solidFill>
        </a:fill>
      </a:tcStyle>
    </a:firstRow>
  </a:tblStyle>
  <a:tblStyle styleId="{2708684C-4D16-4618-839F-0558EEFCDFE6}" styleName="">
    <a:tblBg/>
    <a:wholeTbl>
      <a:tcTxStyle b="on" i="on">
        <a:font>
          <a:latin typeface="Avenir Book"/>
          <a:ea typeface="Avenir Book"/>
          <a:cs typeface="Avenir Book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>
          <a:latin typeface="Avenir Book"/>
          <a:ea typeface="Avenir Book"/>
          <a:cs typeface="Avenir Boo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/Relationships>

</file>

<file path=ppt/charts/_rels/chart1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1.xlsx"/></Relationships>

</file>

<file path=ppt/charts/_rels/chart2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2.xlsx"/></Relationships>

</file>

<file path=ppt/charts/_rels/chart3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3.xlsx"/></Relationships>

</file>

<file path=ppt/charts/_rels/chart4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4.xlsx"/></Relationships>

</file>

<file path=ppt/charts/_rels/chart5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5.xlsx"/></Relationships>

</file>

<file path=ppt/charts/_rels/chart6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6.xlsx"/></Relationships>
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 lvl="0"/>
          </a:p>
        </c:rich>
      </c:tx>
      <c:layout/>
      <c:overlay val="1"/>
    </c:title>
    <c:autoTitleDeleted val="1"/>
    <c:plotArea>
      <c:layout>
        <c:manualLayout>
          <c:layoutTarget val="inner"/>
          <c:xMode val="edge"/>
          <c:yMode val="edge"/>
          <c:x val="0.0185015"/>
          <c:y val="0.0403819"/>
          <c:w val="0.981498"/>
          <c:h val="0.89431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 idx="0">
                  <c:v>Série 1</c:v>
                </c:pt>
              </c:strCache>
            </c:strRef>
          </c:tx>
          <c:spPr>
            <a:gradFill flip="none" rotWithShape="1">
              <a:gsLst>
                <a:gs pos="0">
                  <a:srgbClr val="499CE7"/>
                </a:gs>
                <a:gs pos="100000">
                  <a:srgbClr val="AFD2FF"/>
                </a:gs>
              </a:gsLst>
              <a:lin ang="16200000" scaled="0"/>
            </a:gradFill>
            <a:ln w="12700" cap="flat">
              <a:noFill/>
              <a:miter lim="400000"/>
            </a:ln>
            <a:effectLst/>
          </c:spPr>
          <c:invertIfNegative val="0"/>
          <c:dLbls>
            <c:numFmt formatCode="0" sourceLinked="0"/>
            <c:txPr>
              <a:bodyPr/>
              <a:lstStyle/>
              <a:p>
                <a:pPr lvl="0">
                  <a:defRPr b="1" i="0" strike="noStrike" sz="1100" u="none">
                    <a:solidFill>
                      <a:srgbClr val="D9D9D9"/>
                    </a:solidFill>
                    <a:effectLst/>
                    <a:latin typeface="Helvetica"/>
                  </a:defRPr>
                </a:pPr>
                <a:r>
                  <a:rPr b="1" i="0" strike="noStrike" sz="1100" u="none">
                    <a:solidFill>
                      <a:srgbClr val="D9D9D9"/>
                    </a:solidFill>
                    <a:effectLst/>
                    <a:latin typeface="Helvetica"/>
                  </a:rPr>
                  <a:t/>
                </a: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trendline>
            <c:spPr>
              <a:noFill/>
              <a:ln w="19050" cap="rnd">
                <a:solidFill>
                  <a:srgbClr val="FF0000"/>
                </a:solidFill>
                <a:prstDash val="solid"/>
                <a:bevel/>
              </a:ln>
              <a:effectLst/>
            </c:spPr>
            <c:trendlineType val="exp"/>
            <c:forward val="0"/>
            <c:backward val="0"/>
            <c:dispRSqr val="0"/>
            <c:dispEq val="0"/>
          </c:trendline>
          <c:cat>
            <c:strRef>
              <c:f>Sheet1!$B$1:$E$1</c:f>
              <c:strCache>
                <c:ptCount val="4"/>
                <c:pt idx="0">
                  <c:v>1960</c:v>
                </c:pt>
                <c:pt idx="1">
                  <c:v>2000</c:v>
                </c:pt>
                <c:pt idx="2">
                  <c:v>2020</c:v>
                </c:pt>
                <c:pt idx="3">
                  <c:v>2050</c:v>
                </c:pt>
              </c:strCache>
            </c:strRef>
          </c:cat>
          <c:val>
            <c:numRef>
              <c:f>Sheet1!$B$2:$E$2</c:f>
              <c:numCache>
                <c:ptCount val="4"/>
                <c:pt idx="0">
                  <c:v>3033212527.000000</c:v>
                </c:pt>
                <c:pt idx="1">
                  <c:v>6145006989.000000</c:v>
                </c:pt>
                <c:pt idx="2">
                  <c:v>7795482309.000000</c:v>
                </c:pt>
                <c:pt idx="3">
                  <c:v>9771822753.000000</c:v>
                </c:pt>
              </c:numCache>
            </c:numRef>
          </c:val>
        </c:ser>
        <c:gapWidth val="100"/>
        <c:overlap val="-24"/>
        <c:axId val="0"/>
        <c:axId val="1"/>
      </c:barChart>
      <c:catAx>
        <c:axId val="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b="1" i="0" strike="noStrike" sz="1100" u="none">
                <a:solidFill>
                  <a:srgbClr val="D9D9D9"/>
                </a:solidFill>
                <a:effectLst/>
                <a:latin typeface="Helvetica"/>
              </a:defRPr>
            </a:pPr>
          </a:p>
        </c:txPr>
        <c:crossAx val="1"/>
        <c:crosses val="autoZero"/>
        <c:auto val="1"/>
        <c:lblAlgn val="ctr"/>
        <c:noMultiLvlLbl val="1"/>
      </c:catAx>
      <c:valAx>
        <c:axId val="1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F2F2F2">
                  <a:alpha val="10000"/>
                </a:srgbClr>
              </a:solidFill>
              <a:prstDash val="solid"/>
              <a:round/>
            </a:ln>
          </c:spPr>
        </c:majorGridlines>
        <c:numFmt formatCode="&quot; &quot;* #,##0;* (#,##0);* &quot; &quot;" sourceLinked="0"/>
        <c:majorTickMark val="none"/>
        <c:minorTickMark val="none"/>
        <c:tickLblPos val="none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Helvetica"/>
              </a:defRPr>
            </a:pPr>
          </a:p>
        </c:txPr>
        <c:crossAx val="0"/>
        <c:crosses val="autoZero"/>
        <c:crossBetween val="between"/>
        <c:majorUnit val="2.75e+09"/>
        <c:minorUnit val="1.375e+09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gradFill flip="none" rotWithShape="1">
      <a:gsLst>
        <a:gs pos="0">
          <a:srgbClr val="595959"/>
        </a:gs>
        <a:gs pos="100000">
          <a:srgbClr val="262626"/>
        </a:gs>
      </a:gsLst>
      <a:path path="circle">
        <a:fillToRect l="37721" t="-19636" r="62278" b="119636"/>
      </a:path>
    </a:gradFill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 lvl="0"/>
          </a:p>
        </c:rich>
      </c:tx>
      <c:layout/>
      <c:overlay val="1"/>
    </c:title>
    <c:autoTitleDeleted val="1"/>
    <c:view3D>
      <c:rotX val="50"/>
      <c:hPercent val="25"/>
      <c:rotY val="0"/>
      <c:depthPercent val="100"/>
      <c:rAngAx val="0"/>
      <c:perspective val="30"/>
    </c:view3D>
    <c:floor/>
    <c:sideWall/>
    <c:backWall/>
    <c:plotArea>
      <c:layout>
        <c:manualLayout>
          <c:layoutTarget val="inner"/>
          <c:xMode val="edge"/>
          <c:yMode val="edge"/>
          <c:x val="0.0364063"/>
          <c:y val="0.005"/>
          <c:w val="0.92688"/>
          <c:h val="1.21536"/>
        </c:manualLayout>
      </c:layout>
      <c:pie3DChart>
        <c:varyColors val="0"/>
        <c:ser>
          <c:idx val="0"/>
          <c:order val="0"/>
          <c:tx>
            <c:strRef>
              <c:f>Sheet1!$A$2</c:f>
              <c:strCache>
                <c:pt idx="0">
                  <c:v>Coluna2</c:v>
                </c:pt>
              </c:strCache>
            </c:strRef>
          </c:tx>
          <c:spPr>
            <a:solidFill>
              <a:srgbClr val="5B9BD5"/>
            </a:solidFill>
            <a:ln w="12700" cap="flat">
              <a:noFill/>
              <a:miter lim="400000"/>
            </a:ln>
            <a:effectLst/>
          </c:spPr>
          <c:explosion val="0"/>
          <c:dPt>
            <c:idx val="0"/>
            <c:explosion val="0"/>
            <c:spPr>
              <a:solidFill>
                <a:srgbClr val="5B9BD5"/>
              </a:solidFill>
              <a:ln w="12700" cap="flat">
                <a:noFill/>
                <a:miter lim="400000"/>
              </a:ln>
              <a:effectLst/>
            </c:spPr>
          </c:dPt>
          <c:dPt>
            <c:idx val="1"/>
            <c:explosion val="0"/>
            <c:spPr>
              <a:solidFill>
                <a:srgbClr val="ED7D31"/>
              </a:solidFill>
              <a:ln w="12700" cap="flat">
                <a:noFill/>
                <a:miter lim="400000"/>
              </a:ln>
              <a:effectLst/>
            </c:spPr>
          </c:dPt>
          <c:dPt>
            <c:idx val="2"/>
            <c:explosion val="0"/>
            <c:spPr>
              <a:solidFill>
                <a:srgbClr val="A5A5A5"/>
              </a:solidFill>
              <a:ln w="12700" cap="flat">
                <a:noFill/>
                <a:miter lim="400000"/>
              </a:ln>
              <a:effectLst/>
            </c:spPr>
          </c:dPt>
          <c:dPt>
            <c:idx val="3"/>
            <c:explosion val="0"/>
            <c:spPr>
              <a:solidFill>
                <a:srgbClr val="FFC000"/>
              </a:solidFill>
              <a:ln w="12700" cap="flat">
                <a:noFill/>
                <a:miter lim="400000"/>
              </a:ln>
              <a:effectLst/>
            </c:spPr>
          </c:dPt>
          <c:dPt>
            <c:idx val="4"/>
            <c:explosion val="0"/>
            <c:spPr>
              <a:solidFill>
                <a:srgbClr val="4472C4"/>
              </a:solidFill>
              <a:ln w="12700" cap="flat">
                <a:noFill/>
                <a:miter lim="400000"/>
              </a:ln>
              <a:effectLst/>
            </c:spPr>
          </c:dPt>
          <c:dPt>
            <c:idx val="5"/>
            <c:explosion val="0"/>
            <c:spPr>
              <a:solidFill>
                <a:srgbClr val="70AD47"/>
              </a:solidFill>
              <a:ln w="12700" cap="flat">
                <a:noFill/>
                <a:miter lim="400000"/>
              </a:ln>
              <a:effectLst/>
            </c:spPr>
          </c:dPt>
          <c:dLbls>
            <c:dLbl>
              <c:idx val="0"/>
              <c:numFmt formatCode="0%" sourceLinked="0"/>
              <c:txPr>
                <a:bodyPr/>
                <a:lstStyle/>
                <a:p>
                  <a:pPr lvl="0">
                    <a:def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defRPr>
                  </a:pPr>
                  <a:r>
                    <a: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rPr>
                    <a:t/>
                  </a:r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numFmt formatCode="0%" sourceLinked="0"/>
              <c:txPr>
                <a:bodyPr/>
                <a:lstStyle/>
                <a:p>
                  <a:pPr lvl="0">
                    <a:def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defRPr>
                  </a:pPr>
                  <a:r>
                    <a: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rPr>
                    <a:t/>
                  </a:r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numFmt formatCode="0%" sourceLinked="0"/>
              <c:txPr>
                <a:bodyPr/>
                <a:lstStyle/>
                <a:p>
                  <a:pPr lvl="0">
                    <a:def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defRPr>
                  </a:pPr>
                  <a:r>
                    <a: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rPr>
                    <a:t/>
                  </a:r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numFmt formatCode="0%" sourceLinked="0"/>
              <c:txPr>
                <a:bodyPr/>
                <a:lstStyle/>
                <a:p>
                  <a:pPr lvl="0">
                    <a:def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defRPr>
                  </a:pPr>
                  <a:r>
                    <a: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rPr>
                    <a:t/>
                  </a:r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numFmt formatCode="0%" sourceLinked="0"/>
              <c:txPr>
                <a:bodyPr/>
                <a:lstStyle/>
                <a:p>
                  <a:pPr lvl="0">
                    <a:def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defRPr>
                  </a:pPr>
                  <a:r>
                    <a: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rPr>
                    <a:t/>
                  </a:r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numFmt formatCode="0%" sourceLinked="0"/>
              <c:txPr>
                <a:bodyPr/>
                <a:lstStyle/>
                <a:p>
                  <a:pPr lvl="0">
                    <a:def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defRPr>
                  </a:pPr>
                  <a:r>
                    <a: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rPr>
                    <a:t/>
                  </a:r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</c:dLbl>
            <c:numFmt formatCode="0%" sourceLinked="0"/>
            <c:txPr>
              <a:bodyPr/>
              <a:lstStyle/>
              <a:p>
                <a:pPr lvl="0">
                  <a:defRPr b="1" i="0" strike="noStrike" sz="1100" u="none">
                    <a:solidFill>
                      <a:srgbClr val="404040"/>
                    </a:solidFill>
                    <a:effectLst/>
                    <a:latin typeface="Helvetica"/>
                  </a:defRPr>
                </a:pPr>
                <a:r>
                  <a:rPr b="1" i="0" strike="noStrike" sz="1100" u="none">
                    <a:solidFill>
                      <a:srgbClr val="404040"/>
                    </a:solidFill>
                    <a:effectLst/>
                    <a:latin typeface="Helvetica"/>
                  </a:rPr>
                  <a:t/>
                </a:r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</c:dLbls>
          <c:cat>
            <c:strRef>
              <c:f>Sheet1!$B$1:$G$1</c:f>
              <c:strCache>
                <c:ptCount val="6"/>
                <c:pt idx="0">
                  <c:v>CHINA</c:v>
                </c:pt>
                <c:pt idx="1">
                  <c:v>INDIA</c:v>
                </c:pt>
                <c:pt idx="2">
                  <c:v>FSU-12</c:v>
                </c:pt>
                <c:pt idx="3">
                  <c:v>RESTO DO MUNDO</c:v>
                </c:pt>
                <c:pt idx="4">
                  <c:v>EUA</c:v>
                </c:pt>
                <c:pt idx="5">
                  <c:v>UE-27</c:v>
                </c:pt>
              </c:strCache>
            </c:strRef>
          </c:cat>
          <c:val>
            <c:numRef>
              <c:f>Sheet1!$B$2:$G$2</c:f>
              <c:numCache>
                <c:ptCount val="6"/>
                <c:pt idx="0">
                  <c:v>0.200000</c:v>
                </c:pt>
                <c:pt idx="1">
                  <c:v>0.120000</c:v>
                </c:pt>
                <c:pt idx="2">
                  <c:v>0.180000</c:v>
                </c:pt>
                <c:pt idx="3">
                  <c:v>0.230000</c:v>
                </c:pt>
                <c:pt idx="4">
                  <c:v>0.110000</c:v>
                </c:pt>
                <c:pt idx="5">
                  <c:v>0.160000</c:v>
                </c:pt>
              </c:numCache>
            </c:numRef>
          </c:val>
        </c:ser>
      </c:pie3DChart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 lvl="0"/>
          </a:p>
        </c:rich>
      </c:tx>
      <c:layout/>
      <c:overlay val="1"/>
    </c:title>
    <c:autoTitleDeleted val="1"/>
    <c:view3D>
      <c:rotX val="50"/>
      <c:hPercent val="25"/>
      <c:rotY val="0"/>
      <c:depthPercent val="100"/>
      <c:rAngAx val="0"/>
      <c:perspective val="30"/>
    </c:view3D>
    <c:floor/>
    <c:sideWall/>
    <c:backWall/>
    <c:plotArea>
      <c:layout>
        <c:manualLayout>
          <c:layoutTarget val="inner"/>
          <c:xMode val="edge"/>
          <c:yMode val="edge"/>
          <c:x val="0.036485"/>
          <c:y val="0.005"/>
          <c:w val="0.926734"/>
          <c:h val="1.21526"/>
        </c:manualLayout>
      </c:layout>
      <c:pie3DChart>
        <c:varyColors val="0"/>
        <c:ser>
          <c:idx val="0"/>
          <c:order val="0"/>
          <c:tx>
            <c:strRef>
              <c:f>Sheet1!$A$2</c:f>
              <c:strCache>
                <c:pt idx="0">
                  <c:v>Coluna2</c:v>
                </c:pt>
              </c:strCache>
            </c:strRef>
          </c:tx>
          <c:spPr>
            <a:solidFill>
              <a:srgbClr val="5B9BD5"/>
            </a:solidFill>
            <a:ln w="12700" cap="flat">
              <a:noFill/>
              <a:miter lim="400000"/>
            </a:ln>
            <a:effectLst/>
          </c:spPr>
          <c:explosion val="0"/>
          <c:dPt>
            <c:idx val="0"/>
            <c:explosion val="0"/>
            <c:spPr>
              <a:solidFill>
                <a:srgbClr val="5B9BD5"/>
              </a:solidFill>
              <a:ln w="12700" cap="flat">
                <a:noFill/>
                <a:miter lim="400000"/>
              </a:ln>
              <a:effectLst/>
            </c:spPr>
          </c:dPt>
          <c:dPt>
            <c:idx val="1"/>
            <c:explosion val="0"/>
            <c:spPr>
              <a:solidFill>
                <a:srgbClr val="ED7D31"/>
              </a:solidFill>
              <a:ln w="12700" cap="flat">
                <a:noFill/>
                <a:miter lim="400000"/>
              </a:ln>
              <a:effectLst/>
            </c:spPr>
          </c:dPt>
          <c:dPt>
            <c:idx val="2"/>
            <c:explosion val="0"/>
            <c:spPr>
              <a:solidFill>
                <a:srgbClr val="A5A5A5"/>
              </a:solidFill>
              <a:ln w="12700" cap="flat">
                <a:noFill/>
                <a:miter lim="400000"/>
              </a:ln>
              <a:effectLst/>
            </c:spPr>
          </c:dPt>
          <c:dPt>
            <c:idx val="3"/>
            <c:explosion val="0"/>
            <c:spPr>
              <a:solidFill>
                <a:srgbClr val="FFC000"/>
              </a:solidFill>
              <a:ln w="12700" cap="flat">
                <a:noFill/>
                <a:miter lim="400000"/>
              </a:ln>
              <a:effectLst/>
            </c:spPr>
          </c:dPt>
          <c:dPt>
            <c:idx val="4"/>
            <c:explosion val="0"/>
            <c:spPr>
              <a:solidFill>
                <a:srgbClr val="4472C4"/>
              </a:solidFill>
              <a:ln w="12700" cap="flat">
                <a:noFill/>
                <a:miter lim="400000"/>
              </a:ln>
              <a:effectLst/>
            </c:spPr>
          </c:dPt>
          <c:dPt>
            <c:idx val="5"/>
            <c:explosion val="0"/>
            <c:spPr>
              <a:solidFill>
                <a:srgbClr val="70AD47"/>
              </a:solidFill>
              <a:ln w="12700" cap="flat">
                <a:noFill/>
                <a:miter lim="400000"/>
              </a:ln>
              <a:effectLst/>
            </c:spPr>
          </c:dPt>
          <c:dLbls>
            <c:dLbl>
              <c:idx val="0"/>
              <c:numFmt formatCode="0%" sourceLinked="0"/>
              <c:txPr>
                <a:bodyPr/>
                <a:lstStyle/>
                <a:p>
                  <a:pPr lvl="0">
                    <a:def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defRPr>
                  </a:pPr>
                  <a:r>
                    <a: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rPr>
                    <a:t/>
                  </a:r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numFmt formatCode="0%" sourceLinked="0"/>
              <c:txPr>
                <a:bodyPr/>
                <a:lstStyle/>
                <a:p>
                  <a:pPr lvl="0">
                    <a:def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defRPr>
                  </a:pPr>
                  <a:r>
                    <a: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rPr>
                    <a:t/>
                  </a:r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numFmt formatCode="0%" sourceLinked="0"/>
              <c:txPr>
                <a:bodyPr/>
                <a:lstStyle/>
                <a:p>
                  <a:pPr lvl="0">
                    <a:def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defRPr>
                  </a:pPr>
                  <a:r>
                    <a: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rPr>
                    <a:t/>
                  </a:r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numFmt formatCode="0%" sourceLinked="0"/>
              <c:txPr>
                <a:bodyPr/>
                <a:lstStyle/>
                <a:p>
                  <a:pPr lvl="0">
                    <a:def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defRPr>
                  </a:pPr>
                  <a:r>
                    <a: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rPr>
                    <a:t/>
                  </a:r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numFmt formatCode="0%" sourceLinked="0"/>
              <c:txPr>
                <a:bodyPr/>
                <a:lstStyle/>
                <a:p>
                  <a:pPr lvl="0">
                    <a:def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defRPr>
                  </a:pPr>
                  <a:r>
                    <a: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rPr>
                    <a:t/>
                  </a:r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numFmt formatCode="0%" sourceLinked="0"/>
              <c:txPr>
                <a:bodyPr/>
                <a:lstStyle/>
                <a:p>
                  <a:pPr lvl="0">
                    <a:def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defRPr>
                  </a:pPr>
                  <a:r>
                    <a: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rPr>
                    <a:t/>
                  </a:r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</c:dLbl>
            <c:numFmt formatCode="0%" sourceLinked="0"/>
            <c:txPr>
              <a:bodyPr/>
              <a:lstStyle/>
              <a:p>
                <a:pPr lvl="0">
                  <a:defRPr b="1" i="0" strike="noStrike" sz="1100" u="none">
                    <a:solidFill>
                      <a:srgbClr val="404040"/>
                    </a:solidFill>
                    <a:effectLst/>
                    <a:latin typeface="Helvetica"/>
                  </a:defRPr>
                </a:pPr>
                <a:r>
                  <a:rPr b="1" i="0" strike="noStrike" sz="1100" u="none">
                    <a:solidFill>
                      <a:srgbClr val="404040"/>
                    </a:solidFill>
                    <a:effectLst/>
                    <a:latin typeface="Helvetica"/>
                  </a:rPr>
                  <a:t/>
                </a:r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</c:dLbls>
          <c:cat>
            <c:strRef>
              <c:f>Sheet1!$B$1:$G$1</c:f>
              <c:strCache>
                <c:ptCount val="6"/>
                <c:pt idx="0">
                  <c:v>CHINA</c:v>
                </c:pt>
                <c:pt idx="1">
                  <c:v>INDIA</c:v>
                </c:pt>
                <c:pt idx="2">
                  <c:v>FSU-12</c:v>
                </c:pt>
                <c:pt idx="3">
                  <c:v>RESTO DO MUNDO</c:v>
                </c:pt>
                <c:pt idx="4">
                  <c:v>EUA</c:v>
                </c:pt>
                <c:pt idx="5">
                  <c:v>UE-27</c:v>
                </c:pt>
              </c:strCache>
            </c:strRef>
          </c:cat>
          <c:val>
            <c:numRef>
              <c:f>Sheet1!$B$2:$G$2</c:f>
              <c:numCache>
                <c:ptCount val="6"/>
                <c:pt idx="0">
                  <c:v>0.170000</c:v>
                </c:pt>
                <c:pt idx="1">
                  <c:v>0.130000</c:v>
                </c:pt>
                <c:pt idx="2">
                  <c:v>0.190000</c:v>
                </c:pt>
                <c:pt idx="3">
                  <c:v>0.270000</c:v>
                </c:pt>
                <c:pt idx="4">
                  <c:v>0.060000</c:v>
                </c:pt>
                <c:pt idx="5">
                  <c:v>0.200000</c:v>
                </c:pt>
              </c:numCache>
            </c:numRef>
          </c:val>
        </c:ser>
      </c:pie3DChart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 lvl="0"/>
          </a:p>
        </c:rich>
      </c:tx>
      <c:layout/>
      <c:overlay val="1"/>
    </c:title>
    <c:autoTitleDeleted val="1"/>
    <c:view3D>
      <c:rotX val="50"/>
      <c:hPercent val="25"/>
      <c:rotY val="0"/>
      <c:depthPercent val="100"/>
      <c:rAngAx val="0"/>
      <c:perspective val="30"/>
    </c:view3D>
    <c:floor/>
    <c:sideWall/>
    <c:backWall/>
    <c:plotArea>
      <c:layout>
        <c:manualLayout>
          <c:layoutTarget val="inner"/>
          <c:xMode val="edge"/>
          <c:yMode val="edge"/>
          <c:x val="0.0289234"/>
          <c:y val="0.005"/>
          <c:w val="0.734034"/>
          <c:h val="1.0954"/>
        </c:manualLayout>
      </c:layout>
      <c:pie3DChart>
        <c:varyColors val="0"/>
        <c:ser>
          <c:idx val="0"/>
          <c:order val="0"/>
          <c:tx>
            <c:strRef>
              <c:f>Sheet1!$A$2</c:f>
              <c:strCache>
                <c:pt idx="0">
                  <c:v>Coluna2</c:v>
                </c:pt>
              </c:strCache>
            </c:strRef>
          </c:tx>
          <c:spPr>
            <a:solidFill>
              <a:srgbClr val="5B9BD5"/>
            </a:solidFill>
            <a:ln w="12700" cap="flat">
              <a:noFill/>
              <a:miter lim="400000"/>
            </a:ln>
            <a:effectLst/>
          </c:spPr>
          <c:explosion val="0"/>
          <c:dPt>
            <c:idx val="0"/>
            <c:explosion val="0"/>
            <c:spPr>
              <a:solidFill>
                <a:srgbClr val="5B9BD5"/>
              </a:solidFill>
              <a:ln w="12700" cap="flat">
                <a:noFill/>
                <a:miter lim="400000"/>
              </a:ln>
              <a:effectLst/>
            </c:spPr>
          </c:dPt>
          <c:dPt>
            <c:idx val="1"/>
            <c:explosion val="0"/>
            <c:spPr>
              <a:solidFill>
                <a:srgbClr val="ED7D31"/>
              </a:solidFill>
              <a:ln w="12700" cap="flat">
                <a:noFill/>
                <a:miter lim="400000"/>
              </a:ln>
              <a:effectLst/>
            </c:spPr>
          </c:dPt>
          <c:dPt>
            <c:idx val="2"/>
            <c:explosion val="0"/>
            <c:spPr>
              <a:solidFill>
                <a:srgbClr val="A5A5A5"/>
              </a:solidFill>
              <a:ln w="12700" cap="flat">
                <a:noFill/>
                <a:miter lim="400000"/>
              </a:ln>
              <a:effectLst/>
            </c:spPr>
          </c:dPt>
          <c:dPt>
            <c:idx val="3"/>
            <c:explosion val="0"/>
            <c:spPr>
              <a:solidFill>
                <a:srgbClr val="FFC000"/>
              </a:solidFill>
              <a:ln w="12700" cap="flat">
                <a:noFill/>
                <a:miter lim="400000"/>
              </a:ln>
              <a:effectLst/>
            </c:spPr>
          </c:dPt>
          <c:dPt>
            <c:idx val="4"/>
            <c:explosion val="0"/>
            <c:spPr>
              <a:solidFill>
                <a:srgbClr val="4472C4"/>
              </a:solidFill>
              <a:ln w="12700" cap="flat">
                <a:noFill/>
                <a:miter lim="400000"/>
              </a:ln>
              <a:effectLst/>
            </c:spPr>
          </c:dPt>
          <c:dPt>
            <c:idx val="5"/>
            <c:explosion val="0"/>
            <c:spPr>
              <a:solidFill>
                <a:srgbClr val="70AD47"/>
              </a:solidFill>
              <a:ln w="12700" cap="flat">
                <a:noFill/>
                <a:miter lim="400000"/>
              </a:ln>
              <a:effectLst/>
            </c:spPr>
          </c:dPt>
          <c:dPt>
            <c:idx val="6"/>
            <c:explosion val="0"/>
            <c:spPr>
              <a:solidFill>
                <a:srgbClr val="255E91"/>
              </a:solidFill>
              <a:ln w="12700" cap="flat">
                <a:noFill/>
                <a:miter lim="400000"/>
              </a:ln>
              <a:effectLst/>
            </c:spPr>
          </c:dPt>
          <c:dLbls>
            <c:dLbl>
              <c:idx val="0"/>
              <c:numFmt formatCode="0%" sourceLinked="0"/>
              <c:txPr>
                <a:bodyPr/>
                <a:lstStyle/>
                <a:p>
                  <a:pPr lvl="0">
                    <a:def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defRPr>
                  </a:pPr>
                  <a:r>
                    <a: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rPr>
                    <a:t/>
                  </a:r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numFmt formatCode="0%" sourceLinked="0"/>
              <c:txPr>
                <a:bodyPr/>
                <a:lstStyle/>
                <a:p>
                  <a:pPr lvl="0">
                    <a:def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defRPr>
                  </a:pPr>
                  <a:r>
                    <a: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rPr>
                    <a:t/>
                  </a:r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numFmt formatCode="0%" sourceLinked="0"/>
              <c:txPr>
                <a:bodyPr/>
                <a:lstStyle/>
                <a:p>
                  <a:pPr lvl="0">
                    <a:def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defRPr>
                  </a:pPr>
                  <a:r>
                    <a: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rPr>
                    <a:t/>
                  </a:r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numFmt formatCode="0%" sourceLinked="0"/>
              <c:txPr>
                <a:bodyPr/>
                <a:lstStyle/>
                <a:p>
                  <a:pPr lvl="0">
                    <a:def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defRPr>
                  </a:pPr>
                  <a:r>
                    <a: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rPr>
                    <a:t/>
                  </a:r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numFmt formatCode="0%" sourceLinked="0"/>
              <c:txPr>
                <a:bodyPr/>
                <a:lstStyle/>
                <a:p>
                  <a:pPr lvl="0">
                    <a:def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defRPr>
                  </a:pPr>
                  <a:r>
                    <a: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rPr>
                    <a:t/>
                  </a:r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numFmt formatCode="0%" sourceLinked="0"/>
              <c:txPr>
                <a:bodyPr/>
                <a:lstStyle/>
                <a:p>
                  <a:pPr lvl="0">
                    <a:def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defRPr>
                  </a:pPr>
                  <a:r>
                    <a: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rPr>
                    <a:t/>
                  </a:r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numFmt formatCode="0%" sourceLinked="0"/>
              <c:txPr>
                <a:bodyPr/>
                <a:lstStyle/>
                <a:p>
                  <a:pPr lvl="0">
                    <a:def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defRPr>
                  </a:pPr>
                  <a:r>
                    <a: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rPr>
                    <a:t/>
                  </a:r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numFmt formatCode="0%" sourceLinked="0"/>
            <c:txPr>
              <a:bodyPr/>
              <a:lstStyle/>
              <a:p>
                <a:pPr lvl="0">
                  <a:defRPr b="1" i="0" strike="noStrike" sz="1100" u="none">
                    <a:solidFill>
                      <a:srgbClr val="404040"/>
                    </a:solidFill>
                    <a:effectLst/>
                    <a:latin typeface="Helvetica"/>
                  </a:defRPr>
                </a:pPr>
                <a:r>
                  <a:rPr b="1" i="0" strike="noStrike" sz="1100" u="none">
                    <a:solidFill>
                      <a:srgbClr val="404040"/>
                    </a:solidFill>
                    <a:effectLst/>
                    <a:latin typeface="Helvetica"/>
                  </a:rPr>
                  <a:t/>
                </a:r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</c:dLbls>
          <c:cat>
            <c:strRef>
              <c:f>Sheet1!$B$1:$H$1</c:f>
              <c:strCache>
                <c:ptCount val="7"/>
                <c:pt idx="0">
                  <c:v>ARGENTINA</c:v>
                </c:pt>
                <c:pt idx="1">
                  <c:v>AUSTRÁLIA</c:v>
                </c:pt>
                <c:pt idx="2">
                  <c:v>FSU-12</c:v>
                </c:pt>
                <c:pt idx="3">
                  <c:v>RESTO DO MUNDO</c:v>
                </c:pt>
                <c:pt idx="4">
                  <c:v>EUA</c:v>
                </c:pt>
                <c:pt idx="5">
                  <c:v>UE-27</c:v>
                </c:pt>
                <c:pt idx="6">
                  <c:v>CANADÁ</c:v>
                </c:pt>
              </c:strCache>
            </c:strRef>
          </c:cat>
          <c:val>
            <c:numRef>
              <c:f>Sheet1!$B$2:$H$2</c:f>
              <c:numCache>
                <c:ptCount val="7"/>
                <c:pt idx="0">
                  <c:v>0.080000</c:v>
                </c:pt>
                <c:pt idx="1">
                  <c:v>0.150000</c:v>
                </c:pt>
                <c:pt idx="2">
                  <c:v>0.050000</c:v>
                </c:pt>
                <c:pt idx="3">
                  <c:v>0.050000</c:v>
                </c:pt>
                <c:pt idx="4">
                  <c:v>0.230000</c:v>
                </c:pt>
                <c:pt idx="5">
                  <c:v>0.290000</c:v>
                </c:pt>
                <c:pt idx="6">
                  <c:v>0.150000</c:v>
                </c:pt>
              </c:numCache>
            </c:numRef>
          </c:val>
        </c:ser>
      </c:pie3DChart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 lvl="0"/>
          </a:p>
        </c:rich>
      </c:tx>
      <c:layout/>
      <c:overlay val="1"/>
    </c:title>
    <c:autoTitleDeleted val="1"/>
    <c:view3D>
      <c:rotX val="50"/>
      <c:hPercent val="25"/>
      <c:rotY val="0"/>
      <c:depthPercent val="100"/>
      <c:rAngAx val="0"/>
      <c:perspective val="30"/>
    </c:view3D>
    <c:floor/>
    <c:sideWall/>
    <c:backWall/>
    <c:plotArea>
      <c:layout>
        <c:manualLayout>
          <c:layoutTarget val="inner"/>
          <c:xMode val="edge"/>
          <c:yMode val="edge"/>
          <c:x val="0.0364435"/>
          <c:y val="0.005"/>
          <c:w val="0.926815"/>
          <c:h val="1.07589"/>
        </c:manualLayout>
      </c:layout>
      <c:pie3DChart>
        <c:varyColors val="0"/>
        <c:ser>
          <c:idx val="0"/>
          <c:order val="0"/>
          <c:tx>
            <c:strRef>
              <c:f>Sheet1!$A$2</c:f>
              <c:strCache>
                <c:pt idx="0">
                  <c:v>Coluna2</c:v>
                </c:pt>
              </c:strCache>
            </c:strRef>
          </c:tx>
          <c:spPr>
            <a:solidFill>
              <a:srgbClr val="5B9BD5"/>
            </a:solidFill>
            <a:ln w="12700" cap="flat">
              <a:noFill/>
              <a:miter lim="400000"/>
            </a:ln>
            <a:effectLst/>
          </c:spPr>
          <c:explosion val="0"/>
          <c:dPt>
            <c:idx val="0"/>
            <c:explosion val="0"/>
            <c:spPr>
              <a:solidFill>
                <a:srgbClr val="5B9BD5"/>
              </a:solidFill>
              <a:ln w="12700" cap="flat">
                <a:noFill/>
                <a:miter lim="400000"/>
              </a:ln>
              <a:effectLst/>
            </c:spPr>
          </c:dPt>
          <c:dPt>
            <c:idx val="1"/>
            <c:explosion val="0"/>
            <c:spPr>
              <a:solidFill>
                <a:srgbClr val="ED7D31"/>
              </a:solidFill>
              <a:ln w="12700" cap="flat">
                <a:noFill/>
                <a:miter lim="400000"/>
              </a:ln>
              <a:effectLst/>
            </c:spPr>
          </c:dPt>
          <c:dPt>
            <c:idx val="2"/>
            <c:explosion val="0"/>
            <c:spPr>
              <a:solidFill>
                <a:srgbClr val="A5A5A5"/>
              </a:solidFill>
              <a:ln w="12700" cap="flat">
                <a:noFill/>
                <a:miter lim="400000"/>
              </a:ln>
              <a:effectLst/>
            </c:spPr>
          </c:dPt>
          <c:dPt>
            <c:idx val="3"/>
            <c:explosion val="0"/>
            <c:spPr>
              <a:solidFill>
                <a:srgbClr val="FFC000"/>
              </a:solidFill>
              <a:ln w="12700" cap="flat">
                <a:noFill/>
                <a:miter lim="400000"/>
              </a:ln>
              <a:effectLst/>
            </c:spPr>
          </c:dPt>
          <c:dPt>
            <c:idx val="4"/>
            <c:explosion val="0"/>
            <c:spPr>
              <a:solidFill>
                <a:srgbClr val="4472C4"/>
              </a:solidFill>
              <a:ln w="12700" cap="flat">
                <a:noFill/>
                <a:miter lim="400000"/>
              </a:ln>
              <a:effectLst/>
            </c:spPr>
          </c:dPt>
          <c:dPt>
            <c:idx val="5"/>
            <c:explosion val="0"/>
            <c:spPr>
              <a:solidFill>
                <a:srgbClr val="70AD47"/>
              </a:solidFill>
              <a:ln w="12700" cap="flat">
                <a:noFill/>
                <a:miter lim="400000"/>
              </a:ln>
              <a:effectLst/>
            </c:spPr>
          </c:dPt>
          <c:dPt>
            <c:idx val="6"/>
            <c:explosion val="0"/>
            <c:spPr>
              <a:solidFill>
                <a:srgbClr val="255E91"/>
              </a:solidFill>
              <a:ln w="12700" cap="flat">
                <a:noFill/>
                <a:miter lim="400000"/>
              </a:ln>
              <a:effectLst/>
            </c:spPr>
          </c:dPt>
          <c:dLbls>
            <c:dLbl>
              <c:idx val="0"/>
              <c:numFmt formatCode="0%" sourceLinked="0"/>
              <c:txPr>
                <a:bodyPr/>
                <a:lstStyle/>
                <a:p>
                  <a:pPr lvl="0">
                    <a:def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defRPr>
                  </a:pPr>
                  <a:r>
                    <a: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rPr>
                    <a:t/>
                  </a:r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numFmt formatCode="0%" sourceLinked="0"/>
              <c:txPr>
                <a:bodyPr/>
                <a:lstStyle/>
                <a:p>
                  <a:pPr lvl="0">
                    <a:def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defRPr>
                  </a:pPr>
                  <a:r>
                    <a: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rPr>
                    <a:t/>
                  </a:r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numFmt formatCode="0%" sourceLinked="0"/>
              <c:txPr>
                <a:bodyPr/>
                <a:lstStyle/>
                <a:p>
                  <a:pPr lvl="0">
                    <a:def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defRPr>
                  </a:pPr>
                  <a:r>
                    <a: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rPr>
                    <a:t/>
                  </a:r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numFmt formatCode="0%" sourceLinked="0"/>
              <c:txPr>
                <a:bodyPr/>
                <a:lstStyle/>
                <a:p>
                  <a:pPr lvl="0">
                    <a:def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defRPr>
                  </a:pPr>
                  <a:r>
                    <a: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rPr>
                    <a:t/>
                  </a:r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numFmt formatCode="0%" sourceLinked="0"/>
              <c:txPr>
                <a:bodyPr/>
                <a:lstStyle/>
                <a:p>
                  <a:pPr lvl="0">
                    <a:def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defRPr>
                  </a:pPr>
                  <a:r>
                    <a: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rPr>
                    <a:t/>
                  </a:r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numFmt formatCode="0%" sourceLinked="0"/>
              <c:txPr>
                <a:bodyPr/>
                <a:lstStyle/>
                <a:p>
                  <a:pPr lvl="0">
                    <a:def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defRPr>
                  </a:pPr>
                  <a:r>
                    <a: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rPr>
                    <a:t/>
                  </a:r>
                </a:p>
              </c:txPr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numFmt formatCode="0%" sourceLinked="0"/>
              <c:txPr>
                <a:bodyPr/>
                <a:lstStyle/>
                <a:p>
                  <a:pPr lvl="0">
                    <a:def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defRPr>
                  </a:pPr>
                  <a:r>
                    <a:rPr b="1" i="0" strike="noStrike" sz="1100" u="none">
                      <a:solidFill>
                        <a:srgbClr val="404040"/>
                      </a:solidFill>
                      <a:effectLst/>
                      <a:latin typeface="Helvetica"/>
                    </a:rPr>
                    <a:t/>
                  </a:r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numFmt formatCode="0%" sourceLinked="0"/>
            <c:txPr>
              <a:bodyPr/>
              <a:lstStyle/>
              <a:p>
                <a:pPr lvl="0">
                  <a:defRPr b="1" i="0" strike="noStrike" sz="1100" u="none">
                    <a:solidFill>
                      <a:srgbClr val="404040"/>
                    </a:solidFill>
                    <a:effectLst/>
                    <a:latin typeface="Helvetica"/>
                  </a:defRPr>
                </a:pPr>
                <a:r>
                  <a:rPr b="1" i="0" strike="noStrike" sz="1100" u="none">
                    <a:solidFill>
                      <a:srgbClr val="404040"/>
                    </a:solidFill>
                    <a:effectLst/>
                    <a:latin typeface="Helvetica"/>
                  </a:rPr>
                  <a:t/>
                </a:r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</c:dLbls>
          <c:cat>
            <c:strRef>
              <c:f>Sheet1!$B$1:$H$1</c:f>
              <c:strCache>
                <c:ptCount val="7"/>
                <c:pt idx="0">
                  <c:v>ARGENTINA</c:v>
                </c:pt>
                <c:pt idx="1">
                  <c:v>AUSTRÁLIA</c:v>
                </c:pt>
                <c:pt idx="2">
                  <c:v>FSU-12</c:v>
                </c:pt>
                <c:pt idx="3">
                  <c:v>RESTO DO MUNDO</c:v>
                </c:pt>
                <c:pt idx="4">
                  <c:v>EUA</c:v>
                </c:pt>
                <c:pt idx="5">
                  <c:v>UE-27</c:v>
                </c:pt>
                <c:pt idx="6">
                  <c:v>CANADÁ</c:v>
                </c:pt>
              </c:strCache>
            </c:strRef>
          </c:cat>
          <c:val>
            <c:numRef>
              <c:f>Sheet1!$B$2:$H$2</c:f>
              <c:numCache>
                <c:ptCount val="7"/>
                <c:pt idx="0">
                  <c:v>0.070000</c:v>
                </c:pt>
                <c:pt idx="1">
                  <c:v>0.090000</c:v>
                </c:pt>
                <c:pt idx="2">
                  <c:v>0.360000</c:v>
                </c:pt>
                <c:pt idx="3">
                  <c:v>0.090000</c:v>
                </c:pt>
                <c:pt idx="4">
                  <c:v>0.140000</c:v>
                </c:pt>
                <c:pt idx="5">
                  <c:v>0.130000</c:v>
                </c:pt>
                <c:pt idx="6">
                  <c:v>0.120000</c:v>
                </c:pt>
              </c:numCache>
            </c:numRef>
          </c:val>
        </c:ser>
      </c:pie3DChart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 lvl="0"/>
          </a:p>
        </c:rich>
      </c:tx>
      <c:layout/>
      <c:overlay val="1"/>
    </c:title>
    <c:autoTitleDeleted val="1"/>
    <c:plotArea>
      <c:layout>
        <c:manualLayout>
          <c:layoutTarget val="inner"/>
          <c:xMode val="edge"/>
          <c:yMode val="edge"/>
          <c:x val="0.0390942"/>
          <c:y val="0.042903"/>
          <c:w val="0.960906"/>
          <c:h val="0.88849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 idx="0">
                  <c:v>Série 1</c:v>
                </c:pt>
              </c:strCache>
            </c:strRef>
          </c:tx>
          <c:spPr>
            <a:gradFill flip="none" rotWithShape="1">
              <a:gsLst>
                <a:gs pos="0">
                  <a:srgbClr val="6DBC38"/>
                </a:gs>
                <a:gs pos="100000">
                  <a:srgbClr val="BAFD9D"/>
                </a:gs>
              </a:gsLst>
              <a:lin ang="16200000" scaled="0"/>
            </a:gradFill>
            <a:ln w="12700" cap="flat">
              <a:noFill/>
              <a:miter lim="400000"/>
            </a:ln>
            <a:effectLst/>
          </c:spPr>
          <c:invertIfNegative val="0"/>
          <c:dLbls>
            <c:numFmt formatCode="0" sourceLinked="0"/>
            <c:txPr>
              <a:bodyPr/>
              <a:lstStyle/>
              <a:p>
                <a:pPr lvl="0">
                  <a:defRPr b="1" i="0" strike="noStrike" sz="1100" u="none">
                    <a:solidFill>
                      <a:srgbClr val="D9D9D9"/>
                    </a:solidFill>
                    <a:effectLst/>
                    <a:latin typeface="Helvetica"/>
                  </a:defRPr>
                </a:pPr>
                <a:r>
                  <a:rPr b="1" i="0" strike="noStrike" sz="1100" u="none">
                    <a:solidFill>
                      <a:srgbClr val="D9D9D9"/>
                    </a:solidFill>
                    <a:effectLst/>
                    <a:latin typeface="Helvetica"/>
                  </a:rPr>
                  <a:t/>
                </a:r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Sheet1!$B$1:$J$1</c:f>
              <c:strCache>
                <c:ptCount val="9"/>
                <c:pt idx="0">
                  <c:v>CHILE</c:v>
                </c:pt>
                <c:pt idx="1">
                  <c:v>ARGENTINA</c:v>
                </c:pt>
                <c:pt idx="2">
                  <c:v>USA</c:v>
                </c:pt>
                <c:pt idx="3">
                  <c:v>EQUADOR</c:v>
                </c:pt>
                <c:pt idx="4">
                  <c:v>MEXICO</c:v>
                </c:pt>
                <c:pt idx="5">
                  <c:v>BRASIL</c:v>
                </c:pt>
                <c:pt idx="6">
                  <c:v>PERU</c:v>
                </c:pt>
                <c:pt idx="7">
                  <c:v>COLOMBIA</c:v>
                </c:pt>
                <c:pt idx="8">
                  <c:v>VENEZUELA</c:v>
                </c:pt>
              </c:strCache>
            </c:strRef>
          </c:cat>
          <c:val>
            <c:numRef>
              <c:f>Sheet1!$B$2:$J$2</c:f>
              <c:numCache>
                <c:ptCount val="9"/>
                <c:pt idx="0">
                  <c:v>96.000000</c:v>
                </c:pt>
                <c:pt idx="1">
                  <c:v>76.000000</c:v>
                </c:pt>
                <c:pt idx="2">
                  <c:v>43.000000</c:v>
                </c:pt>
                <c:pt idx="3">
                  <c:v>37.000000</c:v>
                </c:pt>
                <c:pt idx="4">
                  <c:v>33.000000</c:v>
                </c:pt>
                <c:pt idx="5">
                  <c:v>31.000000</c:v>
                </c:pt>
                <c:pt idx="6">
                  <c:v>30.000000</c:v>
                </c:pt>
                <c:pt idx="7">
                  <c:v>22.000000</c:v>
                </c:pt>
                <c:pt idx="8">
                  <c:v>19.000000</c:v>
                </c:pt>
              </c:numCache>
            </c:numRef>
          </c:val>
        </c:ser>
        <c:gapWidth val="100"/>
        <c:overlap val="-24"/>
        <c:axId val="0"/>
        <c:axId val="1"/>
      </c:barChart>
      <c:catAx>
        <c:axId val="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 lvl="0">
              <a:defRPr b="1" i="0" strike="noStrike" sz="1100" u="none">
                <a:solidFill>
                  <a:srgbClr val="D9D9D9"/>
                </a:solidFill>
                <a:effectLst/>
                <a:latin typeface="Helvetica"/>
              </a:defRPr>
            </a:pPr>
          </a:p>
        </c:txPr>
        <c:crossAx val="1"/>
        <c:crosses val="autoZero"/>
        <c:auto val="1"/>
        <c:lblAlgn val="ctr"/>
        <c:noMultiLvlLbl val="1"/>
      </c:catAx>
      <c:valAx>
        <c:axId val="1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F2F2F2">
                  <a:alpha val="10000"/>
                </a:srgbClr>
              </a:solidFill>
              <a:prstDash val="solid"/>
              <a:round/>
            </a:ln>
          </c:spPr>
        </c:majorGridlines>
        <c:numFmt formatCode="0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100" u="none">
                <a:solidFill>
                  <a:srgbClr val="D9D9D9"/>
                </a:solidFill>
                <a:effectLst/>
                <a:latin typeface="Helvetica"/>
              </a:defRPr>
            </a:pPr>
          </a:p>
        </c:txPr>
        <c:crossAx val="0"/>
        <c:crosses val="autoZero"/>
        <c:crossBetween val="between"/>
        <c:majorUnit val="25"/>
        <c:minorUnit val="12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gradFill flip="none" rotWithShape="1">
      <a:gsLst>
        <a:gs pos="0">
          <a:srgbClr val="595959"/>
        </a:gs>
        <a:gs pos="100000">
          <a:srgbClr val="262626"/>
        </a:gs>
      </a:gsLst>
      <a:path path="circle">
        <a:fillToRect l="37721" t="-19636" r="62278" b="119636"/>
      </a:path>
    </a:gradFill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55" name="Shape 5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1pPr>
    <a:lvl2pPr indent="228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2pPr>
    <a:lvl3pPr indent="457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3pPr>
    <a:lvl4pPr indent="685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4pPr>
    <a:lvl5pPr indent="9144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5pPr>
    <a:lvl6pPr indent="11430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6pPr>
    <a:lvl7pPr indent="13716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7pPr>
    <a:lvl8pPr indent="16002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8pPr>
    <a:lvl9pPr indent="1828800" defTabSz="457200">
      <a:lnSpc>
        <a:spcPct val="125000"/>
      </a:lnSpc>
      <a:defRPr sz="2400">
        <a:latin typeface="+mn-lt"/>
        <a:ea typeface="+mn-ea"/>
        <a:cs typeface="+mn-cs"/>
        <a:sym typeface="Avenir Roman"/>
      </a:defRPr>
    </a:lvl9pPr>
  </p:notesStyle>
</p:notesMaster>
</file>

<file path=ppt/notesSlides/_rels/notesSlide1.xml.rels><?xml version="1.0" encoding="UTF-8" standalone="yes"?><Relationships xmlns="http://schemas.openxmlformats.org/package/2006/relationships"><Relationship Id="rId1" Type="http://schemas.openxmlformats.org/officeDocument/2006/relationships/slide" Target="../slides/slide17.xml"/><Relationship Id="rId2" Type="http://schemas.openxmlformats.org/officeDocument/2006/relationships/notesMaster" Target="../notesMasters/notesMaster1.xml"/></Relationships>

</file>

<file path=ppt/notesSlides/_rels/notesSlide2.xml.rels><?xml version="1.0" encoding="UTF-8" standalone="yes"?><Relationships xmlns="http://schemas.openxmlformats.org/package/2006/relationships"><Relationship Id="rId1" Type="http://schemas.openxmlformats.org/officeDocument/2006/relationships/slide" Target="../slides/slide19.xml"/><Relationship Id="rId2" Type="http://schemas.openxmlformats.org/officeDocument/2006/relationships/notesMaster" Target="../notesMasters/notesMaster1.xml"/></Relationships>

</file>

<file path=ppt/notesSlides/_rels/notesSlide3.xml.rels><?xml version="1.0" encoding="UTF-8" standalone="yes"?><Relationships xmlns="http://schemas.openxmlformats.org/package/2006/relationships"><Relationship Id="rId1" Type="http://schemas.openxmlformats.org/officeDocument/2006/relationships/slide" Target="../slides/slide20.xml"/><Relationship Id="rId2" Type="http://schemas.openxmlformats.org/officeDocument/2006/relationships/notesMaster" Target="../notesMasters/notesMaster1.xml"/></Relationships>

</file>

<file path=ppt/notesSlides/_rels/notesSlide4.xml.rels><?xml version="1.0" encoding="UTF-8" standalone="yes"?><Relationships xmlns="http://schemas.openxmlformats.org/package/2006/relationships"><Relationship Id="rId1" Type="http://schemas.openxmlformats.org/officeDocument/2006/relationships/slide" Target="../slides/slide21.xml"/><Relationship Id="rId2" Type="http://schemas.openxmlformats.org/officeDocument/2006/relationships/notesMaster" Target="../notesMasters/notesMaster1.xml"/></Relationships>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66" name="Shape 166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400">
              <a:lnSpc>
                <a:spcPct val="100000"/>
              </a:lnSpc>
              <a:defRPr sz="1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/>
            </a:pPr>
            <a:r>
              <a:rPr sz="1200"/>
              <a:t>, e as solicitações dos consumidores por uma maior variedades de produtosvisualizando a evolução das padarias e seus produtos solicitados pelos consumidores a ABITRIGO iniciou o projeto Qualificação da Panificação com junto com seus parceiros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76" name="Shape 176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400">
              <a:lnSpc>
                <a:spcPct val="100000"/>
              </a:lnSpc>
              <a:defRPr sz="1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/>
            </a:pPr>
            <a:r>
              <a:rPr sz="1200"/>
              <a:t>, e as solicitações dos consumidores por uma maior variedades de produtosvisualizando a evolução das padarias e seus produtos solicitados pelos consumidores a ABITRIGO iniciou o projeto Qualificação da Panificação com junto com seus parceiros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82" name="Shape 182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400">
              <a:lnSpc>
                <a:spcPct val="100000"/>
              </a:lnSpc>
              <a:defRPr sz="1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/>
            </a:pPr>
            <a:r>
              <a:rPr sz="1200"/>
              <a:t>, e as solicitações dos consumidores por uma maior variedades de produtosvisualizando a evolução das padarias e seus produtos solicitados pelos consumidores a ABITRIGO iniciou o projeto Qualificação da Panificação com junto com seus parceiros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Shape 187"/>
          <p:cNvSpPr/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88" name="Shape 188"/>
          <p:cNvSpPr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 defTabSz="914400">
              <a:lnSpc>
                <a:spcPct val="100000"/>
              </a:lnSpc>
              <a:defRPr sz="1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sz="1800"/>
            </a:pPr>
            <a:r>
              <a:rPr sz="1200"/>
              <a:t>, e as solicitações dos consumidores por uma maior variedades de produtosvisualizando a evolução das padarias e seus produtos solicitados pelos consumidores a ABITRIGO iniciou o projeto Qualificação da Panificação com junto com seus parceiros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gif"/></Relationships>
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/>
          <p:nvPr>
            <p:ph type="title"/>
          </p:nvPr>
        </p:nvSpPr>
        <p:spPr>
          <a:xfrm>
            <a:off x="1524000" y="0"/>
            <a:ext cx="9144000" cy="3509963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pPr lvl="0">
              <a:defRPr sz="1800"/>
            </a:pPr>
            <a:r>
              <a:rPr sz="6000"/>
              <a:t>Texto do Título</a:t>
            </a:r>
          </a:p>
        </p:txBody>
      </p:sp>
      <p:sp>
        <p:nvSpPr>
          <p:cNvPr id="7" name="Shape 7"/>
          <p:cNvSpPr/>
          <p:nvPr>
            <p:ph type="body" idx="1"/>
          </p:nvPr>
        </p:nvSpPr>
        <p:spPr>
          <a:xfrm>
            <a:off x="1524000" y="3602037"/>
            <a:ext cx="9144000" cy="32559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685800" indent="-228600" algn="ctr">
              <a:buFontTx/>
              <a:defRPr sz="2400"/>
            </a:lvl2pPr>
            <a:lvl3pPr marL="1188719" indent="-274319" algn="ctr">
              <a:buFontTx/>
              <a:defRPr sz="2400"/>
            </a:lvl3pPr>
            <a:lvl4pPr marL="1676400" indent="-304800" algn="ctr">
              <a:buFontTx/>
              <a:defRPr sz="2400"/>
            </a:lvl4pPr>
            <a:lvl5pPr marL="2133600" indent="-304800" algn="ctr">
              <a:buFontTx/>
              <a:defRPr sz="2400"/>
            </a:lvl5pPr>
          </a:lstStyle>
          <a:p>
            <a:pPr lvl="0">
              <a:defRPr sz="1800"/>
            </a:pPr>
            <a:r>
              <a:rPr sz="2400"/>
              <a:t>Nível de Corpo Um</a:t>
            </a:r>
            <a:endParaRPr sz="2400"/>
          </a:p>
          <a:p>
            <a:pPr lvl="1">
              <a:defRPr sz="1800"/>
            </a:pPr>
            <a:r>
              <a:rPr sz="2400"/>
              <a:t>Nível de Corpo Dois</a:t>
            </a:r>
            <a:endParaRPr sz="2400"/>
          </a:p>
          <a:p>
            <a:pPr lvl="2">
              <a:defRPr sz="1800"/>
            </a:pPr>
            <a:r>
              <a:rPr sz="2400"/>
              <a:t>Nível de Corpo Três</a:t>
            </a:r>
            <a:endParaRPr sz="2400"/>
          </a:p>
          <a:p>
            <a:pPr lvl="3">
              <a:defRPr sz="1800"/>
            </a:pPr>
            <a:r>
              <a:rPr sz="2400"/>
              <a:t>Nível de Corpo Quatro</a:t>
            </a:r>
            <a:endParaRPr sz="2400"/>
          </a:p>
          <a:p>
            <a:pPr lvl="4">
              <a:defRPr sz="1800"/>
            </a:pPr>
            <a:r>
              <a:rPr sz="2400"/>
              <a:t>Nível de Corpo Cinco</a:t>
            </a:r>
          </a:p>
        </p:txBody>
      </p:sp>
      <p:sp>
        <p:nvSpPr>
          <p:cNvPr id="8" name="Shape 8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type="title"/>
          </p:nvPr>
        </p:nvSpPr>
        <p:spPr>
          <a:xfrm>
            <a:off x="8724900" y="0"/>
            <a:ext cx="2628900" cy="654209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Texto do Título</a:t>
            </a:r>
          </a:p>
        </p:txBody>
      </p:sp>
      <p:sp>
        <p:nvSpPr>
          <p:cNvPr id="40" name="Shape 40"/>
          <p:cNvSpPr/>
          <p:nvPr>
            <p:ph type="body" idx="1"/>
          </p:nvPr>
        </p:nvSpPr>
        <p:spPr>
          <a:xfrm>
            <a:off x="838200" y="365125"/>
            <a:ext cx="7734300" cy="649287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Nível de Corpo Um</a:t>
            </a:r>
            <a:endParaRPr sz="2800"/>
          </a:p>
          <a:p>
            <a:pPr lvl="1">
              <a:defRPr sz="1800"/>
            </a:pPr>
            <a:r>
              <a:rPr sz="2800"/>
              <a:t>Nível de Corpo Dois</a:t>
            </a:r>
            <a:endParaRPr sz="2800"/>
          </a:p>
          <a:p>
            <a:pPr lvl="2">
              <a:defRPr sz="1800"/>
            </a:pPr>
            <a:r>
              <a:rPr sz="2800"/>
              <a:t>Nível de Corpo Três</a:t>
            </a:r>
            <a:endParaRPr sz="2800"/>
          </a:p>
          <a:p>
            <a:pPr lvl="3">
              <a:defRPr sz="1800"/>
            </a:pPr>
            <a:r>
              <a:rPr sz="2800"/>
              <a:t>Nível de Corpo Quatro</a:t>
            </a:r>
            <a:endParaRPr sz="2800"/>
          </a:p>
          <a:p>
            <a:pPr lvl="4">
              <a:defRPr sz="1800"/>
            </a:pPr>
            <a:r>
              <a:rPr sz="2800"/>
              <a:t>Nível de Corpo Cinco</a:t>
            </a:r>
          </a:p>
        </p:txBody>
      </p:sp>
      <p:sp>
        <p:nvSpPr>
          <p:cNvPr id="41" name="Shape 41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itle Slide"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/>
          <p:nvPr>
            <p:ph type="title"/>
          </p:nvPr>
        </p:nvSpPr>
        <p:spPr>
          <a:xfrm>
            <a:off x="2209800" y="1844675"/>
            <a:ext cx="7772400" cy="204152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algn="ctr">
              <a:lnSpc>
                <a:spcPct val="100000"/>
              </a:lnSpc>
              <a:defRPr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/>
            </a:pPr>
            <a:r>
              <a:rPr sz="4400"/>
              <a:t>Texto do Título</a:t>
            </a:r>
          </a:p>
        </p:txBody>
      </p:sp>
      <p:sp>
        <p:nvSpPr>
          <p:cNvPr id="44" name="Shape 44"/>
          <p:cNvSpPr/>
          <p:nvPr>
            <p:ph type="body" idx="1"/>
          </p:nvPr>
        </p:nvSpPr>
        <p:spPr>
          <a:xfrm>
            <a:off x="2895600" y="3886200"/>
            <a:ext cx="6400800" cy="29718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ctr">
              <a:lnSpc>
                <a:spcPct val="100000"/>
              </a:lnSpc>
              <a:spcBef>
                <a:spcPts val="700"/>
              </a:spcBef>
              <a:buSzTx/>
              <a:buFontTx/>
              <a:buNone/>
              <a:defRPr sz="3200">
                <a:latin typeface="Arial"/>
                <a:ea typeface="Arial"/>
                <a:cs typeface="Arial"/>
                <a:sym typeface="Arial"/>
              </a:defRPr>
            </a:lvl1pPr>
            <a:lvl2pPr marL="783771" indent="-326571" algn="ctr">
              <a:lnSpc>
                <a:spcPct val="100000"/>
              </a:lnSpc>
              <a:spcBef>
                <a:spcPts val="700"/>
              </a:spcBef>
              <a:buFontTx/>
              <a:buChar char="–"/>
              <a:defRPr sz="3200">
                <a:latin typeface="Arial"/>
                <a:ea typeface="Arial"/>
                <a:cs typeface="Arial"/>
                <a:sym typeface="Arial"/>
              </a:defRPr>
            </a:lvl2pPr>
            <a:lvl3pPr marL="1219200" indent="-304800" algn="ctr">
              <a:lnSpc>
                <a:spcPct val="100000"/>
              </a:lnSpc>
              <a:spcBef>
                <a:spcPts val="700"/>
              </a:spcBef>
              <a:buFontTx/>
              <a:defRPr sz="3200">
                <a:latin typeface="Arial"/>
                <a:ea typeface="Arial"/>
                <a:cs typeface="Arial"/>
                <a:sym typeface="Arial"/>
              </a:defRPr>
            </a:lvl3pPr>
            <a:lvl4pPr marL="1737360" indent="-365760" algn="ctr">
              <a:lnSpc>
                <a:spcPct val="100000"/>
              </a:lnSpc>
              <a:spcBef>
                <a:spcPts val="700"/>
              </a:spcBef>
              <a:buFontTx/>
              <a:buChar char="–"/>
              <a:defRPr sz="3200">
                <a:latin typeface="Arial"/>
                <a:ea typeface="Arial"/>
                <a:cs typeface="Arial"/>
                <a:sym typeface="Arial"/>
              </a:defRPr>
            </a:lvl4pPr>
            <a:lvl5pPr marL="2194560" indent="-365760" algn="ctr">
              <a:lnSpc>
                <a:spcPct val="100000"/>
              </a:lnSpc>
              <a:spcBef>
                <a:spcPts val="700"/>
              </a:spcBef>
              <a:buFontTx/>
              <a:buChar char="»"/>
              <a:defRPr sz="3200">
                <a:latin typeface="Arial"/>
                <a:ea typeface="Arial"/>
                <a:cs typeface="Arial"/>
                <a:sym typeface="Arial"/>
              </a:defRPr>
            </a:lvl5pPr>
          </a:lstStyle>
          <a:p>
            <a:pPr lvl="0">
              <a:defRPr sz="1800"/>
            </a:pPr>
            <a:r>
              <a:rPr sz="3200"/>
              <a:t>Nível de Corpo Um</a:t>
            </a:r>
            <a:endParaRPr sz="3200"/>
          </a:p>
          <a:p>
            <a:pPr lvl="1">
              <a:defRPr sz="1800"/>
            </a:pPr>
            <a:r>
              <a:rPr sz="3200"/>
              <a:t>Nível de Corpo Dois</a:t>
            </a:r>
            <a:endParaRPr sz="3200"/>
          </a:p>
          <a:p>
            <a:pPr lvl="2">
              <a:defRPr sz="1800"/>
            </a:pPr>
            <a:r>
              <a:rPr sz="3200"/>
              <a:t>Nível de Corpo Três</a:t>
            </a:r>
            <a:endParaRPr sz="3200"/>
          </a:p>
          <a:p>
            <a:pPr lvl="3">
              <a:defRPr sz="1800"/>
            </a:pPr>
            <a:r>
              <a:rPr sz="3200"/>
              <a:t>Nível de Corpo Quatro</a:t>
            </a:r>
            <a:endParaRPr sz="3200"/>
          </a:p>
          <a:p>
            <a:pPr lvl="4">
              <a:defRPr sz="1800"/>
            </a:pPr>
            <a:r>
              <a:rPr sz="3200"/>
              <a:t>Nível de Corpo Cinco</a:t>
            </a:r>
          </a:p>
        </p:txBody>
      </p:sp>
      <p:sp>
        <p:nvSpPr>
          <p:cNvPr id="45" name="Shape 45"/>
          <p:cNvSpPr/>
          <p:nvPr>
            <p:ph type="sldNum" sz="quarter" idx="2"/>
          </p:nvPr>
        </p:nvSpPr>
        <p:spPr>
          <a:xfrm>
            <a:off x="8077200" y="6248400"/>
            <a:ext cx="1905000" cy="197384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14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hape 47"/>
          <p:cNvSpPr/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Texto do Título</a:t>
            </a:r>
          </a:p>
        </p:txBody>
      </p:sp>
      <p:sp>
        <p:nvSpPr>
          <p:cNvPr id="48" name="Shape 48"/>
          <p:cNvSpPr/>
          <p:nvPr>
            <p:ph type="body" idx="1"/>
          </p:nvPr>
        </p:nvSpPr>
        <p:spPr>
          <a:xfrm>
            <a:off x="839787" y="1681163"/>
            <a:ext cx="5157790" cy="823914"/>
          </a:xfrm>
          <a:prstGeom prst="rect">
            <a:avLst/>
          </a:prstGeom>
        </p:spPr>
        <p:txBody>
          <a:bodyPr anchor="b"/>
          <a:lstStyle/>
          <a:p>
            <a:pPr lvl="0">
              <a:defRPr sz="1800"/>
            </a:pPr>
            <a:r>
              <a:rPr sz="2800"/>
              <a:t>Nível de Corpo Um</a:t>
            </a:r>
            <a:endParaRPr sz="2800"/>
          </a:p>
          <a:p>
            <a:pPr lvl="1">
              <a:defRPr sz="1800"/>
            </a:pPr>
            <a:r>
              <a:rPr sz="2800"/>
              <a:t>Nível de Corpo Dois</a:t>
            </a:r>
            <a:endParaRPr sz="2800"/>
          </a:p>
          <a:p>
            <a:pPr lvl="2">
              <a:defRPr sz="1800"/>
            </a:pPr>
            <a:r>
              <a:rPr sz="2800"/>
              <a:t>Nível de Corpo Três</a:t>
            </a:r>
            <a:endParaRPr sz="2800"/>
          </a:p>
          <a:p>
            <a:pPr lvl="3">
              <a:defRPr sz="1800"/>
            </a:pPr>
            <a:r>
              <a:rPr sz="2800"/>
              <a:t>Nível de Corpo Quatro</a:t>
            </a:r>
            <a:endParaRPr sz="2800"/>
          </a:p>
          <a:p>
            <a:pPr lvl="4">
              <a:defRPr sz="1800"/>
            </a:pPr>
            <a:r>
              <a:rPr sz="2800"/>
              <a:t>Nível de Corpo Cinco</a:t>
            </a:r>
          </a:p>
        </p:txBody>
      </p:sp>
      <p:sp>
        <p:nvSpPr>
          <p:cNvPr id="49" name="Shape 4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1_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type="title"/>
          </p:nvPr>
        </p:nvSpPr>
        <p:spPr>
          <a:xfrm>
            <a:off x="839787" y="0"/>
            <a:ext cx="3932240" cy="2057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lvl="0">
              <a:defRPr sz="1800"/>
            </a:pPr>
            <a:r>
              <a:rPr sz="3200"/>
              <a:t>Texto do Título</a:t>
            </a:r>
          </a:p>
        </p:txBody>
      </p:sp>
      <p:sp>
        <p:nvSpPr>
          <p:cNvPr id="52" name="Shape 52"/>
          <p:cNvSpPr/>
          <p:nvPr>
            <p:ph type="body" idx="1"/>
          </p:nvPr>
        </p:nvSpPr>
        <p:spPr>
          <a:xfrm>
            <a:off x="839787" y="2057400"/>
            <a:ext cx="3932240" cy="4800600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Nível de Corpo Um</a:t>
            </a:r>
            <a:endParaRPr sz="2800"/>
          </a:p>
          <a:p>
            <a:pPr lvl="1">
              <a:defRPr sz="1800"/>
            </a:pPr>
            <a:r>
              <a:rPr sz="2800"/>
              <a:t>Nível de Corpo Dois</a:t>
            </a:r>
            <a:endParaRPr sz="2800"/>
          </a:p>
          <a:p>
            <a:pPr lvl="2">
              <a:defRPr sz="1800"/>
            </a:pPr>
            <a:r>
              <a:rPr sz="2800"/>
              <a:t>Nível de Corpo Três</a:t>
            </a:r>
            <a:endParaRPr sz="2800"/>
          </a:p>
          <a:p>
            <a:pPr lvl="3">
              <a:defRPr sz="1800"/>
            </a:pPr>
            <a:r>
              <a:rPr sz="2800"/>
              <a:t>Nível de Corpo Quatro</a:t>
            </a:r>
            <a:endParaRPr sz="2800"/>
          </a:p>
          <a:p>
            <a:pPr lvl="4">
              <a:defRPr sz="1800"/>
            </a:pPr>
            <a:r>
              <a:rPr sz="2800"/>
              <a:t>Nível de Corpo Cinco</a:t>
            </a:r>
          </a:p>
        </p:txBody>
      </p:sp>
      <p:sp>
        <p:nvSpPr>
          <p:cNvPr id="53" name="Shape 5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Texto do Título</a:t>
            </a:r>
          </a:p>
        </p:txBody>
      </p:sp>
      <p:sp>
        <p:nvSpPr>
          <p:cNvPr id="11" name="Shape 1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Nível de Corpo Um</a:t>
            </a:r>
            <a:endParaRPr sz="2800"/>
          </a:p>
          <a:p>
            <a:pPr lvl="1">
              <a:defRPr sz="1800"/>
            </a:pPr>
            <a:r>
              <a:rPr sz="2800"/>
              <a:t>Nível de Corpo Dois</a:t>
            </a:r>
            <a:endParaRPr sz="2800"/>
          </a:p>
          <a:p>
            <a:pPr lvl="2">
              <a:defRPr sz="1800"/>
            </a:pPr>
            <a:r>
              <a:rPr sz="2800"/>
              <a:t>Nível de Corpo Três</a:t>
            </a:r>
            <a:endParaRPr sz="2800"/>
          </a:p>
          <a:p>
            <a:pPr lvl="3">
              <a:defRPr sz="1800"/>
            </a:pPr>
            <a:r>
              <a:rPr sz="2800"/>
              <a:t>Nível de Corpo Quatro</a:t>
            </a:r>
            <a:endParaRPr sz="2800"/>
          </a:p>
          <a:p>
            <a:pPr lvl="4">
              <a:defRPr sz="1800"/>
            </a:pPr>
            <a:r>
              <a:rPr sz="2800"/>
              <a:t>Nível de Corpo Cinco</a:t>
            </a:r>
          </a:p>
        </p:txBody>
      </p:sp>
      <p:sp>
        <p:nvSpPr>
          <p:cNvPr id="12" name="Shape 12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/>
          <p:nvPr>
            <p:ph type="title"/>
          </p:nvPr>
        </p:nvSpPr>
        <p:spPr>
          <a:xfrm>
            <a:off x="831850" y="0"/>
            <a:ext cx="10515600" cy="4562475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pPr lvl="0">
              <a:defRPr sz="1800"/>
            </a:pPr>
            <a:r>
              <a:rPr sz="6000"/>
              <a:t>Texto do Título</a:t>
            </a:r>
          </a:p>
        </p:txBody>
      </p:sp>
      <p:sp>
        <p:nvSpPr>
          <p:cNvPr id="15" name="Shape 15"/>
          <p:cNvSpPr/>
          <p:nvPr>
            <p:ph type="body" idx="1"/>
          </p:nvPr>
        </p:nvSpPr>
        <p:spPr>
          <a:xfrm>
            <a:off x="831850" y="4589462"/>
            <a:ext cx="10515600" cy="2268543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685800" indent="-228600">
              <a:buFontTx/>
              <a:defRPr sz="2400">
                <a:solidFill>
                  <a:srgbClr val="888888"/>
                </a:solidFill>
              </a:defRPr>
            </a:lvl2pPr>
            <a:lvl3pPr marL="1188719" indent="-274319">
              <a:buFontTx/>
              <a:defRPr sz="2400">
                <a:solidFill>
                  <a:srgbClr val="888888"/>
                </a:solidFill>
              </a:defRPr>
            </a:lvl3pPr>
            <a:lvl4pPr marL="1676400" indent="-304800">
              <a:buFontTx/>
              <a:defRPr sz="2400">
                <a:solidFill>
                  <a:srgbClr val="888888"/>
                </a:solidFill>
              </a:defRPr>
            </a:lvl4pPr>
            <a:lvl5pPr marL="2133600" indent="-304800">
              <a:buFontTx/>
              <a:defRPr sz="2400">
                <a:solidFill>
                  <a:srgbClr val="888888"/>
                </a:solidFill>
              </a:defRPr>
            </a:lvl5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888888"/>
                </a:solidFill>
              </a:rPr>
              <a:t>Nível de Corpo Um</a:t>
            </a:r>
            <a:endParaRPr sz="2400">
              <a:solidFill>
                <a:srgbClr val="888888"/>
              </a:solidFill>
            </a:endParaRPr>
          </a:p>
          <a:p>
            <a:pPr lvl="1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888888"/>
                </a:solidFill>
              </a:rPr>
              <a:t>Nível de Corpo Dois</a:t>
            </a:r>
            <a:endParaRPr sz="2400">
              <a:solidFill>
                <a:srgbClr val="888888"/>
              </a:solidFill>
            </a:endParaRPr>
          </a:p>
          <a:p>
            <a:pPr lvl="2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888888"/>
                </a:solidFill>
              </a:rPr>
              <a:t>Nível de Corpo Três</a:t>
            </a:r>
            <a:endParaRPr sz="2400">
              <a:solidFill>
                <a:srgbClr val="888888"/>
              </a:solidFill>
            </a:endParaRPr>
          </a:p>
          <a:p>
            <a:pPr lvl="3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888888"/>
                </a:solidFill>
              </a:rPr>
              <a:t>Nível de Corpo Quatro</a:t>
            </a:r>
            <a:endParaRPr sz="2400">
              <a:solidFill>
                <a:srgbClr val="888888"/>
              </a:solidFill>
            </a:endParaRPr>
          </a:p>
          <a:p>
            <a:pPr lvl="4">
              <a:defRPr sz="1800">
                <a:solidFill>
                  <a:srgbClr val="000000"/>
                </a:solidFill>
              </a:defRPr>
            </a:pPr>
            <a:r>
              <a:rPr sz="2400">
                <a:solidFill>
                  <a:srgbClr val="888888"/>
                </a:solidFill>
              </a:rPr>
              <a:t>Nível de Corpo Cinco</a:t>
            </a:r>
          </a:p>
        </p:txBody>
      </p:sp>
      <p:sp>
        <p:nvSpPr>
          <p:cNvPr id="16" name="Shape 16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Texto do Título</a:t>
            </a:r>
          </a:p>
        </p:txBody>
      </p:sp>
      <p:sp>
        <p:nvSpPr>
          <p:cNvPr id="19" name="Shape 19"/>
          <p:cNvSpPr/>
          <p:nvPr>
            <p:ph type="body" idx="1"/>
          </p:nvPr>
        </p:nvSpPr>
        <p:spPr>
          <a:xfrm>
            <a:off x="838200" y="1825625"/>
            <a:ext cx="5181600" cy="5032375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Nível de Corpo Um</a:t>
            </a:r>
            <a:endParaRPr sz="2800"/>
          </a:p>
          <a:p>
            <a:pPr lvl="1">
              <a:defRPr sz="1800"/>
            </a:pPr>
            <a:r>
              <a:rPr sz="2800"/>
              <a:t>Nível de Corpo Dois</a:t>
            </a:r>
            <a:endParaRPr sz="2800"/>
          </a:p>
          <a:p>
            <a:pPr lvl="2">
              <a:defRPr sz="1800"/>
            </a:pPr>
            <a:r>
              <a:rPr sz="2800"/>
              <a:t>Nível de Corpo Três</a:t>
            </a:r>
            <a:endParaRPr sz="2800"/>
          </a:p>
          <a:p>
            <a:pPr lvl="3">
              <a:defRPr sz="1800"/>
            </a:pPr>
            <a:r>
              <a:rPr sz="2800"/>
              <a:t>Nível de Corpo Quatro</a:t>
            </a:r>
            <a:endParaRPr sz="2800"/>
          </a:p>
          <a:p>
            <a:pPr lvl="4">
              <a:defRPr sz="1800"/>
            </a:pPr>
            <a:r>
              <a:rPr sz="2800"/>
              <a:t>Nível de Corpo Cinco</a:t>
            </a:r>
          </a:p>
        </p:txBody>
      </p:sp>
      <p:sp>
        <p:nvSpPr>
          <p:cNvPr id="20" name="Shape 20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22"/>
          <p:cNvSpPr/>
          <p:nvPr>
            <p:ph type="title"/>
          </p:nvPr>
        </p:nvSpPr>
        <p:spPr>
          <a:xfrm>
            <a:off x="838200" y="0"/>
            <a:ext cx="10515600" cy="2055816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Texto do Título</a:t>
            </a:r>
          </a:p>
        </p:txBody>
      </p:sp>
      <p:sp>
        <p:nvSpPr>
          <p:cNvPr id="23" name="Shape 2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/>
          <p:nvPr>
            <p:ph type="title"/>
          </p:nvPr>
        </p:nvSpPr>
        <p:spPr>
          <a:xfrm>
            <a:off x="839787" y="0"/>
            <a:ext cx="3932240" cy="2057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lvl="0">
              <a:defRPr sz="1800"/>
            </a:pPr>
            <a:r>
              <a:rPr sz="3200"/>
              <a:t>Texto do Título</a:t>
            </a:r>
          </a:p>
        </p:txBody>
      </p:sp>
      <p:sp>
        <p:nvSpPr>
          <p:cNvPr id="28" name="Shape 28"/>
          <p:cNvSpPr/>
          <p:nvPr>
            <p:ph type="body" idx="1"/>
          </p:nvPr>
        </p:nvSpPr>
        <p:spPr>
          <a:xfrm>
            <a:off x="5183187" y="987425"/>
            <a:ext cx="6172204" cy="587057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pPr lvl="0">
              <a:defRPr sz="1800"/>
            </a:pPr>
            <a:r>
              <a:rPr sz="3200"/>
              <a:t>Nível de Corpo Um</a:t>
            </a:r>
            <a:endParaRPr sz="3200"/>
          </a:p>
          <a:p>
            <a:pPr lvl="1">
              <a:defRPr sz="1800"/>
            </a:pPr>
            <a:r>
              <a:rPr sz="3200"/>
              <a:t>Nível de Corpo Dois</a:t>
            </a:r>
            <a:endParaRPr sz="3200"/>
          </a:p>
          <a:p>
            <a:pPr lvl="2">
              <a:defRPr sz="1800"/>
            </a:pPr>
            <a:r>
              <a:rPr sz="3200"/>
              <a:t>Nível de Corpo Três</a:t>
            </a:r>
            <a:endParaRPr sz="3200"/>
          </a:p>
          <a:p>
            <a:pPr lvl="3">
              <a:defRPr sz="1800"/>
            </a:pPr>
            <a:r>
              <a:rPr sz="3200"/>
              <a:t>Nível de Corpo Quatro</a:t>
            </a:r>
            <a:endParaRPr sz="3200"/>
          </a:p>
          <a:p>
            <a:pPr lvl="4">
              <a:defRPr sz="1800"/>
            </a:pPr>
            <a:r>
              <a:rPr sz="3200"/>
              <a:t>Nível de Corpo Cinco</a:t>
            </a:r>
          </a:p>
        </p:txBody>
      </p:sp>
      <p:sp>
        <p:nvSpPr>
          <p:cNvPr id="29" name="Shape 29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hape 31"/>
          <p:cNvSpPr/>
          <p:nvPr>
            <p:ph type="title"/>
          </p:nvPr>
        </p:nvSpPr>
        <p:spPr>
          <a:xfrm>
            <a:off x="839787" y="0"/>
            <a:ext cx="3932240" cy="20574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pPr lvl="0">
              <a:defRPr sz="1800"/>
            </a:pPr>
            <a:r>
              <a:rPr sz="3200"/>
              <a:t>Texto do Título</a:t>
            </a:r>
          </a:p>
        </p:txBody>
      </p:sp>
      <p:sp>
        <p:nvSpPr>
          <p:cNvPr id="32" name="Shape 32"/>
          <p:cNvSpPr/>
          <p:nvPr>
            <p:ph type="body" idx="1"/>
          </p:nvPr>
        </p:nvSpPr>
        <p:spPr>
          <a:xfrm>
            <a:off x="839787" y="2057400"/>
            <a:ext cx="3932240" cy="4800600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609600" indent="-152400">
              <a:buFontTx/>
              <a:defRPr sz="1600"/>
            </a:lvl2pPr>
            <a:lvl3pPr marL="1097277" indent="-182877">
              <a:buFontTx/>
              <a:defRPr sz="1600"/>
            </a:lvl3pPr>
            <a:lvl4pPr marL="1574800" indent="-203200">
              <a:buFontTx/>
              <a:defRPr sz="1600"/>
            </a:lvl4pPr>
            <a:lvl5pPr marL="2032000" indent="-203200">
              <a:buFontTx/>
              <a:defRPr sz="1600"/>
            </a:lvl5pPr>
          </a:lstStyle>
          <a:p>
            <a:pPr lvl="0">
              <a:defRPr sz="1800"/>
            </a:pPr>
            <a:r>
              <a:rPr sz="1600"/>
              <a:t>Nível de Corpo Um</a:t>
            </a:r>
            <a:endParaRPr sz="1600"/>
          </a:p>
          <a:p>
            <a:pPr lvl="1">
              <a:defRPr sz="1800"/>
            </a:pPr>
            <a:r>
              <a:rPr sz="1600"/>
              <a:t>Nível de Corpo Dois</a:t>
            </a:r>
            <a:endParaRPr sz="1600"/>
          </a:p>
          <a:p>
            <a:pPr lvl="2">
              <a:defRPr sz="1800"/>
            </a:pPr>
            <a:r>
              <a:rPr sz="1600"/>
              <a:t>Nível de Corpo Três</a:t>
            </a:r>
            <a:endParaRPr sz="1600"/>
          </a:p>
          <a:p>
            <a:pPr lvl="3">
              <a:defRPr sz="1800"/>
            </a:pPr>
            <a:r>
              <a:rPr sz="1600"/>
              <a:t>Nível de Corpo Quatro</a:t>
            </a:r>
            <a:endParaRPr sz="1600"/>
          </a:p>
          <a:p>
            <a:pPr lvl="4">
              <a:defRPr sz="1800"/>
            </a:pPr>
            <a:r>
              <a:rPr sz="1600"/>
              <a:t>Nível de Corpo Cinco</a:t>
            </a:r>
          </a:p>
        </p:txBody>
      </p:sp>
      <p:sp>
        <p:nvSpPr>
          <p:cNvPr id="33" name="Shape 3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4400"/>
              <a:t>Texto do Título</a:t>
            </a:r>
          </a:p>
        </p:txBody>
      </p:sp>
      <p:sp>
        <p:nvSpPr>
          <p:cNvPr id="36" name="Shape 36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800"/>
              <a:t>Nível de Corpo Um</a:t>
            </a:r>
            <a:endParaRPr sz="2800"/>
          </a:p>
          <a:p>
            <a:pPr lvl="1">
              <a:defRPr sz="1800"/>
            </a:pPr>
            <a:r>
              <a:rPr sz="2800"/>
              <a:t>Nível de Corpo Dois</a:t>
            </a:r>
            <a:endParaRPr sz="2800"/>
          </a:p>
          <a:p>
            <a:pPr lvl="2">
              <a:defRPr sz="1800"/>
            </a:pPr>
            <a:r>
              <a:rPr sz="2800"/>
              <a:t>Nível de Corpo Três</a:t>
            </a:r>
            <a:endParaRPr sz="2800"/>
          </a:p>
          <a:p>
            <a:pPr lvl="3">
              <a:defRPr sz="1800"/>
            </a:pPr>
            <a:r>
              <a:rPr sz="2800"/>
              <a:t>Nível de Corpo Quatro</a:t>
            </a:r>
            <a:endParaRPr sz="2800"/>
          </a:p>
          <a:p>
            <a:pPr lvl="4">
              <a:defRPr sz="1800"/>
            </a:pPr>
            <a:r>
              <a:rPr sz="2800"/>
              <a:t>Nível de Corpo Cinco</a:t>
            </a:r>
          </a:p>
        </p:txBody>
      </p:sp>
      <p:sp>
        <p:nvSpPr>
          <p:cNvPr id="37" name="Shape 37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/>
          <p:nvPr>
            <p:ph type="title"/>
          </p:nvPr>
        </p:nvSpPr>
        <p:spPr>
          <a:xfrm>
            <a:off x="838200" y="230185"/>
            <a:ext cx="10515600" cy="15954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 anchor="ctr">
            <a:normAutofit fontScale="100000" lnSpcReduction="0"/>
          </a:bodyPr>
          <a:lstStyle/>
          <a:p>
            <a:pPr lvl="0">
              <a:defRPr sz="1800"/>
            </a:pPr>
            <a:r>
              <a:rPr sz="4400"/>
              <a:t>Texto do Título</a:t>
            </a:r>
          </a:p>
        </p:txBody>
      </p:sp>
      <p:sp>
        <p:nvSpPr>
          <p:cNvPr id="3" name="Shape 3"/>
          <p:cNvSpPr/>
          <p:nvPr>
            <p:ph type="body" idx="1"/>
          </p:nvPr>
        </p:nvSpPr>
        <p:spPr>
          <a:xfrm>
            <a:off x="838200" y="1825625"/>
            <a:ext cx="10515600" cy="50323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/>
          <a:p>
            <a:pPr lvl="0">
              <a:defRPr sz="1800"/>
            </a:pPr>
            <a:r>
              <a:rPr sz="2800"/>
              <a:t>Nível de Corpo Um</a:t>
            </a:r>
            <a:endParaRPr sz="2800"/>
          </a:p>
          <a:p>
            <a:pPr lvl="1">
              <a:defRPr sz="1800"/>
            </a:pPr>
            <a:r>
              <a:rPr sz="2800"/>
              <a:t>Nível de Corpo Dois</a:t>
            </a:r>
            <a:endParaRPr sz="2800"/>
          </a:p>
          <a:p>
            <a:pPr lvl="2">
              <a:defRPr sz="1800"/>
            </a:pPr>
            <a:r>
              <a:rPr sz="2800"/>
              <a:t>Nível de Corpo Três</a:t>
            </a:r>
            <a:endParaRPr sz="2800"/>
          </a:p>
          <a:p>
            <a:pPr lvl="3">
              <a:defRPr sz="1800"/>
            </a:pPr>
            <a:r>
              <a:rPr sz="2800"/>
              <a:t>Nível de Corpo Quatro</a:t>
            </a:r>
            <a:endParaRPr sz="2800"/>
          </a:p>
          <a:p>
            <a:pPr lvl="4">
              <a:defRPr sz="1800"/>
            </a:pPr>
            <a:r>
              <a:rPr sz="2800"/>
              <a:t>Nível de Corpo Cinco</a:t>
            </a:r>
          </a:p>
        </p:txBody>
      </p:sp>
      <p:sp>
        <p:nvSpPr>
          <p:cNvPr id="4" name="Shape 4"/>
          <p:cNvSpPr/>
          <p:nvPr>
            <p:ph type="sldNum" sz="quarter" idx="2"/>
          </p:nvPr>
        </p:nvSpPr>
        <p:spPr>
          <a:xfrm>
            <a:off x="8610600" y="6404290"/>
            <a:ext cx="2743200" cy="269237"/>
          </a:xfrm>
          <a:prstGeom prst="rect">
            <a:avLst/>
          </a:prstGeom>
          <a:ln w="12700">
            <a:miter lim="400000"/>
          </a:ln>
        </p:spPr>
        <p:txBody>
          <a:bodyPr lIns="45718" tIns="45718" rIns="45718" bIns="45718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transition spd="med" advClick="1"/>
  <p:txStyles>
    <p:titleStyle>
      <a:lvl1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1pPr>
      <a:lvl2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2pPr>
      <a:lvl3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3pPr>
      <a:lvl4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4pPr>
      <a:lvl5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5pPr>
      <a:lvl6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6pPr>
      <a:lvl7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7pPr>
      <a:lvl8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8pPr>
      <a:lvl9pPr>
        <a:lnSpc>
          <a:spcPct val="90000"/>
        </a:lnSpc>
        <a:defRPr sz="4400"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indent="-228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1pPr>
      <a:lvl2pPr marL="723900" indent="-2667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2pPr>
      <a:lvl3pPr marL="1234438" indent="-320038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3pPr>
      <a:lvl4pPr marL="17272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4pPr>
      <a:lvl5pPr marL="21844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5pPr>
      <a:lvl6pPr marL="26416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6pPr>
      <a:lvl7pPr marL="30988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7pPr>
      <a:lvl8pPr marL="35560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8pPr>
      <a:lvl9pPr marL="4013200" indent="-355600">
        <a:lnSpc>
          <a:spcPct val="90000"/>
        </a:lnSpc>
        <a:spcBef>
          <a:spcPts val="1000"/>
        </a:spcBef>
        <a:buSzPct val="100000"/>
        <a:buFont typeface="Arial"/>
        <a:buChar char="•"/>
        <a:defRPr sz="2800">
          <a:latin typeface="Calibri"/>
          <a:ea typeface="Calibri"/>
          <a:cs typeface="Calibri"/>
          <a:sym typeface="Calibri"/>
        </a:defRPr>
      </a:lvl9pPr>
    </p:bodyStyle>
    <p:otherStyle>
      <a:lvl1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1pPr>
      <a:lvl2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2pPr>
      <a:lvl3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3pPr>
      <a:lvl4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4pPr>
      <a:lvl5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5pPr>
      <a:lvl6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6pPr>
      <a:lvl7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7pPr>
      <a:lvl8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8pPr>
      <a:lvl9pPr algn="r">
        <a:defRPr sz="1200">
          <a:solidFill>
            <a:schemeClr val="tx1"/>
          </a:solidFill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.png"/><Relationship Id="rId3" Type="http://schemas.openxmlformats.org/officeDocument/2006/relationships/image" Target="../media/image1.png"/><Relationship Id="rId4" Type="http://schemas.openxmlformats.org/officeDocument/2006/relationships/image" Target="../media/image2.jpeg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7.png"/><Relationship Id="rId3" Type="http://schemas.openxmlformats.org/officeDocument/2006/relationships/image" Target="../media/image2.jpeg"/><Relationship Id="rId4" Type="http://schemas.openxmlformats.org/officeDocument/2006/relationships/image" Target="../media/image1.png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Relationship Id="rId3" Type="http://schemas.openxmlformats.org/officeDocument/2006/relationships/image" Target="../media/image1.png"/><Relationship Id="rId4" Type="http://schemas.openxmlformats.org/officeDocument/2006/relationships/image" Target="../media/image2.jpeg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6.xml"/><Relationship Id="rId3" Type="http://schemas.openxmlformats.org/officeDocument/2006/relationships/image" Target="../media/image1.png"/><Relationship Id="rId4" Type="http://schemas.openxmlformats.org/officeDocument/2006/relationships/image" Target="../media/image2.jpeg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9.png"/><Relationship Id="rId3" Type="http://schemas.openxmlformats.org/officeDocument/2006/relationships/image" Target="../media/image1.png"/><Relationship Id="rId4" Type="http://schemas.openxmlformats.org/officeDocument/2006/relationships/image" Target="../media/image2.jpeg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2.jpeg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2.jpeg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jpeg"/><Relationship Id="rId3" Type="http://schemas.openxmlformats.org/officeDocument/2006/relationships/image" Target="../media/image1.png"/><Relationship Id="rId4" Type="http://schemas.openxmlformats.org/officeDocument/2006/relationships/image" Target="../media/image3.jpeg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jpeg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jpeg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10.png"/><Relationship Id="rId5" Type="http://schemas.openxmlformats.org/officeDocument/2006/relationships/image" Target="../media/image2.jpeg"/><Relationship Id="rId6" Type="http://schemas.openxmlformats.org/officeDocument/2006/relationships/hyperlink" Target="mailto:diretor@abitrigo.com.br" TargetMode="External"/><Relationship Id="rId7" Type="http://schemas.openxmlformats.org/officeDocument/2006/relationships/image" Target="../media/image11.png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chart" Target="../charts/chart1.xml"/><Relationship Id="rId3" Type="http://schemas.openxmlformats.org/officeDocument/2006/relationships/image" Target="../media/image2.jpeg"/><Relationship Id="rId4" Type="http://schemas.openxmlformats.org/officeDocument/2006/relationships/image" Target="../media/image1.png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chart" Target="../charts/chart2.xml"/><Relationship Id="rId3" Type="http://schemas.openxmlformats.org/officeDocument/2006/relationships/chart" Target="../charts/chart3.xml"/><Relationship Id="rId4" Type="http://schemas.openxmlformats.org/officeDocument/2006/relationships/image" Target="../media/image2.jpeg"/><Relationship Id="rId5" Type="http://schemas.openxmlformats.org/officeDocument/2006/relationships/image" Target="../media/image1.png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chart" Target="../charts/chart4.xml"/><Relationship Id="rId3" Type="http://schemas.openxmlformats.org/officeDocument/2006/relationships/chart" Target="../charts/chart5.xml"/><Relationship Id="rId4" Type="http://schemas.openxmlformats.org/officeDocument/2006/relationships/image" Target="../media/image2.jpeg"/><Relationship Id="rId5" Type="http://schemas.openxmlformats.org/officeDocument/2006/relationships/image" Target="../media/image1.png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3" Type="http://schemas.openxmlformats.org/officeDocument/2006/relationships/image" Target="../media/image2.jpeg"/><Relationship Id="rId4" Type="http://schemas.openxmlformats.org/officeDocument/2006/relationships/image" Target="../media/image1.png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3" Type="http://schemas.openxmlformats.org/officeDocument/2006/relationships/image" Target="../media/image1.png"/><Relationship Id="rId4" Type="http://schemas.openxmlformats.org/officeDocument/2006/relationships/image" Target="../media/image2.jpeg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3" Type="http://schemas.openxmlformats.org/officeDocument/2006/relationships/image" Target="../media/image1.png"/><Relationship Id="rId4" Type="http://schemas.openxmlformats.org/officeDocument/2006/relationships/image" Target="../media/image2.jpeg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3" Type="http://schemas.openxmlformats.org/officeDocument/2006/relationships/image" Target="../media/image1.png"/><Relationship Id="rId4" Type="http://schemas.openxmlformats.org/officeDocument/2006/relationships/image" Target="../media/image2.jpe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solidFill>
          <a:srgbClr val="FFFFFF">
            <a:alpha val="76000"/>
          </a:srgbClr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" name="image1.jpeg"/>
          <p:cNvPicPr/>
          <p:nvPr/>
        </p:nvPicPr>
        <p:blipFill>
          <a:blip r:embed="rId2">
            <a:alphaModFix amt="75000"/>
            <a:extLst/>
          </a:blip>
          <a:stretch>
            <a:fillRect/>
          </a:stretch>
        </p:blipFill>
        <p:spPr>
          <a:xfrm>
            <a:off x="0" y="0"/>
            <a:ext cx="12192000" cy="6838713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50800" dist="50800" dir="5400000">
              <a:srgbClr val="FFFFFF"/>
            </a:outerShdw>
          </a:effectLst>
        </p:spPr>
      </p:pic>
      <p:sp>
        <p:nvSpPr>
          <p:cNvPr id="58" name="Shape 58"/>
          <p:cNvSpPr/>
          <p:nvPr>
            <p:ph type="body" idx="1"/>
          </p:nvPr>
        </p:nvSpPr>
        <p:spPr>
          <a:xfrm>
            <a:off x="4624361" y="3488442"/>
            <a:ext cx="6691088" cy="1033411"/>
          </a:xfrm>
          <a:prstGeom prst="rect">
            <a:avLst/>
          </a:prstGeom>
        </p:spPr>
        <p:txBody>
          <a:bodyPr/>
          <a:lstStyle>
            <a:lvl1pPr>
              <a:defRPr b="1" sz="4400">
                <a:solidFill>
                  <a:srgbClr val="385724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4400">
                <a:solidFill>
                  <a:srgbClr val="385724"/>
                </a:solidFill>
              </a:rPr>
              <a:t>2018-2019 TENDÊNCIAS</a:t>
            </a:r>
          </a:p>
        </p:txBody>
      </p:sp>
      <p:pic>
        <p:nvPicPr>
          <p:cNvPr id="59" name="image1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44909" y="29966"/>
            <a:ext cx="3636510" cy="142136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/>
          <p:nvPr>
            <p:ph type="title"/>
          </p:nvPr>
        </p:nvSpPr>
        <p:spPr>
          <a:xfrm>
            <a:off x="1524000" y="0"/>
            <a:ext cx="9144000" cy="3509963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24" name="Shape 124"/>
          <p:cNvSpPr/>
          <p:nvPr>
            <p:ph type="body" idx="1"/>
          </p:nvPr>
        </p:nvSpPr>
        <p:spPr>
          <a:xfrm>
            <a:off x="1524000" y="3602037"/>
            <a:ext cx="9144000" cy="3255965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25" name="Shape 125"/>
          <p:cNvSpPr/>
          <p:nvPr>
            <p:ph type="sldNum" sz="quarter" idx="2"/>
          </p:nvPr>
        </p:nvSpPr>
        <p:spPr>
          <a:xfrm>
            <a:off x="8610600" y="6328090"/>
            <a:ext cx="2743200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defTabSz="850391">
              <a:defRPr sz="11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100">
                <a:solidFill>
                  <a:srgbClr val="888888"/>
                </a:solidFill>
              </a:rPr>
            </a:fld>
          </a:p>
        </p:txBody>
      </p:sp>
      <p:pic>
        <p:nvPicPr>
          <p:cNvPr id="126" name="image6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ln w="12700">
            <a:miter lim="400000"/>
          </a:ln>
        </p:spPr>
      </p:pic>
      <p:sp>
        <p:nvSpPr>
          <p:cNvPr id="127" name="Shape 127"/>
          <p:cNvSpPr/>
          <p:nvPr/>
        </p:nvSpPr>
        <p:spPr>
          <a:xfrm>
            <a:off x="-3" y="0"/>
            <a:ext cx="12192005" cy="1600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128" name="Shape 128"/>
          <p:cNvSpPr/>
          <p:nvPr/>
        </p:nvSpPr>
        <p:spPr>
          <a:xfrm>
            <a:off x="4671252" y="769081"/>
            <a:ext cx="2784751" cy="650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3200">
                <a:solidFill>
                  <a:srgbClr val="FF0000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FF0000"/>
                </a:solidFill>
              </a:rPr>
              <a:t>TRIGO RUSSO</a:t>
            </a:r>
          </a:p>
        </p:txBody>
      </p:sp>
      <p:pic>
        <p:nvPicPr>
          <p:cNvPr id="129" name="image1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8587" y="103076"/>
            <a:ext cx="2391088" cy="983390"/>
          </a:xfrm>
          <a:prstGeom prst="rect">
            <a:avLst/>
          </a:prstGeom>
          <a:ln w="12700">
            <a:miter lim="400000"/>
          </a:ln>
        </p:spPr>
      </p:pic>
      <p:pic>
        <p:nvPicPr>
          <p:cNvPr id="130" name="image2.jpe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544178" y="0"/>
            <a:ext cx="1622427" cy="144022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/>
          <p:nvPr>
            <p:ph type="title"/>
          </p:nvPr>
        </p:nvSpPr>
        <p:spPr>
          <a:xfrm>
            <a:off x="1524000" y="0"/>
            <a:ext cx="9144000" cy="3509963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33" name="Shape 133"/>
          <p:cNvSpPr/>
          <p:nvPr>
            <p:ph type="body" idx="1"/>
          </p:nvPr>
        </p:nvSpPr>
        <p:spPr>
          <a:xfrm>
            <a:off x="1524000" y="3602037"/>
            <a:ext cx="9144000" cy="3255965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34" name="Shape 134"/>
          <p:cNvSpPr/>
          <p:nvPr>
            <p:ph type="sldNum" sz="quarter" idx="2"/>
          </p:nvPr>
        </p:nvSpPr>
        <p:spPr>
          <a:xfrm>
            <a:off x="8610600" y="6328090"/>
            <a:ext cx="2743200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defTabSz="850391">
              <a:defRPr sz="11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100">
                <a:solidFill>
                  <a:srgbClr val="888888"/>
                </a:solidFill>
              </a:rPr>
            </a:fld>
          </a:p>
        </p:txBody>
      </p:sp>
      <p:pic>
        <p:nvPicPr>
          <p:cNvPr id="135" name="image7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628774" y="314324"/>
            <a:ext cx="9039226" cy="6543676"/>
          </a:xfrm>
          <a:prstGeom prst="rect">
            <a:avLst/>
          </a:prstGeom>
          <a:ln w="12700">
            <a:miter lim="400000"/>
          </a:ln>
        </p:spPr>
      </p:pic>
      <p:sp>
        <p:nvSpPr>
          <p:cNvPr id="136" name="Shape 136"/>
          <p:cNvSpPr/>
          <p:nvPr/>
        </p:nvSpPr>
        <p:spPr>
          <a:xfrm>
            <a:off x="-2" y="-30685"/>
            <a:ext cx="12192005" cy="111600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pic>
        <p:nvPicPr>
          <p:cNvPr id="137" name="image2.jpe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569575" y="27994"/>
            <a:ext cx="1622425" cy="1440228"/>
          </a:xfrm>
          <a:prstGeom prst="rect">
            <a:avLst/>
          </a:prstGeom>
          <a:ln w="12700">
            <a:miter lim="400000"/>
          </a:ln>
        </p:spPr>
      </p:pic>
      <p:pic>
        <p:nvPicPr>
          <p:cNvPr id="138" name="image1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4650" y="10855"/>
            <a:ext cx="2391089" cy="983393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blipFill rotWithShape="1">
          <a:blip r:embed="rId2"/>
          <a:srcRect l="0" t="0" r="0" b="0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Shape 140"/>
          <p:cNvSpPr/>
          <p:nvPr/>
        </p:nvSpPr>
        <p:spPr>
          <a:xfrm>
            <a:off x="2399538" y="1126269"/>
            <a:ext cx="3552847" cy="650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3200">
                <a:solidFill>
                  <a:srgbClr val="385724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385724"/>
                </a:solidFill>
              </a:rPr>
              <a:t>TRIGO NO BRASIL</a:t>
            </a:r>
          </a:p>
        </p:txBody>
      </p:sp>
    </p:spTree>
  </p:cSld>
  <p:clrMapOvr>
    <a:masterClrMapping/>
  </p:clrMapOvr>
  <p:transition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2" name="image8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79413" y="2157413"/>
            <a:ext cx="11435858" cy="4397377"/>
          </a:xfrm>
          <a:prstGeom prst="rect">
            <a:avLst/>
          </a:prstGeom>
          <a:ln w="12700">
            <a:miter lim="400000"/>
          </a:ln>
        </p:spPr>
      </p:pic>
      <p:pic>
        <p:nvPicPr>
          <p:cNvPr id="143" name="image1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4650" y="10855"/>
            <a:ext cx="2391089" cy="983393"/>
          </a:xfrm>
          <a:prstGeom prst="rect">
            <a:avLst/>
          </a:prstGeom>
          <a:ln w="12700">
            <a:miter lim="400000"/>
          </a:ln>
        </p:spPr>
      </p:pic>
      <p:pic>
        <p:nvPicPr>
          <p:cNvPr id="144" name="image2.jpe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544178" y="0"/>
            <a:ext cx="1622427" cy="1440228"/>
          </a:xfrm>
          <a:prstGeom prst="rect">
            <a:avLst/>
          </a:prstGeom>
          <a:ln w="12700">
            <a:miter lim="400000"/>
          </a:ln>
        </p:spPr>
      </p:pic>
      <p:sp>
        <p:nvSpPr>
          <p:cNvPr id="145" name="Shape 145"/>
          <p:cNvSpPr/>
          <p:nvPr/>
        </p:nvSpPr>
        <p:spPr>
          <a:xfrm>
            <a:off x="3360311" y="1147840"/>
            <a:ext cx="5126022" cy="650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3200">
                <a:solidFill>
                  <a:srgbClr val="385724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385724"/>
                </a:solidFill>
              </a:rPr>
              <a:t>TRIGO - ABASTECIMENTO</a:t>
            </a:r>
          </a:p>
        </p:txBody>
      </p:sp>
    </p:spTree>
  </p:cSld>
  <p:clrMapOvr>
    <a:masterClrMapping/>
  </p:clrMapOvr>
  <p:transition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Shape 147"/>
          <p:cNvSpPr/>
          <p:nvPr>
            <p:ph type="title"/>
          </p:nvPr>
        </p:nvSpPr>
        <p:spPr>
          <a:xfrm>
            <a:off x="838200" y="642505"/>
            <a:ext cx="10515600" cy="1595445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 lvl="0">
              <a:defRPr sz="1800"/>
            </a:pPr>
            <a:r>
              <a:rPr sz="2800"/>
              <a:t>CONSUMO ANUAL DE PÃO NA AMÉRICA</a:t>
            </a:r>
          </a:p>
        </p:txBody>
      </p:sp>
      <p:graphicFrame>
        <p:nvGraphicFramePr>
          <p:cNvPr id="148" name="Chart 148"/>
          <p:cNvGraphicFramePr/>
          <p:nvPr/>
        </p:nvGraphicFramePr>
        <p:xfrm>
          <a:off x="1334488" y="2110744"/>
          <a:ext cx="9697959" cy="3848217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  <p:pic>
        <p:nvPicPr>
          <p:cNvPr id="149" name="image1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4650" y="10855"/>
            <a:ext cx="2391089" cy="98339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0" name="image2.jpe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544178" y="0"/>
            <a:ext cx="1622427" cy="144022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2" name="Table 152"/>
          <p:cNvGraphicFramePr/>
          <p:nvPr/>
        </p:nvGraphicFramePr>
        <p:xfrm>
          <a:off x="3763169" y="571500"/>
          <a:ext cx="5095081" cy="6124408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{4C3C2611-4C71-4FC5-86AE-919BDF0F9419}</a:tableStyleId>
              </a:tblPr>
              <a:tblGrid>
                <a:gridCol w="155738"/>
                <a:gridCol w="3412873"/>
                <a:gridCol w="1370731"/>
                <a:gridCol w="155738"/>
              </a:tblGrid>
              <a:tr h="345620">
                <a:tc>
                  <a:txBody>
                    <a:bodyPr/>
                    <a:lstStyle/>
                    <a:p>
                      <a:pPr lvl="0" algn="l" defTabSz="457200">
                        <a:defRPr b="0" i="0" sz="1800"/>
                      </a:pPr>
                      <a:r>
                        <a:rPr>
                          <a:sym typeface="Helvetica"/>
                        </a:rPr>
                        <a:t/>
                      </a:r>
                    </a:p>
                  </a:txBody>
                  <a:tcPr marL="9525" marR="9525" marT="9525" marB="9525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 defTabSz="457200">
                        <a:defRPr b="0" i="0" sz="1800"/>
                      </a:pPr>
                      <a:r>
                        <a:rPr>
                          <a:sym typeface="Helvetica"/>
                        </a:rPr>
                        <a:t/>
                      </a:r>
                    </a:p>
                  </a:txBody>
                  <a:tcPr marL="9525" marR="9525" marT="9525" marB="9525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2540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>
                        <a:defRPr b="0" i="0" sz="1800"/>
                      </a:pPr>
                      <a:r>
                        <a:rPr>
                          <a:sym typeface="Helvetica"/>
                        </a:rPr>
                        <a:t/>
                      </a:r>
                    </a:p>
                  </a:txBody>
                  <a:tcPr marL="9525" marR="9525" marT="9525" marB="9525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2540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 defTabSz="457200">
                        <a:defRPr b="0" i="0" sz="1800"/>
                      </a:pPr>
                      <a:r>
                        <a:rPr>
                          <a:sym typeface="Helvetica"/>
                        </a:rPr>
                        <a:t/>
                      </a:r>
                    </a:p>
                  </a:txBody>
                  <a:tcPr marL="9525" marR="9525" marT="9525" marB="9525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568515">
                <a:tc>
                  <a:txBody>
                    <a:bodyPr/>
                    <a:lstStyle/>
                    <a:p>
                      <a:pPr lvl="0" algn="l" defTabSz="457200">
                        <a:defRPr b="0" i="0" sz="1800"/>
                      </a:pPr>
                      <a:r>
                        <a:rPr>
                          <a:sym typeface="Helvetica"/>
                        </a:rPr>
                        <a:t/>
                      </a:r>
                    </a:p>
                  </a:txBody>
                  <a:tcPr marL="9525" marR="9525" marT="9525" marB="9525" anchor="ctr" anchorCtr="0" horzOverflow="overflow">
                    <a:lnL w="12700">
                      <a:miter lim="400000"/>
                    </a:lnL>
                    <a:lnR w="25400">
                      <a:solidFill>
                        <a:srgbClr val="000000"/>
                      </a:solidFill>
                      <a:round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 gridSpan="2" rowSpan="2">
                  <a:txBody>
                    <a:bodyPr/>
                    <a:lstStyle/>
                    <a:p>
                      <a:pPr lvl="0" algn="ctr" defTabSz="457200">
                        <a:defRPr b="0" i="0" sz="1800"/>
                      </a:pPr>
                      <a:r>
                        <a:rPr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DISTRIBUIÇÃO DE USO DAS</a:t>
                      </a:r>
                      <a:endParaRPr>
                        <a:latin typeface="Arial Bold"/>
                        <a:ea typeface="Arial Bold"/>
                        <a:cs typeface="Arial Bold"/>
                        <a:sym typeface="Arial Bold"/>
                      </a:endParaRPr>
                    </a:p>
                    <a:p>
                      <a:pPr lvl="0" algn="ctr" defTabSz="457200">
                        <a:defRPr b="0" i="0" sz="1800"/>
                      </a:pPr>
                      <a:r>
                        <a:rPr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FARINHAS NO MERCADO</a:t>
                      </a:r>
                    </a:p>
                  </a:txBody>
                  <a:tcPr marL="9525" marR="9525" marT="9525" marB="9525" anchor="ctr" anchorCtr="0" horzOverflow="overflow">
                    <a:lnL w="2540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BFBFBF"/>
                      </a:solidFill>
                      <a:round/>
                    </a:lnR>
                    <a:lnT w="2540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solidFill>
                      <a:srgbClr val="FFCC99"/>
                    </a:solidFill>
                  </a:tcPr>
                </a:tc>
                <a:tc rowSpan="2" hMerge="1">
                  <a:tcPr/>
                </a:tc>
                <a:tc>
                  <a:txBody>
                    <a:bodyPr/>
                    <a:lstStyle/>
                    <a:p>
                      <a:pPr lvl="0" algn="l" defTabSz="457200">
                        <a:defRPr b="0" i="0" sz="1800"/>
                      </a:pPr>
                      <a:r>
                        <a:rPr sz="1000">
                          <a:latin typeface="+mn-lt"/>
                          <a:ea typeface="+mn-ea"/>
                          <a:cs typeface="+mn-cs"/>
                          <a:sym typeface="Avenir Roman"/>
                        </a:rPr>
                        <a:t> </a:t>
                      </a:r>
                    </a:p>
                  </a:txBody>
                  <a:tcPr marL="9525" marR="9525" marT="9525" marB="9525" anchor="ctr" anchorCtr="0" horzOverflow="overflow">
                    <a:lnL w="6350">
                      <a:solidFill>
                        <a:srgbClr val="BFBFBF"/>
                      </a:solidFill>
                      <a:round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491688">
                <a:tc>
                  <a:txBody>
                    <a:bodyPr/>
                    <a:lstStyle/>
                    <a:p>
                      <a:pPr lvl="0" algn="l" defTabSz="457200">
                        <a:defRPr b="0" i="0" sz="1800"/>
                      </a:pPr>
                      <a:r>
                        <a:rPr>
                          <a:sym typeface="Helvetica"/>
                        </a:rPr>
                        <a:t/>
                      </a:r>
                    </a:p>
                  </a:txBody>
                  <a:tcPr marL="9525" marR="9525" marT="9525" marB="9525" anchor="ctr" anchorCtr="0" horzOverflow="overflow">
                    <a:lnL w="12700">
                      <a:miter lim="400000"/>
                    </a:lnL>
                    <a:lnR w="25400">
                      <a:solidFill>
                        <a:srgbClr val="000000"/>
                      </a:solidFill>
                      <a:round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 gridSpan="2" vMerge="1">
                  <a:tcPr/>
                </a:tc>
                <a:tc hMerge="1" vMerge="1">
                  <a:tcPr/>
                </a:tc>
                <a:tc>
                  <a:txBody>
                    <a:bodyPr/>
                    <a:lstStyle/>
                    <a:p>
                      <a:pPr lvl="0" algn="l" defTabSz="457200">
                        <a:defRPr b="0" i="0" sz="1800"/>
                      </a:pPr>
                      <a:r>
                        <a:rPr>
                          <a:sym typeface="Helvetica"/>
                        </a:rPr>
                        <a:t/>
                      </a:r>
                    </a:p>
                  </a:txBody>
                  <a:tcPr marL="9525" marR="9525" marT="9525" marB="9525" anchor="ctr" anchorCtr="0" horzOverflow="overflow">
                    <a:lnL w="6350">
                      <a:solidFill>
                        <a:srgbClr val="BFBFBF"/>
                      </a:solidFill>
                      <a:round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411789">
                <a:tc>
                  <a:txBody>
                    <a:bodyPr/>
                    <a:lstStyle/>
                    <a:p>
                      <a:pPr lvl="0" algn="ctr" defTabSz="457200">
                        <a:defRPr b="0" i="0" sz="1800"/>
                      </a:pPr>
                      <a:r>
                        <a:rPr>
                          <a:sym typeface="Helvetica"/>
                        </a:rPr>
                        <a:t/>
                      </a:r>
                    </a:p>
                  </a:txBody>
                  <a:tcPr marL="9525" marR="9525" marT="9525" marB="9525" anchor="ctr" anchorCtr="0" horzOverflow="overflow">
                    <a:lnL w="12700">
                      <a:miter lim="400000"/>
                    </a:lnL>
                    <a:lnR w="25400">
                      <a:solidFill>
                        <a:srgbClr val="000000"/>
                      </a:solidFill>
                      <a:round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 rowSpan="2">
                  <a:txBody>
                    <a:bodyPr/>
                    <a:lstStyle/>
                    <a:p>
                      <a:pPr lvl="0" algn="ctr" defTabSz="457200">
                        <a:defRPr b="0" i="0" sz="1800"/>
                      </a:pPr>
                      <a:r>
                        <a:rPr sz="1100"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PRODUTOS</a:t>
                      </a:r>
                    </a:p>
                  </a:txBody>
                  <a:tcPr marL="9525" marR="9525" marT="9525" marB="9525" anchor="ctr" anchorCtr="0" horzOverflow="overflow">
                    <a:lnL w="2540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BFBFBF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6350">
                      <a:solidFill>
                        <a:srgbClr val="BFBFBF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>
                        <a:defRPr b="0" i="0" sz="1800"/>
                      </a:pPr>
                      <a:r>
                        <a:rPr sz="1000"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PARTICIPAÇÃO</a:t>
                      </a:r>
                    </a:p>
                  </a:txBody>
                  <a:tcPr marL="9525" marR="9525" marT="9525" marB="9525" anchor="ctr" anchorCtr="0" horzOverflow="overflow">
                    <a:lnL w="6350">
                      <a:solidFill>
                        <a:srgbClr val="BFBFBF"/>
                      </a:solidFill>
                      <a:round/>
                    </a:lnL>
                    <a:lnR w="2540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 defTabSz="457200">
                        <a:defRPr b="0" i="0" sz="1800"/>
                      </a:pPr>
                      <a:r>
                        <a:rPr>
                          <a:sym typeface="Helvetica"/>
                        </a:rPr>
                        <a:t/>
                      </a:r>
                    </a:p>
                  </a:txBody>
                  <a:tcPr marL="9525" marR="9525" marT="9525" marB="9525" anchor="ctr" anchorCtr="0" horzOverflow="overflow">
                    <a:lnL w="25400">
                      <a:solidFill>
                        <a:srgbClr val="000000"/>
                      </a:solidFill>
                      <a:round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411789">
                <a:tc>
                  <a:txBody>
                    <a:bodyPr/>
                    <a:lstStyle/>
                    <a:p>
                      <a:pPr lvl="0" algn="ctr" defTabSz="457200">
                        <a:defRPr b="0" i="0" sz="1800"/>
                      </a:pPr>
                      <a:r>
                        <a:rPr>
                          <a:sym typeface="Helvetica"/>
                        </a:rPr>
                        <a:t/>
                      </a:r>
                    </a:p>
                  </a:txBody>
                  <a:tcPr marL="9525" marR="9525" marT="9525" marB="9525" anchor="ctr" anchorCtr="0" horzOverflow="overflow">
                    <a:lnL w="12700">
                      <a:miter lim="400000"/>
                    </a:lnL>
                    <a:lnR w="25400">
                      <a:solidFill>
                        <a:srgbClr val="000000"/>
                      </a:solidFill>
                      <a:round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 vMerge="1">
                  <a:tcPr/>
                </a:tc>
                <a:tc>
                  <a:txBody>
                    <a:bodyPr/>
                    <a:lstStyle/>
                    <a:p>
                      <a:pPr lvl="0" algn="ctr" defTabSz="457200">
                        <a:defRPr b="0" i="0" sz="1800"/>
                      </a:pPr>
                      <a:r>
                        <a:rPr sz="1100"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%</a:t>
                      </a:r>
                    </a:p>
                  </a:txBody>
                  <a:tcPr marL="9525" marR="9525" marT="9525" marB="9525" anchor="ctr" anchorCtr="0" horzOverflow="overflow">
                    <a:lnL w="6350">
                      <a:solidFill>
                        <a:srgbClr val="BFBFBF"/>
                      </a:solidFill>
                      <a:round/>
                    </a:lnL>
                    <a:lnR w="25400">
                      <a:solidFill>
                        <a:srgbClr val="000000"/>
                      </a:solidFill>
                      <a:round/>
                    </a:lnR>
                    <a:lnT w="12700">
                      <a:miter lim="400000"/>
                    </a:lnT>
                    <a:lnB w="6350">
                      <a:solidFill>
                        <a:srgbClr val="BFBFBF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 defTabSz="457200">
                        <a:defRPr b="0" i="0" sz="1800"/>
                      </a:pPr>
                      <a:r>
                        <a:rPr>
                          <a:sym typeface="Helvetica"/>
                        </a:rPr>
                        <a:t/>
                      </a:r>
                    </a:p>
                  </a:txBody>
                  <a:tcPr marL="9525" marR="9525" marT="9525" marB="9525" anchor="ctr" anchorCtr="0" horzOverflow="overflow">
                    <a:lnL w="25400">
                      <a:solidFill>
                        <a:srgbClr val="000000"/>
                      </a:solidFill>
                      <a:round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507055">
                <a:tc>
                  <a:txBody>
                    <a:bodyPr/>
                    <a:lstStyle/>
                    <a:p>
                      <a:pPr lvl="0" algn="l" defTabSz="457200">
                        <a:defRPr b="0" i="0" sz="1800"/>
                      </a:pPr>
                      <a:r>
                        <a:rPr>
                          <a:sym typeface="Helvetica"/>
                        </a:rPr>
                        <a:t/>
                      </a:r>
                    </a:p>
                  </a:txBody>
                  <a:tcPr marL="9525" marR="9525" marT="9525" marB="9525" anchor="ctr" anchorCtr="0" horzOverflow="overflow">
                    <a:lnL w="12700">
                      <a:miter lim="400000"/>
                    </a:lnL>
                    <a:lnR w="25400">
                      <a:solidFill>
                        <a:srgbClr val="000000"/>
                      </a:solidFill>
                      <a:round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>
                        <a:defRPr b="0" i="0" sz="1800"/>
                      </a:pPr>
                      <a:r>
                        <a:rPr sz="1000">
                          <a:latin typeface="+mn-lt"/>
                          <a:ea typeface="+mn-ea"/>
                          <a:cs typeface="+mn-cs"/>
                          <a:sym typeface="Avenir Roman"/>
                        </a:rPr>
                        <a:t>USO DOMÉSTICO 1 KG</a:t>
                      </a:r>
                    </a:p>
                  </a:txBody>
                  <a:tcPr marL="9525" marR="9525" marT="9525" marB="9525" anchor="ctr" anchorCtr="0" horzOverflow="overflow">
                    <a:lnL w="2540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BFBFBF"/>
                      </a:solidFill>
                      <a:round/>
                    </a:lnR>
                    <a:lnT w="6350">
                      <a:solidFill>
                        <a:srgbClr val="BFBFBF"/>
                      </a:solidFill>
                      <a:round/>
                    </a:lnT>
                    <a:lnB w="6350">
                      <a:solidFill>
                        <a:srgbClr val="BFBFBF"/>
                      </a:solidFill>
                      <a:round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457200">
                        <a:defRPr b="0" i="0" sz="1800"/>
                      </a:pPr>
                      <a:r>
                        <a:rPr sz="1400"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8,2%</a:t>
                      </a:r>
                    </a:p>
                  </a:txBody>
                  <a:tcPr marL="9525" marR="9525" marT="9525" marB="9525" anchor="ctr" anchorCtr="0" horzOverflow="overflow">
                    <a:lnL w="6350">
                      <a:solidFill>
                        <a:srgbClr val="BFBFBF"/>
                      </a:solidFill>
                      <a:round/>
                    </a:lnL>
                    <a:lnR w="2540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BFBFBF"/>
                      </a:solidFill>
                      <a:round/>
                    </a:lnT>
                    <a:lnB w="6350">
                      <a:solidFill>
                        <a:srgbClr val="BFBFBF"/>
                      </a:solidFill>
                      <a:round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457200">
                        <a:defRPr b="0" i="0" sz="1800"/>
                      </a:pPr>
                      <a:r>
                        <a:rPr>
                          <a:sym typeface="Helvetica"/>
                        </a:rPr>
                        <a:t/>
                      </a:r>
                    </a:p>
                  </a:txBody>
                  <a:tcPr marL="9525" marR="9525" marT="9525" marB="9525" anchor="ctr" anchorCtr="0" horzOverflow="overflow">
                    <a:lnL w="25400">
                      <a:solidFill>
                        <a:srgbClr val="000000"/>
                      </a:solidFill>
                      <a:round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507055">
                <a:tc>
                  <a:txBody>
                    <a:bodyPr/>
                    <a:lstStyle/>
                    <a:p>
                      <a:pPr lvl="0" algn="l" defTabSz="457200">
                        <a:defRPr b="0" i="0" sz="1800"/>
                      </a:pPr>
                      <a:r>
                        <a:rPr>
                          <a:sym typeface="Helvetica"/>
                        </a:rPr>
                        <a:t/>
                      </a:r>
                    </a:p>
                  </a:txBody>
                  <a:tcPr marL="9525" marR="9525" marT="9525" marB="9525" anchor="ctr" anchorCtr="0" horzOverflow="overflow">
                    <a:lnL w="12700">
                      <a:miter lim="400000"/>
                    </a:lnL>
                    <a:lnR w="25400">
                      <a:solidFill>
                        <a:srgbClr val="000000"/>
                      </a:solidFill>
                      <a:round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>
                        <a:defRPr b="0" i="0" sz="1800"/>
                      </a:pPr>
                      <a:r>
                        <a:rPr sz="1000">
                          <a:latin typeface="+mn-lt"/>
                          <a:ea typeface="+mn-ea"/>
                          <a:cs typeface="+mn-cs"/>
                          <a:sym typeface="Avenir Roman"/>
                        </a:rPr>
                        <a:t>USO AUTO SERVIÇO 5 KG</a:t>
                      </a:r>
                    </a:p>
                  </a:txBody>
                  <a:tcPr marL="9525" marR="9525" marT="9525" marB="9525" anchor="ctr" anchorCtr="0" horzOverflow="overflow">
                    <a:lnL w="2540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BFBFBF"/>
                      </a:solidFill>
                      <a:round/>
                    </a:lnR>
                    <a:lnT w="6350">
                      <a:solidFill>
                        <a:srgbClr val="BFBFBF"/>
                      </a:solidFill>
                      <a:round/>
                    </a:lnT>
                    <a:lnB w="6350">
                      <a:solidFill>
                        <a:srgbClr val="BFBFBF"/>
                      </a:solidFill>
                      <a:round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457200">
                        <a:defRPr b="0" i="0" sz="1800"/>
                      </a:pPr>
                      <a:r>
                        <a:rPr sz="1400"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5,9%</a:t>
                      </a:r>
                    </a:p>
                  </a:txBody>
                  <a:tcPr marL="9525" marR="9525" marT="9525" marB="9525" anchor="ctr" anchorCtr="0" horzOverflow="overflow">
                    <a:lnL w="6350">
                      <a:solidFill>
                        <a:srgbClr val="BFBFBF"/>
                      </a:solidFill>
                      <a:round/>
                    </a:lnL>
                    <a:lnR w="2540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BFBFBF"/>
                      </a:solidFill>
                      <a:round/>
                    </a:lnT>
                    <a:lnB w="6350">
                      <a:solidFill>
                        <a:srgbClr val="BFBFBF"/>
                      </a:solidFill>
                      <a:round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457200">
                        <a:defRPr b="0" i="0" sz="1800"/>
                      </a:pPr>
                      <a:r>
                        <a:rPr>
                          <a:sym typeface="Helvetica"/>
                        </a:rPr>
                        <a:t/>
                      </a:r>
                    </a:p>
                  </a:txBody>
                  <a:tcPr marL="9525" marR="9525" marT="9525" marB="9525" anchor="ctr" anchorCtr="0" horzOverflow="overflow">
                    <a:lnL w="25400">
                      <a:solidFill>
                        <a:srgbClr val="000000"/>
                      </a:solidFill>
                      <a:round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507055">
                <a:tc>
                  <a:txBody>
                    <a:bodyPr/>
                    <a:lstStyle/>
                    <a:p>
                      <a:pPr lvl="0" algn="l" defTabSz="457200">
                        <a:defRPr b="0" i="0" sz="1800"/>
                      </a:pPr>
                      <a:r>
                        <a:rPr>
                          <a:sym typeface="Helvetica"/>
                        </a:rPr>
                        <a:t/>
                      </a:r>
                    </a:p>
                  </a:txBody>
                  <a:tcPr marL="9525" marR="9525" marT="9525" marB="9525" anchor="ctr" anchorCtr="0" horzOverflow="overflow">
                    <a:lnL w="12700">
                      <a:miter lim="400000"/>
                    </a:lnL>
                    <a:lnR w="25400">
                      <a:solidFill>
                        <a:srgbClr val="000000"/>
                      </a:solidFill>
                      <a:round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>
                        <a:defRPr b="0" i="0" sz="1800"/>
                      </a:pPr>
                      <a:r>
                        <a:rPr sz="1000">
                          <a:latin typeface="+mn-lt"/>
                          <a:ea typeface="+mn-ea"/>
                          <a:cs typeface="+mn-cs"/>
                          <a:sym typeface="Avenir Roman"/>
                        </a:rPr>
                        <a:t> MASSAS</a:t>
                      </a:r>
                    </a:p>
                  </a:txBody>
                  <a:tcPr marL="9525" marR="9525" marT="9525" marB="9525" anchor="ctr" anchorCtr="0" horzOverflow="overflow">
                    <a:lnL w="2540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BFBFBF"/>
                      </a:solidFill>
                      <a:round/>
                    </a:lnR>
                    <a:lnT w="6350">
                      <a:solidFill>
                        <a:srgbClr val="BFBFBF"/>
                      </a:solidFill>
                      <a:round/>
                    </a:lnT>
                    <a:lnB w="6350">
                      <a:solidFill>
                        <a:srgbClr val="BFBFBF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>
                        <a:defRPr b="0" i="0" sz="1800"/>
                      </a:pPr>
                      <a:r>
                        <a:rPr sz="1400"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14,9%</a:t>
                      </a:r>
                    </a:p>
                  </a:txBody>
                  <a:tcPr marL="9525" marR="9525" marT="9525" marB="9525" anchor="ctr" anchorCtr="0" horzOverflow="overflow">
                    <a:lnL w="6350">
                      <a:solidFill>
                        <a:srgbClr val="BFBFBF"/>
                      </a:solidFill>
                      <a:round/>
                    </a:lnL>
                    <a:lnR w="2540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BFBFBF"/>
                      </a:solidFill>
                      <a:round/>
                    </a:lnT>
                    <a:lnB w="6350">
                      <a:solidFill>
                        <a:srgbClr val="BFBFBF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 defTabSz="457200">
                        <a:defRPr b="0" i="0" sz="1800"/>
                      </a:pPr>
                      <a:r>
                        <a:rPr>
                          <a:sym typeface="Helvetica"/>
                        </a:rPr>
                        <a:t/>
                      </a:r>
                    </a:p>
                  </a:txBody>
                  <a:tcPr marL="9525" marR="9525" marT="9525" marB="9525" anchor="ctr" anchorCtr="0" horzOverflow="overflow">
                    <a:lnL w="25400">
                      <a:solidFill>
                        <a:srgbClr val="000000"/>
                      </a:solidFill>
                      <a:round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507055">
                <a:tc>
                  <a:txBody>
                    <a:bodyPr/>
                    <a:lstStyle/>
                    <a:p>
                      <a:pPr lvl="0" algn="l" defTabSz="457200">
                        <a:defRPr b="0" i="0" sz="1800"/>
                      </a:pPr>
                      <a:r>
                        <a:rPr>
                          <a:sym typeface="Helvetica"/>
                        </a:rPr>
                        <a:t/>
                      </a:r>
                    </a:p>
                  </a:txBody>
                  <a:tcPr marL="9525" marR="9525" marT="9525" marB="9525" anchor="ctr" anchorCtr="0" horzOverflow="overflow">
                    <a:lnL w="12700">
                      <a:miter lim="400000"/>
                    </a:lnL>
                    <a:lnR w="25400">
                      <a:solidFill>
                        <a:srgbClr val="000000"/>
                      </a:solidFill>
                      <a:round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>
                        <a:defRPr b="0" i="0" sz="1800"/>
                      </a:pPr>
                      <a:r>
                        <a:rPr sz="1000">
                          <a:latin typeface="+mn-lt"/>
                          <a:ea typeface="+mn-ea"/>
                          <a:cs typeface="+mn-cs"/>
                          <a:sym typeface="Avenir Roman"/>
                        </a:rPr>
                        <a:t> BISCOITOS</a:t>
                      </a:r>
                    </a:p>
                  </a:txBody>
                  <a:tcPr marL="9525" marR="9525" marT="9525" marB="9525" anchor="ctr" anchorCtr="0" horzOverflow="overflow">
                    <a:lnL w="2540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BFBFBF"/>
                      </a:solidFill>
                      <a:round/>
                    </a:lnR>
                    <a:lnT w="6350">
                      <a:solidFill>
                        <a:srgbClr val="BFBFBF"/>
                      </a:solidFill>
                      <a:round/>
                    </a:lnT>
                    <a:lnB w="6350">
                      <a:solidFill>
                        <a:srgbClr val="BFBFBF"/>
                      </a:solidFill>
                      <a:round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457200">
                        <a:defRPr b="0" i="0" sz="1800"/>
                      </a:pPr>
                      <a:r>
                        <a:rPr sz="1400"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10,7%</a:t>
                      </a:r>
                    </a:p>
                  </a:txBody>
                  <a:tcPr marL="9525" marR="9525" marT="9525" marB="9525" anchor="ctr" anchorCtr="0" horzOverflow="overflow">
                    <a:lnL w="6350">
                      <a:solidFill>
                        <a:srgbClr val="BFBFBF"/>
                      </a:solidFill>
                      <a:round/>
                    </a:lnL>
                    <a:lnR w="2540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BFBFBF"/>
                      </a:solidFill>
                      <a:round/>
                    </a:lnT>
                    <a:lnB w="6350">
                      <a:solidFill>
                        <a:srgbClr val="BFBFBF"/>
                      </a:solidFill>
                      <a:round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457200">
                        <a:defRPr b="0" i="0" sz="1800"/>
                      </a:pPr>
                      <a:r>
                        <a:rPr>
                          <a:sym typeface="Helvetica"/>
                        </a:rPr>
                        <a:t/>
                      </a:r>
                    </a:p>
                  </a:txBody>
                  <a:tcPr marL="9525" marR="9525" marT="9525" marB="9525" anchor="ctr" anchorCtr="0" horzOverflow="overflow">
                    <a:lnL w="25400">
                      <a:solidFill>
                        <a:srgbClr val="000000"/>
                      </a:solidFill>
                      <a:round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507055">
                <a:tc>
                  <a:txBody>
                    <a:bodyPr/>
                    <a:lstStyle/>
                    <a:p>
                      <a:pPr lvl="0" algn="l" defTabSz="457200">
                        <a:defRPr b="0" i="0" sz="1800"/>
                      </a:pPr>
                      <a:r>
                        <a:rPr>
                          <a:sym typeface="Helvetica"/>
                        </a:rPr>
                        <a:t/>
                      </a:r>
                    </a:p>
                  </a:txBody>
                  <a:tcPr marL="9525" marR="9525" marT="9525" marB="9525" anchor="ctr" anchorCtr="0" horzOverflow="overflow">
                    <a:lnL w="12700">
                      <a:miter lim="400000"/>
                    </a:lnL>
                    <a:lnR w="25400">
                      <a:solidFill>
                        <a:srgbClr val="000000"/>
                      </a:solidFill>
                      <a:round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>
                        <a:defRPr b="0" i="0" sz="1800"/>
                      </a:pPr>
                      <a:r>
                        <a:rPr sz="1000">
                          <a:latin typeface="+mn-lt"/>
                          <a:ea typeface="+mn-ea"/>
                          <a:cs typeface="+mn-cs"/>
                          <a:sym typeface="Avenir Roman"/>
                        </a:rPr>
                        <a:t> PANIFICAÇÃO</a:t>
                      </a:r>
                    </a:p>
                  </a:txBody>
                  <a:tcPr marL="9525" marR="9525" marT="9525" marB="9525" anchor="ctr" anchorCtr="0" horzOverflow="overflow">
                    <a:lnL w="2540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BFBFBF"/>
                      </a:solidFill>
                      <a:round/>
                    </a:lnR>
                    <a:lnT w="6350">
                      <a:solidFill>
                        <a:srgbClr val="BFBFBF"/>
                      </a:solidFill>
                      <a:round/>
                    </a:lnT>
                    <a:lnB w="6350">
                      <a:solidFill>
                        <a:srgbClr val="BFBFBF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>
                        <a:defRPr b="0" i="0" sz="1800"/>
                      </a:pPr>
                      <a:r>
                        <a:rPr sz="1400"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58,5%</a:t>
                      </a:r>
                    </a:p>
                  </a:txBody>
                  <a:tcPr marL="9525" marR="9525" marT="9525" marB="9525" anchor="ctr" anchorCtr="0" horzOverflow="overflow">
                    <a:lnL w="6350">
                      <a:solidFill>
                        <a:srgbClr val="BFBFBF"/>
                      </a:solidFill>
                      <a:round/>
                    </a:lnL>
                    <a:lnR w="2540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BFBFBF"/>
                      </a:solidFill>
                      <a:round/>
                    </a:lnT>
                    <a:lnB w="6350">
                      <a:solidFill>
                        <a:srgbClr val="BFBFBF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 defTabSz="457200">
                        <a:defRPr b="0" i="0" sz="1800"/>
                      </a:pPr>
                      <a:r>
                        <a:rPr>
                          <a:sym typeface="Helvetica"/>
                        </a:rPr>
                        <a:t/>
                      </a:r>
                    </a:p>
                  </a:txBody>
                  <a:tcPr marL="9525" marR="9525" marT="9525" marB="9525" anchor="ctr" anchorCtr="0" horzOverflow="overflow">
                    <a:lnL w="25400">
                      <a:solidFill>
                        <a:srgbClr val="000000"/>
                      </a:solidFill>
                      <a:round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507055">
                <a:tc>
                  <a:txBody>
                    <a:bodyPr/>
                    <a:lstStyle/>
                    <a:p>
                      <a:pPr lvl="0" algn="l" defTabSz="457200">
                        <a:defRPr b="0" i="0" sz="1800"/>
                      </a:pPr>
                      <a:r>
                        <a:rPr>
                          <a:sym typeface="Helvetica"/>
                        </a:rPr>
                        <a:t/>
                      </a:r>
                    </a:p>
                  </a:txBody>
                  <a:tcPr marL="9525" marR="9525" marT="9525" marB="9525" anchor="ctr" anchorCtr="0" horzOverflow="overflow">
                    <a:lnL w="12700">
                      <a:miter lim="400000"/>
                    </a:lnL>
                    <a:lnR w="25400">
                      <a:solidFill>
                        <a:srgbClr val="000000"/>
                      </a:solidFill>
                      <a:round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>
                        <a:defRPr b="0" i="0" sz="1800"/>
                      </a:pPr>
                      <a:r>
                        <a:rPr sz="1000">
                          <a:latin typeface="+mn-lt"/>
                          <a:ea typeface="+mn-ea"/>
                          <a:cs typeface="+mn-cs"/>
                          <a:sym typeface="Avenir Roman"/>
                        </a:rPr>
                        <a:t> OUTROS SEGMENTOS</a:t>
                      </a:r>
                    </a:p>
                  </a:txBody>
                  <a:tcPr marL="9525" marR="9525" marT="9525" marB="9525" anchor="ctr" anchorCtr="0" horzOverflow="overflow">
                    <a:lnL w="2540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BFBFBF"/>
                      </a:solidFill>
                      <a:round/>
                    </a:lnR>
                    <a:lnT w="6350">
                      <a:solidFill>
                        <a:srgbClr val="BFBFBF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ctr" defTabSz="457200">
                        <a:defRPr b="0" i="0" sz="1800"/>
                      </a:pPr>
                      <a:r>
                        <a:rPr sz="1400"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1,7%</a:t>
                      </a:r>
                    </a:p>
                  </a:txBody>
                  <a:tcPr marL="9525" marR="9525" marT="9525" marB="9525" anchor="ctr" anchorCtr="0" horzOverflow="overflow">
                    <a:lnL w="6350">
                      <a:solidFill>
                        <a:srgbClr val="BFBFBF"/>
                      </a:solidFill>
                      <a:round/>
                    </a:lnL>
                    <a:lnR w="2540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BFBFBF"/>
                      </a:solidFill>
                      <a:round/>
                    </a:lnT>
                    <a:lnB w="6350">
                      <a:solidFill>
                        <a:srgbClr val="000000"/>
                      </a:solidFill>
                      <a:round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lvl="0" algn="l" defTabSz="457200">
                        <a:defRPr b="0" i="0" sz="1800"/>
                      </a:pPr>
                      <a:r>
                        <a:rPr>
                          <a:sym typeface="Helvetica"/>
                        </a:rPr>
                        <a:t/>
                      </a:r>
                    </a:p>
                  </a:txBody>
                  <a:tcPr marL="9525" marR="9525" marT="9525" marB="9525" anchor="ctr" anchorCtr="0" horzOverflow="overflow">
                    <a:lnL w="25400">
                      <a:solidFill>
                        <a:srgbClr val="000000"/>
                      </a:solidFill>
                      <a:round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507055">
                <a:tc>
                  <a:txBody>
                    <a:bodyPr/>
                    <a:lstStyle/>
                    <a:p>
                      <a:pPr lvl="0" algn="l" defTabSz="457200">
                        <a:defRPr b="0" i="0" sz="1800"/>
                      </a:pPr>
                      <a:r>
                        <a:rPr>
                          <a:sym typeface="Helvetica"/>
                        </a:rPr>
                        <a:t/>
                      </a:r>
                    </a:p>
                  </a:txBody>
                  <a:tcPr marL="9525" marR="9525" marT="9525" marB="9525" anchor="ctr" anchorCtr="0" horzOverflow="overflow">
                    <a:lnL w="12700">
                      <a:miter lim="400000"/>
                    </a:lnL>
                    <a:lnR w="25400">
                      <a:solidFill>
                        <a:srgbClr val="000000"/>
                      </a:solidFill>
                      <a:round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>
                        <a:defRPr b="0" i="0" sz="1800"/>
                      </a:pPr>
                      <a:r>
                        <a:rPr b="1">
                          <a:latin typeface="Calibri"/>
                          <a:ea typeface="Calibri"/>
                          <a:cs typeface="Calibri"/>
                        </a:rPr>
                        <a:t>TOTAL - BRASIL</a:t>
                      </a:r>
                    </a:p>
                  </a:txBody>
                  <a:tcPr marL="9525" marR="9525" marT="9525" marB="9525" anchor="ctr" anchorCtr="0" horzOverflow="overflow">
                    <a:lnL w="25400">
                      <a:solidFill>
                        <a:srgbClr val="000000"/>
                      </a:solidFill>
                      <a:round/>
                    </a:lnL>
                    <a:lnR w="6350">
                      <a:solidFill>
                        <a:srgbClr val="BFBFBF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2540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>
                        <a:defRPr b="0" i="0" sz="1800"/>
                      </a:pPr>
                      <a:r>
                        <a:rPr b="1" sz="1600">
                          <a:latin typeface="Calibri"/>
                          <a:ea typeface="Calibri"/>
                          <a:cs typeface="Calibri"/>
                        </a:rPr>
                        <a:t>100%</a:t>
                      </a:r>
                    </a:p>
                  </a:txBody>
                  <a:tcPr marL="9525" marR="9525" marT="9525" marB="9525" anchor="ctr" anchorCtr="0" horzOverflow="overflow">
                    <a:lnL w="6350">
                      <a:solidFill>
                        <a:srgbClr val="BFBFBF"/>
                      </a:solidFill>
                      <a:round/>
                    </a:lnL>
                    <a:lnR w="25400">
                      <a:solidFill>
                        <a:srgbClr val="000000"/>
                      </a:solidFill>
                      <a:round/>
                    </a:lnR>
                    <a:lnT w="6350">
                      <a:solidFill>
                        <a:srgbClr val="000000"/>
                      </a:solidFill>
                      <a:round/>
                    </a:lnT>
                    <a:lnB w="25400">
                      <a:solidFill>
                        <a:srgbClr val="000000"/>
                      </a:solidFill>
                      <a:round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 defTabSz="457200">
                        <a:defRPr b="0" i="0" sz="1800"/>
                      </a:pPr>
                      <a:r>
                        <a:rPr>
                          <a:sym typeface="Helvetica"/>
                        </a:rPr>
                        <a:t/>
                      </a:r>
                    </a:p>
                  </a:txBody>
                  <a:tcPr marL="9525" marR="9525" marT="9525" marB="9525" anchor="ctr" anchorCtr="0" horzOverflow="overflow">
                    <a:lnL w="25400">
                      <a:solidFill>
                        <a:srgbClr val="000000"/>
                      </a:solidFill>
                      <a:round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345620">
                <a:tc>
                  <a:txBody>
                    <a:bodyPr/>
                    <a:lstStyle/>
                    <a:p>
                      <a:pPr lvl="0" algn="l" defTabSz="457200">
                        <a:defRPr b="0" i="0" sz="1800"/>
                      </a:pPr>
                      <a:r>
                        <a:rPr>
                          <a:sym typeface="Helvetica"/>
                        </a:rPr>
                        <a:t/>
                      </a:r>
                    </a:p>
                  </a:txBody>
                  <a:tcPr marL="9525" marR="9525" marT="9525" marB="9525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 defTabSz="457200">
                        <a:defRPr b="0" i="0" sz="1800"/>
                      </a:pPr>
                      <a:r>
                        <a:rPr sz="800">
                          <a:latin typeface="Arial Bold"/>
                          <a:ea typeface="Arial Bold"/>
                          <a:cs typeface="Arial Bold"/>
                          <a:sym typeface="Arial Bold"/>
                        </a:rPr>
                        <a:t>FONTES: </a:t>
                      </a:r>
                      <a:r>
                        <a:rPr sz="800">
                          <a:latin typeface="+mn-lt"/>
                          <a:ea typeface="+mn-ea"/>
                          <a:cs typeface="+mn-cs"/>
                          <a:sym typeface="Avenir Roman"/>
                        </a:rPr>
                        <a:t>ABITRIGO / ABIMAPI / ABIP </a:t>
                      </a:r>
                    </a:p>
                  </a:txBody>
                  <a:tcPr marL="9525" marR="9525" marT="9525" marB="9525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25400">
                      <a:solidFill>
                        <a:srgbClr val="000000"/>
                      </a:solidFill>
                      <a:round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 defTabSz="457200">
                        <a:defRPr b="0" i="0" sz="1800"/>
                      </a:pPr>
                      <a:r>
                        <a:rPr>
                          <a:sym typeface="Helvetica"/>
                        </a:rPr>
                        <a:t/>
                      </a:r>
                    </a:p>
                  </a:txBody>
                  <a:tcPr marL="9525" marR="9525" marT="9525" marB="9525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25400">
                      <a:solidFill>
                        <a:srgbClr val="000000"/>
                      </a:solidFill>
                      <a:round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l" defTabSz="457200">
                        <a:defRPr b="0" i="0" sz="1800"/>
                      </a:pPr>
                      <a:r>
                        <a:rPr>
                          <a:sym typeface="Helvetica"/>
                        </a:rPr>
                        <a:t/>
                      </a:r>
                    </a:p>
                  </a:txBody>
                  <a:tcPr marL="9525" marR="9525" marT="9525" marB="9525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pic>
        <p:nvPicPr>
          <p:cNvPr id="153" name="image9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375419" y="4421147"/>
            <a:ext cx="5311381" cy="1344655"/>
          </a:xfrm>
          <a:prstGeom prst="rect">
            <a:avLst/>
          </a:prstGeom>
          <a:ln w="12700">
            <a:miter lim="400000"/>
          </a:ln>
        </p:spPr>
      </p:pic>
      <p:pic>
        <p:nvPicPr>
          <p:cNvPr id="154" name="image1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4650" y="10855"/>
            <a:ext cx="2391089" cy="983393"/>
          </a:xfrm>
          <a:prstGeom prst="rect">
            <a:avLst/>
          </a:prstGeom>
          <a:ln w="12700">
            <a:miter lim="400000"/>
          </a:ln>
        </p:spPr>
      </p:pic>
      <p:pic>
        <p:nvPicPr>
          <p:cNvPr id="155" name="image2.jpe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544178" y="0"/>
            <a:ext cx="1622427" cy="144022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presetClass="entr" presetSubtype="4" presetID="2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nodeType="clickEffect" presetClass="entr" presetSubtype="4" presetID="2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52" grpId="1"/>
      <p:bldP build="whole" bldLvl="1" animBg="1" rev="0" advAuto="0" spid="153" grpId="2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image1.jpeg"/>
          <p:cNvPicPr/>
          <p:nvPr/>
        </p:nvPicPr>
        <p:blipFill>
          <a:blip r:embed="rId2">
            <a:alphaModFix amt="75000"/>
            <a:extLst/>
          </a:blip>
          <a:stretch>
            <a:fillRect/>
          </a:stretch>
        </p:blipFill>
        <p:spPr>
          <a:xfrm>
            <a:off x="0" y="0"/>
            <a:ext cx="12192000" cy="6838713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50800" dist="50800" dir="5400000">
              <a:srgbClr val="FFFFFF"/>
            </a:outerShdw>
          </a:effectLst>
        </p:spPr>
      </p:pic>
      <p:sp>
        <p:nvSpPr>
          <p:cNvPr id="158" name="Shape 158"/>
          <p:cNvSpPr/>
          <p:nvPr>
            <p:ph type="body" idx="1"/>
          </p:nvPr>
        </p:nvSpPr>
        <p:spPr>
          <a:xfrm>
            <a:off x="4067147" y="3502080"/>
            <a:ext cx="6677054" cy="1285877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b="1" sz="4400">
                <a:solidFill>
                  <a:srgbClr val="385724"/>
                </a:solidFill>
              </a:rPr>
              <a:t>CONJUNTURA</a:t>
            </a:r>
          </a:p>
          <a:p>
            <a:pPr lvl="0">
              <a:defRPr sz="1800"/>
            </a:pPr>
            <a:r>
              <a:rPr sz="2800">
                <a:solidFill>
                  <a:srgbClr val="385724"/>
                </a:solidFill>
              </a:rPr>
              <a:t>GREVE X ABASTECIMENTO</a:t>
            </a:r>
          </a:p>
        </p:txBody>
      </p:sp>
      <p:pic>
        <p:nvPicPr>
          <p:cNvPr id="159" name="image1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44909" y="29966"/>
            <a:ext cx="3636510" cy="142136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1" name="image1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4650" y="10855"/>
            <a:ext cx="2391089" cy="983393"/>
          </a:xfrm>
          <a:prstGeom prst="rect">
            <a:avLst/>
          </a:prstGeom>
          <a:ln w="12700">
            <a:miter lim="400000"/>
          </a:ln>
        </p:spPr>
      </p:pic>
      <p:pic>
        <p:nvPicPr>
          <p:cNvPr id="162" name="image2.jpe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544178" y="0"/>
            <a:ext cx="1622427" cy="1440228"/>
          </a:xfrm>
          <a:prstGeom prst="rect">
            <a:avLst/>
          </a:prstGeom>
          <a:ln w="12700">
            <a:miter lim="400000"/>
          </a:ln>
        </p:spPr>
      </p:pic>
      <p:sp>
        <p:nvSpPr>
          <p:cNvPr id="163" name="Shape 163"/>
          <p:cNvSpPr/>
          <p:nvPr/>
        </p:nvSpPr>
        <p:spPr>
          <a:xfrm>
            <a:off x="2770439" y="780064"/>
            <a:ext cx="6025973" cy="8534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/>
          <a:p>
            <a:pPr lvl="0"/>
            <a:r>
              <a:rPr sz="2200">
                <a:solidFill>
                  <a:srgbClr val="FF0000"/>
                </a:solidFill>
              </a:rPr>
              <a:t>IMPACTO DA GREVE DOS CAMINHONEIROS</a:t>
            </a:r>
            <a:endParaRPr sz="2200">
              <a:solidFill>
                <a:srgbClr val="FF0000"/>
              </a:solidFill>
              <a:latin typeface="+mj-lt"/>
              <a:ea typeface="+mj-ea"/>
              <a:cs typeface="+mj-cs"/>
              <a:sym typeface="Helvetica"/>
            </a:endParaRPr>
          </a:p>
          <a:p>
            <a:pPr lvl="0" algn="ctr"/>
            <a:r>
              <a:rPr sz="2200">
                <a:solidFill>
                  <a:srgbClr val="FF0000"/>
                </a:solidFill>
              </a:rPr>
              <a:t> SOBRE O SETOR</a:t>
            </a:r>
          </a:p>
        </p:txBody>
      </p:sp>
      <p:sp>
        <p:nvSpPr>
          <p:cNvPr id="164" name="Shape 164"/>
          <p:cNvSpPr/>
          <p:nvPr/>
        </p:nvSpPr>
        <p:spPr>
          <a:xfrm>
            <a:off x="1005937" y="2184374"/>
            <a:ext cx="10180126" cy="35839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lvl="0" marL="285750" indent="-285750">
              <a:buSzPct val="100000"/>
              <a:buFont typeface="Arial"/>
              <a:buChar char="•"/>
            </a:pPr>
            <a:r>
              <a:t>O impacto é </a:t>
            </a:r>
            <a:r>
              <a:rPr>
                <a:solidFill>
                  <a:srgbClr val="FF51BE"/>
                </a:solidFill>
              </a:rPr>
              <a:t>MUITO ELEVADO</a:t>
            </a:r>
            <a:r>
              <a:t> para o setor de trigo.</a:t>
            </a:r>
            <a:br/>
          </a:p>
          <a:p>
            <a:pPr lvl="0" marL="285750" indent="-285750">
              <a:buSzPct val="100000"/>
              <a:buFont typeface="Arial"/>
              <a:buChar char="•"/>
            </a:pPr>
            <a:r>
              <a:t>As lavouras estão em pleno plantio. No Paraná, 52% da área foi plantada. Em algumas regiões a semeadura está bastante avançada. É o caso do Oeste, onde 90% da área já foi implantada.</a:t>
            </a:r>
            <a:br/>
          </a:p>
          <a:p>
            <a:pPr lvl="0" marL="285750" indent="-285750">
              <a:buSzPct val="100000"/>
              <a:buFont typeface="Arial"/>
              <a:buChar char="•"/>
            </a:pPr>
            <a:r>
              <a:t>No Rio Grande do Sul, o plantio ainda está começando.</a:t>
            </a:r>
            <a:br/>
          </a:p>
          <a:p>
            <a:pPr lvl="0" marL="285750" indent="-285750">
              <a:buSzPct val="100000"/>
              <a:buFont typeface="Arial"/>
              <a:buChar char="•"/>
            </a:pPr>
            <a:r>
              <a:t>A falta de combustível (essencial para o andamento do plantio) poderá levar a uma redução da área plantada no Rio Grande do Sul e em partes do Paraná.</a:t>
            </a:r>
          </a:p>
          <a:p>
            <a:pPr lvl="0" marL="285750" indent="-285750">
              <a:buSzPct val="100000"/>
              <a:buFont typeface="Arial"/>
              <a:buChar char="•"/>
            </a:pPr>
          </a:p>
          <a:p>
            <a:pPr lvl="0" marL="285750" indent="-285750">
              <a:buSzPct val="100000"/>
              <a:buFont typeface="Arial"/>
              <a:buChar char="•"/>
            </a:pPr>
            <a:r>
              <a:t>Pontos Preocupação Próximos: Acero de contas….Frete mínimo…. Reoneração da Folha……</a:t>
            </a:r>
          </a:p>
        </p:txBody>
      </p:sp>
    </p:spTree>
  </p:cSld>
  <p:clrMapOvr>
    <a:masterClrMapping/>
  </p:clrMapOvr>
  <p:transition spd="med" advClick="1">
    <p:dissolv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image1.jpeg"/>
          <p:cNvPicPr/>
          <p:nvPr/>
        </p:nvPicPr>
        <p:blipFill>
          <a:blip r:embed="rId2">
            <a:alphaModFix amt="75000"/>
            <a:extLst/>
          </a:blip>
          <a:stretch>
            <a:fillRect/>
          </a:stretch>
        </p:blipFill>
        <p:spPr>
          <a:xfrm>
            <a:off x="0" y="0"/>
            <a:ext cx="12192000" cy="6838713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50800" dist="50800" dir="5400000">
              <a:srgbClr val="FFFFFF"/>
            </a:outerShdw>
          </a:effectLst>
        </p:spPr>
      </p:pic>
      <p:sp>
        <p:nvSpPr>
          <p:cNvPr id="169" name="Shape 169"/>
          <p:cNvSpPr/>
          <p:nvPr>
            <p:ph type="body" idx="1"/>
          </p:nvPr>
        </p:nvSpPr>
        <p:spPr>
          <a:xfrm>
            <a:off x="4067147" y="3502080"/>
            <a:ext cx="6677054" cy="1285877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b="1" sz="4400">
                <a:solidFill>
                  <a:srgbClr val="385724"/>
                </a:solidFill>
              </a:rPr>
              <a:t>CONJUNTURA</a:t>
            </a:r>
          </a:p>
          <a:p>
            <a:pPr lvl="0">
              <a:defRPr sz="1800"/>
            </a:pPr>
            <a:r>
              <a:rPr sz="2800">
                <a:solidFill>
                  <a:srgbClr val="385724"/>
                </a:solidFill>
              </a:rPr>
              <a:t>MERCADO DO TRIGO</a:t>
            </a:r>
          </a:p>
        </p:txBody>
      </p:sp>
      <p:pic>
        <p:nvPicPr>
          <p:cNvPr id="170" name="image1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344909" y="29966"/>
            <a:ext cx="3636510" cy="142136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image1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4650" y="10855"/>
            <a:ext cx="2391089" cy="983393"/>
          </a:xfrm>
          <a:prstGeom prst="rect">
            <a:avLst/>
          </a:prstGeom>
          <a:ln w="12700">
            <a:miter lim="400000"/>
          </a:ln>
        </p:spPr>
      </p:pic>
      <p:pic>
        <p:nvPicPr>
          <p:cNvPr id="173" name="image2.jpe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544178" y="0"/>
            <a:ext cx="1622427" cy="1440228"/>
          </a:xfrm>
          <a:prstGeom prst="rect">
            <a:avLst/>
          </a:prstGeom>
          <a:ln w="12700">
            <a:miter lim="400000"/>
          </a:ln>
        </p:spPr>
      </p:pic>
      <p:sp>
        <p:nvSpPr>
          <p:cNvPr id="174" name="Shape 174"/>
          <p:cNvSpPr/>
          <p:nvPr/>
        </p:nvSpPr>
        <p:spPr>
          <a:xfrm>
            <a:off x="1286069" y="215866"/>
            <a:ext cx="9365862" cy="51714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spAutoFit/>
          </a:bodyPr>
          <a:lstStyle/>
          <a:p>
            <a:pPr lvl="0" defTabSz="457200"/>
            <a:endParaRPr sz="1600">
              <a:solidFill>
                <a:srgbClr val="323333"/>
              </a:solidFill>
              <a:latin typeface="+mj-lt"/>
              <a:ea typeface="+mj-ea"/>
              <a:cs typeface="+mj-cs"/>
              <a:sym typeface="Helvetica"/>
            </a:endParaRPr>
          </a:p>
          <a:p>
            <a:pPr lvl="0" defTabSz="457200"/>
            <a:endParaRPr sz="1600">
              <a:solidFill>
                <a:srgbClr val="323333"/>
              </a:solidFill>
              <a:latin typeface="+mj-lt"/>
              <a:ea typeface="+mj-ea"/>
              <a:cs typeface="+mj-cs"/>
              <a:sym typeface="Helvetica"/>
            </a:endParaRPr>
          </a:p>
          <a:p>
            <a:pPr lvl="0" defTabSz="457200"/>
            <a:endParaRPr sz="1600">
              <a:solidFill>
                <a:srgbClr val="323333"/>
              </a:solidFill>
              <a:latin typeface="+mj-lt"/>
              <a:ea typeface="+mj-ea"/>
              <a:cs typeface="+mj-cs"/>
              <a:sym typeface="Helvetica"/>
            </a:endParaRPr>
          </a:p>
          <a:p>
            <a:pPr lvl="0" defTabSz="457200"/>
            <a:endParaRPr sz="1600">
              <a:solidFill>
                <a:srgbClr val="323333"/>
              </a:solidFill>
              <a:latin typeface="+mj-lt"/>
              <a:ea typeface="+mj-ea"/>
              <a:cs typeface="+mj-cs"/>
              <a:sym typeface="Helvetica"/>
            </a:endParaRPr>
          </a:p>
          <a:p>
            <a:pPr lvl="0" defTabSz="457200"/>
            <a:endParaRPr sz="1600">
              <a:solidFill>
                <a:srgbClr val="323333"/>
              </a:solidFill>
              <a:latin typeface="+mj-lt"/>
              <a:ea typeface="+mj-ea"/>
              <a:cs typeface="+mj-cs"/>
              <a:sym typeface="Helvetica"/>
            </a:endParaRPr>
          </a:p>
          <a:p>
            <a:pPr lvl="0" defTabSz="457200"/>
            <a:r>
              <a:rPr sz="1600">
                <a:solidFill>
                  <a:srgbClr val="323333"/>
                </a:solidFill>
                <a:latin typeface="+mj-lt"/>
                <a:ea typeface="+mj-ea"/>
                <a:cs typeface="+mj-cs"/>
                <a:sym typeface="Helvetica"/>
              </a:rPr>
              <a:t>                                         </a:t>
            </a:r>
            <a:r>
              <a:rPr sz="2200">
                <a:solidFill>
                  <a:srgbClr val="323333"/>
                </a:solidFill>
                <a:latin typeface="+mj-lt"/>
                <a:ea typeface="+mj-ea"/>
                <a:cs typeface="+mj-cs"/>
                <a:sym typeface="Helvetica"/>
              </a:rPr>
              <a:t> CONJUNTURA: Mercado de trigo (1/3)</a:t>
            </a:r>
            <a:endParaRPr sz="2200">
              <a:latin typeface="+mj-lt"/>
              <a:ea typeface="+mj-ea"/>
              <a:cs typeface="+mj-cs"/>
              <a:sym typeface="Helvetica"/>
            </a:endParaRPr>
          </a:p>
          <a:p>
            <a:pPr lvl="0" marL="457200" indent="-457200" defTabSz="457200">
              <a:tabLst>
                <a:tab pos="139700" algn="l"/>
                <a:tab pos="457200" algn="l"/>
              </a:tabLst>
            </a:pPr>
            <a:endParaRPr sz="2200">
              <a:latin typeface="+mj-lt"/>
              <a:ea typeface="+mj-ea"/>
              <a:cs typeface="+mj-cs"/>
              <a:sym typeface="Helvetica"/>
            </a:endParaRPr>
          </a:p>
          <a:p>
            <a:pPr lvl="0" marL="457200" indent="-457200" defTabSz="457200">
              <a:tabLst>
                <a:tab pos="139700" algn="l"/>
                <a:tab pos="457200" algn="l"/>
              </a:tabLst>
            </a:pPr>
            <a:endParaRPr sz="2200">
              <a:latin typeface="+mj-lt"/>
              <a:ea typeface="+mj-ea"/>
              <a:cs typeface="+mj-cs"/>
              <a:sym typeface="Helvetica"/>
            </a:endParaRPr>
          </a:p>
          <a:p>
            <a:pPr lvl="0" marL="457200" indent="-457200" defTabSz="457200">
              <a:tabLst>
                <a:tab pos="139700" algn="l"/>
                <a:tab pos="457200" algn="l"/>
              </a:tabLst>
            </a:pPr>
            <a:r>
              <a:rPr sz="2200">
                <a:latin typeface="+mj-lt"/>
                <a:ea typeface="+mj-ea"/>
                <a:cs typeface="+mj-cs"/>
                <a:sym typeface="Helvetica"/>
              </a:rPr>
              <a:t>BRASIL</a:t>
            </a:r>
            <a:endParaRPr sz="2200">
              <a:latin typeface="+mj-lt"/>
              <a:ea typeface="+mj-ea"/>
              <a:cs typeface="+mj-cs"/>
              <a:sym typeface="Helvetica"/>
            </a:endParaRPr>
          </a:p>
          <a:p>
            <a:pPr lvl="0" marL="914400" indent="-914400" defTabSz="457200">
              <a:tabLst>
                <a:tab pos="596900" algn="l"/>
                <a:tab pos="914400" algn="l"/>
              </a:tabLst>
            </a:pPr>
            <a:r>
              <a:rPr sz="2200">
                <a:solidFill>
                  <a:srgbClr val="323333"/>
                </a:solidFill>
                <a:latin typeface="+mj-lt"/>
                <a:ea typeface="+mj-ea"/>
                <a:cs typeface="+mj-cs"/>
                <a:sym typeface="Helvetica"/>
              </a:rPr>
              <a:t>	1	Baixa disponibilidade de trigo nacional</a:t>
            </a:r>
            <a:endParaRPr sz="2200">
              <a:latin typeface="+mj-lt"/>
              <a:ea typeface="+mj-ea"/>
              <a:cs typeface="+mj-cs"/>
              <a:sym typeface="Helvetica"/>
            </a:endParaRPr>
          </a:p>
          <a:p>
            <a:pPr lvl="0" marL="914400" indent="-914400" defTabSz="457200">
              <a:tabLst>
                <a:tab pos="596900" algn="l"/>
                <a:tab pos="914400" algn="l"/>
              </a:tabLst>
            </a:pPr>
            <a:r>
              <a:rPr sz="2200">
                <a:solidFill>
                  <a:srgbClr val="323333"/>
                </a:solidFill>
                <a:latin typeface="+mj-lt"/>
                <a:ea typeface="+mj-ea"/>
                <a:cs typeface="+mj-cs"/>
                <a:sym typeface="Helvetica"/>
              </a:rPr>
              <a:t>	2	Maior concentração no RS com qualidade inferior á necessidade de moinhos de outros estados; </a:t>
            </a:r>
            <a:endParaRPr sz="2200">
              <a:latin typeface="+mj-lt"/>
              <a:ea typeface="+mj-ea"/>
              <a:cs typeface="+mj-cs"/>
              <a:sym typeface="Helvetica"/>
            </a:endParaRPr>
          </a:p>
          <a:p>
            <a:pPr lvl="0" marL="914400" indent="-914400" defTabSz="457200">
              <a:tabLst>
                <a:tab pos="596900" algn="l"/>
                <a:tab pos="914400" algn="l"/>
              </a:tabLst>
            </a:pPr>
            <a:r>
              <a:rPr sz="2200">
                <a:solidFill>
                  <a:srgbClr val="323333"/>
                </a:solidFill>
                <a:latin typeface="+mj-lt"/>
                <a:ea typeface="+mj-ea"/>
                <a:cs typeface="+mj-cs"/>
                <a:sym typeface="Helvetica"/>
              </a:rPr>
              <a:t>	3	Preços subiram 25% nos últimos 60 dias; </a:t>
            </a:r>
            <a:endParaRPr sz="2200">
              <a:latin typeface="+mj-lt"/>
              <a:ea typeface="+mj-ea"/>
              <a:cs typeface="+mj-cs"/>
              <a:sym typeface="Helvetica"/>
            </a:endParaRPr>
          </a:p>
          <a:p>
            <a:pPr lvl="0" marL="914400" indent="-914400" defTabSz="457200">
              <a:tabLst>
                <a:tab pos="596900" algn="l"/>
                <a:tab pos="914400" algn="l"/>
              </a:tabLst>
            </a:pPr>
            <a:r>
              <a:rPr sz="2200">
                <a:solidFill>
                  <a:srgbClr val="323333"/>
                </a:solidFill>
                <a:latin typeface="+mj-lt"/>
                <a:ea typeface="+mj-ea"/>
                <a:cs typeface="+mj-cs"/>
                <a:sym typeface="Helvetica"/>
              </a:rPr>
              <a:t>	4	Plantio atrasado no PR em função do clima seco – colheita também deverá ter início de 3 a 4 semanas atrasada, no final de setembro. </a:t>
            </a:r>
            <a:endParaRPr sz="2200">
              <a:latin typeface="+mj-lt"/>
              <a:ea typeface="+mj-ea"/>
              <a:cs typeface="+mj-cs"/>
              <a:sym typeface="Helvetica"/>
            </a:endParaRPr>
          </a:p>
          <a:p>
            <a:pPr lvl="0" marL="457200" indent="-457200" defTabSz="457200">
              <a:tabLst>
                <a:tab pos="139700" algn="l"/>
                <a:tab pos="457200" algn="l"/>
              </a:tabLst>
            </a:pPr>
            <a:r>
              <a:rPr sz="1600">
                <a:solidFill>
                  <a:srgbClr val="323333"/>
                </a:solidFill>
                <a:latin typeface="+mj-lt"/>
                <a:ea typeface="+mj-ea"/>
                <a:cs typeface="+mj-cs"/>
                <a:sym typeface="Helvetica"/>
              </a:rPr>
              <a:t>	</a:t>
            </a:r>
          </a:p>
        </p:txBody>
      </p:sp>
    </p:spTree>
  </p:cSld>
  <p:clrMapOvr>
    <a:masterClrMapping/>
  </p:clrMapOvr>
  <p:transition spd="med" advClick="1">
    <p:dissolv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" name="image2.jpe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444163" y="0"/>
            <a:ext cx="1622427" cy="1440228"/>
          </a:xfrm>
          <a:prstGeom prst="rect">
            <a:avLst/>
          </a:prstGeom>
          <a:ln w="12700">
            <a:miter lim="400000"/>
          </a:ln>
        </p:spPr>
      </p:pic>
      <p:pic>
        <p:nvPicPr>
          <p:cNvPr id="62" name="image1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8587" y="103076"/>
            <a:ext cx="2391088" cy="983390"/>
          </a:xfrm>
          <a:prstGeom prst="rect">
            <a:avLst/>
          </a:prstGeom>
          <a:ln w="12700">
            <a:miter lim="400000"/>
          </a:ln>
        </p:spPr>
      </p:pic>
      <p:pic>
        <p:nvPicPr>
          <p:cNvPr id="63" name="31055b9ee6.jp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3690584" y="1201048"/>
            <a:ext cx="5413090" cy="941877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image1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4650" y="10855"/>
            <a:ext cx="2391089" cy="983393"/>
          </a:xfrm>
          <a:prstGeom prst="rect">
            <a:avLst/>
          </a:prstGeom>
          <a:ln w="12700">
            <a:miter lim="400000"/>
          </a:ln>
        </p:spPr>
      </p:pic>
      <p:pic>
        <p:nvPicPr>
          <p:cNvPr id="179" name="image2.jpe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544178" y="0"/>
            <a:ext cx="1622427" cy="1440228"/>
          </a:xfrm>
          <a:prstGeom prst="rect">
            <a:avLst/>
          </a:prstGeom>
          <a:ln w="12700">
            <a:miter lim="400000"/>
          </a:ln>
        </p:spPr>
      </p:pic>
      <p:sp>
        <p:nvSpPr>
          <p:cNvPr id="180" name="Shape 180"/>
          <p:cNvSpPr/>
          <p:nvPr/>
        </p:nvSpPr>
        <p:spPr>
          <a:xfrm>
            <a:off x="1414934" y="800100"/>
            <a:ext cx="959987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defTabSz="457200"/>
            <a:r>
              <a:rPr sz="1600">
                <a:solidFill>
                  <a:srgbClr val="323333"/>
                </a:solidFill>
                <a:latin typeface="+mj-lt"/>
                <a:ea typeface="+mj-ea"/>
                <a:cs typeface="+mj-cs"/>
                <a:sym typeface="Helvetica"/>
              </a:rPr>
              <a:t>                                                   </a:t>
            </a:r>
            <a:r>
              <a:rPr sz="1900">
                <a:solidFill>
                  <a:srgbClr val="323333"/>
                </a:solidFill>
                <a:latin typeface="+mj-lt"/>
                <a:ea typeface="+mj-ea"/>
                <a:cs typeface="+mj-cs"/>
                <a:sym typeface="Helvetica"/>
              </a:rPr>
              <a:t>CONJUNTURA: Mercado do Trigo (2/3)</a:t>
            </a:r>
            <a:endParaRPr sz="1900">
              <a:solidFill>
                <a:srgbClr val="323333"/>
              </a:solidFill>
              <a:latin typeface="+mj-lt"/>
              <a:ea typeface="+mj-ea"/>
              <a:cs typeface="+mj-cs"/>
              <a:sym typeface="Helvetica"/>
            </a:endParaRPr>
          </a:p>
          <a:p>
            <a:pPr lvl="0" defTabSz="457200"/>
            <a:endParaRPr sz="1900">
              <a:solidFill>
                <a:srgbClr val="323333"/>
              </a:solidFill>
              <a:latin typeface="+mj-lt"/>
              <a:ea typeface="+mj-ea"/>
              <a:cs typeface="+mj-cs"/>
              <a:sym typeface="Helvetica"/>
            </a:endParaRPr>
          </a:p>
          <a:p>
            <a:pPr lvl="0" defTabSz="457200"/>
            <a:r>
              <a:rPr sz="1900">
                <a:solidFill>
                  <a:srgbClr val="323333"/>
                </a:solidFill>
                <a:latin typeface="+mj-lt"/>
                <a:ea typeface="+mj-ea"/>
                <a:cs typeface="+mj-cs"/>
                <a:sym typeface="Helvetica"/>
              </a:rPr>
              <a:t>Argentina:</a:t>
            </a:r>
            <a:endParaRPr sz="1900">
              <a:latin typeface="+mj-lt"/>
              <a:ea typeface="+mj-ea"/>
              <a:cs typeface="+mj-cs"/>
              <a:sym typeface="Helvetica"/>
            </a:endParaRPr>
          </a:p>
          <a:p>
            <a:pPr lvl="0" marL="914400" indent="-914400" defTabSz="457200">
              <a:tabLst>
                <a:tab pos="596900" algn="l"/>
                <a:tab pos="914400" algn="l"/>
              </a:tabLst>
            </a:pPr>
            <a:r>
              <a:rPr sz="1900">
                <a:solidFill>
                  <a:srgbClr val="323333"/>
                </a:solidFill>
                <a:latin typeface="+mj-lt"/>
                <a:ea typeface="+mj-ea"/>
                <a:cs typeface="+mj-cs"/>
                <a:sym typeface="Helvetica"/>
              </a:rPr>
              <a:t>	1	Brasil como principal destino</a:t>
            </a:r>
            <a:endParaRPr sz="1900">
              <a:solidFill>
                <a:srgbClr val="323333"/>
              </a:solidFill>
              <a:latin typeface="+mj-lt"/>
              <a:ea typeface="+mj-ea"/>
              <a:cs typeface="+mj-cs"/>
              <a:sym typeface="Helvetica"/>
            </a:endParaRPr>
          </a:p>
          <a:p>
            <a:pPr lvl="0" marL="914400" indent="-914400" defTabSz="457200">
              <a:tabLst>
                <a:tab pos="596900" algn="l"/>
                <a:tab pos="914400" algn="l"/>
              </a:tabLst>
            </a:pPr>
            <a:r>
              <a:rPr sz="1900">
                <a:solidFill>
                  <a:srgbClr val="323333"/>
                </a:solidFill>
                <a:latin typeface="+mj-lt"/>
                <a:ea typeface="+mj-ea"/>
                <a:cs typeface="+mj-cs"/>
                <a:sym typeface="Helvetica"/>
              </a:rPr>
              <a:t>	2.	Disponibilidade de 3,5 mm toneladas; </a:t>
            </a:r>
            <a:endParaRPr sz="1900">
              <a:latin typeface="+mj-lt"/>
              <a:ea typeface="+mj-ea"/>
              <a:cs typeface="+mj-cs"/>
              <a:sym typeface="Helvetica"/>
            </a:endParaRPr>
          </a:p>
          <a:p>
            <a:pPr lvl="0" marL="914400" indent="-914400" defTabSz="457200">
              <a:tabLst>
                <a:tab pos="596900" algn="l"/>
                <a:tab pos="914400" algn="l"/>
              </a:tabLst>
            </a:pPr>
            <a:r>
              <a:rPr sz="1900">
                <a:solidFill>
                  <a:srgbClr val="323333"/>
                </a:solidFill>
                <a:latin typeface="+mj-lt"/>
                <a:ea typeface="+mj-ea"/>
                <a:cs typeface="+mj-cs"/>
                <a:sym typeface="Helvetica"/>
              </a:rPr>
              <a:t>	3	Suficiente para 50% da necessidade brasileira neste ano; </a:t>
            </a:r>
            <a:endParaRPr sz="1900">
              <a:latin typeface="+mj-lt"/>
              <a:ea typeface="+mj-ea"/>
              <a:cs typeface="+mj-cs"/>
              <a:sym typeface="Helvetica"/>
            </a:endParaRPr>
          </a:p>
          <a:p>
            <a:pPr lvl="0" marL="914400" indent="-914400" defTabSz="457200">
              <a:tabLst>
                <a:tab pos="596900" algn="l"/>
                <a:tab pos="914400" algn="l"/>
              </a:tabLst>
            </a:pPr>
            <a:r>
              <a:rPr sz="1900">
                <a:solidFill>
                  <a:srgbClr val="323333"/>
                </a:solidFill>
                <a:latin typeface="+mj-lt"/>
                <a:ea typeface="+mj-ea"/>
                <a:cs typeface="+mj-cs"/>
                <a:sym typeface="Helvetica"/>
              </a:rPr>
              <a:t>	4	Aumento de preço de 40% de janeiro a maio; </a:t>
            </a:r>
            <a:endParaRPr sz="1900">
              <a:latin typeface="+mj-lt"/>
              <a:ea typeface="+mj-ea"/>
              <a:cs typeface="+mj-cs"/>
              <a:sym typeface="Helvetica"/>
            </a:endParaRPr>
          </a:p>
          <a:p>
            <a:pPr lvl="0" marL="914400" indent="-914400" defTabSz="457200">
              <a:tabLst>
                <a:tab pos="596900" algn="l"/>
                <a:tab pos="914400" algn="l"/>
              </a:tabLst>
            </a:pPr>
            <a:r>
              <a:rPr sz="1900">
                <a:solidFill>
                  <a:srgbClr val="323333"/>
                </a:solidFill>
                <a:latin typeface="+mj-lt"/>
                <a:ea typeface="+mj-ea"/>
                <a:cs typeface="+mj-cs"/>
                <a:sym typeface="Helvetica"/>
              </a:rPr>
              <a:t>	5	Spread entre preço argentino e americano de US$ 25,00/ton; </a:t>
            </a:r>
            <a:endParaRPr sz="1900">
              <a:latin typeface="+mj-lt"/>
              <a:ea typeface="+mj-ea"/>
              <a:cs typeface="+mj-cs"/>
              <a:sym typeface="Helvetica"/>
            </a:endParaRPr>
          </a:p>
          <a:p>
            <a:pPr lvl="0" marL="914400" indent="-914400" defTabSz="457200">
              <a:tabLst>
                <a:tab pos="596900" algn="l"/>
                <a:tab pos="914400" algn="l"/>
              </a:tabLst>
            </a:pPr>
            <a:r>
              <a:rPr sz="1900">
                <a:solidFill>
                  <a:srgbClr val="323333"/>
                </a:solidFill>
                <a:latin typeface="+mj-lt"/>
                <a:ea typeface="+mj-ea"/>
                <a:cs typeface="+mj-cs"/>
                <a:sym typeface="Helvetica"/>
              </a:rPr>
              <a:t>	6	Spread pouco menor que os impostos de importação; </a:t>
            </a:r>
            <a:endParaRPr sz="1900">
              <a:latin typeface="+mj-lt"/>
              <a:ea typeface="+mj-ea"/>
              <a:cs typeface="+mj-cs"/>
              <a:sym typeface="Helvetica"/>
            </a:endParaRPr>
          </a:p>
          <a:p>
            <a:pPr lvl="0" marL="914400" indent="-914400" defTabSz="457200">
              <a:tabLst>
                <a:tab pos="596900" algn="l"/>
                <a:tab pos="914400" algn="l"/>
              </a:tabLst>
            </a:pPr>
            <a:r>
              <a:rPr sz="1900">
                <a:solidFill>
                  <a:srgbClr val="323333"/>
                </a:solidFill>
                <a:latin typeface="+mj-lt"/>
                <a:ea typeface="+mj-ea"/>
                <a:cs typeface="+mj-cs"/>
                <a:sym typeface="Helvetica"/>
              </a:rPr>
              <a:t>	7	Crise cambial atual deverá reduzir ainda mais a disponibilidade de trigo para exportação.</a:t>
            </a:r>
            <a:endParaRPr sz="1900">
              <a:latin typeface="+mj-lt"/>
              <a:ea typeface="+mj-ea"/>
              <a:cs typeface="+mj-cs"/>
              <a:sym typeface="Helvetica"/>
            </a:endParaRPr>
          </a:p>
          <a:p>
            <a:pPr lvl="0" marL="457200" indent="-457200" defTabSz="457200">
              <a:tabLst>
                <a:tab pos="139700" algn="l"/>
                <a:tab pos="457200" algn="l"/>
              </a:tabLst>
            </a:pPr>
            <a:endParaRPr sz="1900">
              <a:latin typeface="+mj-lt"/>
              <a:ea typeface="+mj-ea"/>
              <a:cs typeface="+mj-cs"/>
              <a:sym typeface="Helvetica"/>
            </a:endParaRPr>
          </a:p>
          <a:p>
            <a:pPr lvl="0" marL="457200" indent="-457200" defTabSz="457200">
              <a:tabLst>
                <a:tab pos="139700" algn="l"/>
                <a:tab pos="457200" algn="l"/>
              </a:tabLst>
            </a:pPr>
            <a:r>
              <a:rPr sz="1900">
                <a:solidFill>
                  <a:srgbClr val="323333"/>
                </a:solidFill>
                <a:latin typeface="+mj-lt"/>
                <a:ea typeface="+mj-ea"/>
                <a:cs typeface="+mj-cs"/>
                <a:sym typeface="Helvetica"/>
              </a:rPr>
              <a:t>Mundo</a:t>
            </a:r>
            <a:endParaRPr sz="1900">
              <a:latin typeface="+mj-lt"/>
              <a:ea typeface="+mj-ea"/>
              <a:cs typeface="+mj-cs"/>
              <a:sym typeface="Helvetica"/>
            </a:endParaRPr>
          </a:p>
          <a:p>
            <a:pPr lvl="0" marL="914400" indent="-914400" defTabSz="457200">
              <a:tabLst>
                <a:tab pos="596900" algn="l"/>
                <a:tab pos="914400" algn="l"/>
              </a:tabLst>
            </a:pPr>
            <a:r>
              <a:rPr sz="1900">
                <a:solidFill>
                  <a:srgbClr val="323333"/>
                </a:solidFill>
                <a:latin typeface="+mj-lt"/>
                <a:ea typeface="+mj-ea"/>
                <a:cs typeface="+mj-cs"/>
                <a:sym typeface="Helvetica"/>
              </a:rPr>
              <a:t>	1	Possibilidade de importação de trigo americano e russo; </a:t>
            </a:r>
            <a:endParaRPr sz="1900">
              <a:latin typeface="+mj-lt"/>
              <a:ea typeface="+mj-ea"/>
              <a:cs typeface="+mj-cs"/>
              <a:sym typeface="Helvetica"/>
            </a:endParaRPr>
          </a:p>
          <a:p>
            <a:pPr lvl="0" marL="914400" indent="-914400" defTabSz="457200">
              <a:tabLst>
                <a:tab pos="596900" algn="l"/>
                <a:tab pos="914400" algn="l"/>
              </a:tabLst>
            </a:pPr>
            <a:r>
              <a:rPr sz="1900">
                <a:solidFill>
                  <a:srgbClr val="323333"/>
                </a:solidFill>
                <a:latin typeface="+mj-lt"/>
                <a:ea typeface="+mj-ea"/>
                <a:cs typeface="+mj-cs"/>
                <a:sym typeface="Helvetica"/>
              </a:rPr>
              <a:t>	2	Americano – adequado á utilização dos moinhos brasileiros e com disponibilidade de volumes para exportação;</a:t>
            </a:r>
            <a:endParaRPr sz="1900">
              <a:latin typeface="+mj-lt"/>
              <a:ea typeface="+mj-ea"/>
              <a:cs typeface="+mj-cs"/>
              <a:sym typeface="Helvetica"/>
            </a:endParaRPr>
          </a:p>
          <a:p>
            <a:pPr lvl="0" marL="914400" indent="-914400" defTabSz="457200">
              <a:tabLst>
                <a:tab pos="596900" algn="l"/>
                <a:tab pos="914400" algn="l"/>
              </a:tabLst>
            </a:pPr>
            <a:r>
              <a:rPr sz="1900">
                <a:solidFill>
                  <a:srgbClr val="323333"/>
                </a:solidFill>
                <a:latin typeface="+mj-lt"/>
                <a:ea typeface="+mj-ea"/>
                <a:cs typeface="+mj-cs"/>
                <a:sym typeface="Helvetica"/>
              </a:rPr>
              <a:t>	3	Russo – preço mais baixo que o argentino (cerca de US$ 38,00/ton) mas com necessidade de ultrapassar barreiras fitossanitárias.</a:t>
            </a:r>
          </a:p>
        </p:txBody>
      </p:sp>
    </p:spTree>
  </p:cSld>
  <p:clrMapOvr>
    <a:masterClrMapping/>
  </p:clrMapOvr>
  <p:transition spd="med" advClick="1">
    <p:dissolv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image1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4650" y="10855"/>
            <a:ext cx="2391089" cy="983393"/>
          </a:xfrm>
          <a:prstGeom prst="rect">
            <a:avLst/>
          </a:prstGeom>
          <a:ln w="12700">
            <a:miter lim="400000"/>
          </a:ln>
        </p:spPr>
      </p:pic>
      <p:pic>
        <p:nvPicPr>
          <p:cNvPr id="185" name="image2.jpe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544178" y="0"/>
            <a:ext cx="1622427" cy="1440228"/>
          </a:xfrm>
          <a:prstGeom prst="rect">
            <a:avLst/>
          </a:prstGeom>
          <a:ln w="12700">
            <a:miter lim="400000"/>
          </a:ln>
        </p:spPr>
      </p:pic>
      <p:sp>
        <p:nvSpPr>
          <p:cNvPr id="186" name="Shape 186"/>
          <p:cNvSpPr/>
          <p:nvPr/>
        </p:nvSpPr>
        <p:spPr>
          <a:xfrm>
            <a:off x="1121614" y="919526"/>
            <a:ext cx="10246478" cy="47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defTabSz="457200"/>
            <a:endParaRPr sz="1600">
              <a:solidFill>
                <a:srgbClr val="323333"/>
              </a:solidFill>
              <a:latin typeface="+mj-lt"/>
              <a:ea typeface="+mj-ea"/>
              <a:cs typeface="+mj-cs"/>
              <a:sym typeface="Helvetica"/>
            </a:endParaRPr>
          </a:p>
          <a:p>
            <a:pPr lvl="0" defTabSz="457200"/>
            <a:endParaRPr sz="1600">
              <a:solidFill>
                <a:srgbClr val="323333"/>
              </a:solidFill>
              <a:latin typeface="+mj-lt"/>
              <a:ea typeface="+mj-ea"/>
              <a:cs typeface="+mj-cs"/>
              <a:sym typeface="Helvetica"/>
            </a:endParaRPr>
          </a:p>
          <a:p>
            <a:pPr lvl="0" defTabSz="457200"/>
            <a:r>
              <a:rPr sz="1600">
                <a:solidFill>
                  <a:srgbClr val="323333"/>
                </a:solidFill>
                <a:latin typeface="+mj-lt"/>
                <a:ea typeface="+mj-ea"/>
                <a:cs typeface="+mj-cs"/>
                <a:sym typeface="Helvetica"/>
              </a:rPr>
              <a:t>                                    </a:t>
            </a:r>
            <a:r>
              <a:rPr sz="2000">
                <a:solidFill>
                  <a:srgbClr val="323333"/>
                </a:solidFill>
                <a:latin typeface="+mj-lt"/>
                <a:ea typeface="+mj-ea"/>
                <a:cs typeface="+mj-cs"/>
                <a:sym typeface="Helvetica"/>
              </a:rPr>
              <a:t>CONCLUSÃO de CONJUNTURA: Mercado do Trigo (3/3)</a:t>
            </a:r>
            <a:endParaRPr sz="2000">
              <a:solidFill>
                <a:srgbClr val="323333"/>
              </a:solidFill>
              <a:latin typeface="+mj-lt"/>
              <a:ea typeface="+mj-ea"/>
              <a:cs typeface="+mj-cs"/>
              <a:sym typeface="Helvetica"/>
            </a:endParaRPr>
          </a:p>
          <a:p>
            <a:pPr lvl="0" defTabSz="457200"/>
            <a:endParaRPr sz="2000">
              <a:solidFill>
                <a:srgbClr val="323333"/>
              </a:solidFill>
              <a:latin typeface="+mj-lt"/>
              <a:ea typeface="+mj-ea"/>
              <a:cs typeface="+mj-cs"/>
              <a:sym typeface="Helvetica"/>
            </a:endParaRPr>
          </a:p>
          <a:p>
            <a:pPr lvl="0" defTabSz="457200"/>
            <a:r>
              <a:rPr sz="2000">
                <a:solidFill>
                  <a:srgbClr val="323333"/>
                </a:solidFill>
                <a:latin typeface="+mj-lt"/>
                <a:ea typeface="+mj-ea"/>
                <a:cs typeface="+mj-cs"/>
                <a:sym typeface="Helvetica"/>
              </a:rPr>
              <a:t>A baixa disponibilidade de trigo na América do Sul causou um expressivo aumento no custo do trigo (Brasil 25% e Argentina 40%) nos primeiros 5 meses de 2.018. </a:t>
            </a:r>
            <a:endParaRPr sz="2000">
              <a:solidFill>
                <a:srgbClr val="323333"/>
              </a:solidFill>
              <a:latin typeface="+mj-lt"/>
              <a:ea typeface="+mj-ea"/>
              <a:cs typeface="+mj-cs"/>
              <a:sym typeface="Helvetica"/>
            </a:endParaRPr>
          </a:p>
          <a:p>
            <a:pPr lvl="0" defTabSz="457200"/>
            <a:endParaRPr sz="2000">
              <a:solidFill>
                <a:srgbClr val="323333"/>
              </a:solidFill>
              <a:latin typeface="+mj-lt"/>
              <a:ea typeface="+mj-ea"/>
              <a:cs typeface="+mj-cs"/>
              <a:sym typeface="Helvetica"/>
            </a:endParaRPr>
          </a:p>
          <a:p>
            <a:pPr lvl="0" defTabSz="457200"/>
            <a:r>
              <a:rPr sz="2000">
                <a:solidFill>
                  <a:srgbClr val="323333"/>
                </a:solidFill>
                <a:latin typeface="+mj-lt"/>
                <a:ea typeface="+mj-ea"/>
                <a:cs typeface="+mj-cs"/>
                <a:sym typeface="Helvetica"/>
              </a:rPr>
              <a:t>		necessidade de importação de trigo de outros destinos como EUA e Rússia. Por 			problemas fitossanitários, ainda existe uma grande resistência de importação de 			trigo russo.</a:t>
            </a:r>
            <a:endParaRPr sz="2000">
              <a:latin typeface="+mj-lt"/>
              <a:ea typeface="+mj-ea"/>
              <a:cs typeface="+mj-cs"/>
              <a:sym typeface="Helvetica"/>
            </a:endParaRPr>
          </a:p>
          <a:p>
            <a:pPr lvl="0" defTabSz="457200"/>
            <a:endParaRPr sz="2000">
              <a:latin typeface="+mj-lt"/>
              <a:ea typeface="+mj-ea"/>
              <a:cs typeface="+mj-cs"/>
              <a:sym typeface="Helvetica"/>
            </a:endParaRPr>
          </a:p>
          <a:p>
            <a:pPr lvl="0" defTabSz="457200"/>
            <a:r>
              <a:rPr sz="2000">
                <a:latin typeface="+mj-lt"/>
                <a:ea typeface="+mj-ea"/>
                <a:cs typeface="+mj-cs"/>
                <a:sym typeface="Helvetica"/>
              </a:rPr>
              <a:t>		a</a:t>
            </a:r>
            <a:r>
              <a:rPr sz="2000">
                <a:solidFill>
                  <a:srgbClr val="323333"/>
                </a:solidFill>
                <a:latin typeface="+mj-lt"/>
                <a:ea typeface="+mj-ea"/>
                <a:cs typeface="+mj-cs"/>
                <a:sym typeface="Helvetica"/>
              </a:rPr>
              <a:t> isenção da TEC, para um volume de 750 mil tons, para desembarque até 30 de 		agosto de 2.018, poderia abastecer o mercado até a entrada da safra paranaense, 		bem como reduziria a pressão pelo aumento do preço do trigo argentino.</a:t>
            </a:r>
            <a:endParaRPr sz="2000">
              <a:solidFill>
                <a:srgbClr val="323333"/>
              </a:solidFill>
              <a:latin typeface="+mj-lt"/>
              <a:ea typeface="+mj-ea"/>
              <a:cs typeface="+mj-cs"/>
              <a:sym typeface="Helvetica"/>
            </a:endParaRPr>
          </a:p>
          <a:p>
            <a:pPr lvl="0" defTabSz="457200"/>
            <a:endParaRPr sz="2000">
              <a:solidFill>
                <a:srgbClr val="323333"/>
              </a:solidFill>
              <a:latin typeface="+mj-lt"/>
              <a:ea typeface="+mj-ea"/>
              <a:cs typeface="+mj-cs"/>
              <a:sym typeface="Helvetica"/>
            </a:endParaRPr>
          </a:p>
          <a:p>
            <a:pPr lvl="0" defTabSz="457200"/>
            <a:r>
              <a:rPr sz="2000">
                <a:solidFill>
                  <a:srgbClr val="323333"/>
                </a:solidFill>
                <a:latin typeface="+mj-lt"/>
                <a:ea typeface="+mj-ea"/>
                <a:cs typeface="+mj-cs"/>
                <a:sym typeface="Helvetica"/>
              </a:rPr>
              <a:t>SAFRA 18/19: Muda todo este cenário..</a:t>
            </a:r>
          </a:p>
        </p:txBody>
      </p:sp>
    </p:spTree>
  </p:cSld>
  <p:clrMapOvr>
    <a:masterClrMapping/>
  </p:clrMapOvr>
  <p:transition spd="med" advClick="1">
    <p:dissolv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image1.jpeg"/>
          <p:cNvPicPr/>
          <p:nvPr/>
        </p:nvPicPr>
        <p:blipFill>
          <a:blip r:embed="rId2">
            <a:alphaModFix amt="13000"/>
            <a:extLst/>
          </a:blip>
          <a:stretch>
            <a:fillRect/>
          </a:stretch>
        </p:blipFill>
        <p:spPr>
          <a:xfrm>
            <a:off x="0" y="0"/>
            <a:ext cx="12192000" cy="6838713"/>
          </a:xfrm>
          <a:prstGeom prst="rect">
            <a:avLst/>
          </a:prstGeom>
          <a:ln w="12700">
            <a:miter lim="400000"/>
          </a:ln>
          <a:effectLst>
            <a:outerShdw sx="100000" sy="100000" kx="0" ky="0" algn="b" rotWithShape="0" blurRad="50800" dist="50800" dir="5400000">
              <a:srgbClr val="FFFFFF"/>
            </a:outerShdw>
          </a:effectLst>
        </p:spPr>
      </p:pic>
      <p:pic>
        <p:nvPicPr>
          <p:cNvPr id="191" name="image1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9596" y="115337"/>
            <a:ext cx="3636508" cy="1421359"/>
          </a:xfrm>
          <a:prstGeom prst="rect">
            <a:avLst/>
          </a:prstGeom>
          <a:ln w="12700">
            <a:miter lim="400000"/>
          </a:ln>
        </p:spPr>
      </p:pic>
      <p:pic>
        <p:nvPicPr>
          <p:cNvPr id="192" name="image10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382000" y="115337"/>
            <a:ext cx="3810000" cy="1447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193" name="image2.jpe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0158410" y="5035043"/>
            <a:ext cx="2031845" cy="1803670"/>
          </a:xfrm>
          <a:prstGeom prst="rect">
            <a:avLst/>
          </a:prstGeom>
          <a:ln w="12700">
            <a:miter lim="400000"/>
          </a:ln>
        </p:spPr>
      </p:pic>
      <p:sp>
        <p:nvSpPr>
          <p:cNvPr id="194" name="Shape 194"/>
          <p:cNvSpPr/>
          <p:nvPr>
            <p:ph type="body" idx="1"/>
          </p:nvPr>
        </p:nvSpPr>
        <p:spPr>
          <a:xfrm>
            <a:off x="3276093" y="2649109"/>
            <a:ext cx="5639814" cy="1538597"/>
          </a:xfrm>
          <a:prstGeom prst="rect">
            <a:avLst/>
          </a:prstGeom>
        </p:spPr>
        <p:txBody>
          <a:bodyPr lIns="0" tIns="0" rIns="0" bIns="0"/>
          <a:lstStyle/>
          <a:p>
            <a:pPr lvl="0" defTabSz="832103">
              <a:lnSpc>
                <a:spcPct val="72000"/>
              </a:lnSpc>
              <a:spcBef>
                <a:spcPts val="900"/>
              </a:spcBef>
              <a:defRPr sz="1800"/>
            </a:pPr>
            <a:r>
              <a:rPr b="1" sz="3300"/>
              <a:t>Ricardo Tortorella</a:t>
            </a:r>
            <a:endParaRPr sz="1300"/>
          </a:p>
          <a:p>
            <a:pPr lvl="0" defTabSz="832103">
              <a:lnSpc>
                <a:spcPct val="72000"/>
              </a:lnSpc>
              <a:spcBef>
                <a:spcPts val="900"/>
              </a:spcBef>
              <a:defRPr sz="1800"/>
            </a:pPr>
            <a:endParaRPr b="1" sz="4000"/>
          </a:p>
          <a:p>
            <a:pPr lvl="0" defTabSz="832103">
              <a:lnSpc>
                <a:spcPct val="72000"/>
              </a:lnSpc>
              <a:spcBef>
                <a:spcPts val="900"/>
              </a:spcBef>
              <a:defRPr sz="1800"/>
            </a:pPr>
            <a:r>
              <a:rPr b="1" sz="3300">
                <a:hlinkClick r:id="rId6" invalidUrl="" action="" tgtFrame="" tooltip="" history="1" highlightClick="0" endSnd="0"/>
              </a:rPr>
              <a:t>diretor@abitrigo.com.br</a:t>
            </a:r>
          </a:p>
        </p:txBody>
      </p:sp>
      <p:pic>
        <p:nvPicPr>
          <p:cNvPr id="195" name="image11.png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29596" y="5035043"/>
            <a:ext cx="2114322" cy="164447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5" name="Chart 65"/>
          <p:cNvGraphicFramePr/>
          <p:nvPr/>
        </p:nvGraphicFramePr>
        <p:xfrm>
          <a:off x="2800640" y="1756185"/>
          <a:ext cx="6864293" cy="4088462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66" name="Shape 66"/>
          <p:cNvSpPr/>
          <p:nvPr>
            <p:ph type="title"/>
          </p:nvPr>
        </p:nvSpPr>
        <p:spPr>
          <a:xfrm>
            <a:off x="838199" y="300036"/>
            <a:ext cx="10515601" cy="2055817"/>
          </a:xfrm>
          <a:prstGeom prst="rect">
            <a:avLst/>
          </a:prstGeom>
        </p:spPr>
        <p:txBody>
          <a:bodyPr/>
          <a:lstStyle>
            <a:lvl1pPr algn="ctr">
              <a:defRPr sz="3600"/>
            </a:lvl1pPr>
          </a:lstStyle>
          <a:p>
            <a:pPr lvl="0">
              <a:defRPr sz="1800"/>
            </a:pPr>
            <a:r>
              <a:rPr sz="3600"/>
              <a:t>POPULAÇÃO MUNDIAL</a:t>
            </a:r>
          </a:p>
        </p:txBody>
      </p:sp>
      <p:pic>
        <p:nvPicPr>
          <p:cNvPr id="67" name="image2.jpe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444163" y="0"/>
            <a:ext cx="1622427" cy="1440228"/>
          </a:xfrm>
          <a:prstGeom prst="rect">
            <a:avLst/>
          </a:prstGeom>
          <a:ln w="12700">
            <a:miter lim="400000"/>
          </a:ln>
        </p:spPr>
      </p:pic>
      <p:pic>
        <p:nvPicPr>
          <p:cNvPr id="68" name="image1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8587" y="103076"/>
            <a:ext cx="2391088" cy="9833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Shape 70"/>
          <p:cNvSpPr/>
          <p:nvPr>
            <p:ph type="title"/>
          </p:nvPr>
        </p:nvSpPr>
        <p:spPr>
          <a:xfrm>
            <a:off x="1111250" y="987603"/>
            <a:ext cx="10515600" cy="1325564"/>
          </a:xfrm>
          <a:prstGeom prst="rect">
            <a:avLst/>
          </a:prstGeom>
        </p:spPr>
        <p:txBody>
          <a:bodyPr/>
          <a:lstStyle>
            <a:lvl1pPr algn="ctr">
              <a:defRPr sz="3200"/>
            </a:lvl1pPr>
          </a:lstStyle>
          <a:p>
            <a:pPr lvl="0">
              <a:defRPr sz="1800"/>
            </a:pPr>
            <a:r>
              <a:rPr sz="3200"/>
              <a:t>MAIORES PRODUTORES MUNDIAIS DE TRIGO</a:t>
            </a:r>
          </a:p>
        </p:txBody>
      </p:sp>
      <p:sp>
        <p:nvSpPr>
          <p:cNvPr id="71" name="Shape 7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0" indent="0" algn="ctr">
              <a:buSzTx/>
              <a:buNone/>
              <a:defRPr b="1" sz="2000"/>
            </a:lvl1pPr>
          </a:lstStyle>
          <a:p>
            <a:pPr lvl="0">
              <a:defRPr b="0" sz="1800"/>
            </a:pPr>
            <a:r>
              <a:rPr b="1" sz="2000"/>
              <a:t>PRODUÇÃO SAFRA 99/00</a:t>
            </a:r>
          </a:p>
        </p:txBody>
      </p:sp>
      <p:graphicFrame>
        <p:nvGraphicFramePr>
          <p:cNvPr id="72" name="Chart 72"/>
          <p:cNvGraphicFramePr/>
          <p:nvPr/>
        </p:nvGraphicFramePr>
        <p:xfrm>
          <a:off x="1719950" y="3531036"/>
          <a:ext cx="2967445" cy="2240042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73" name="Shape 73"/>
          <p:cNvSpPr/>
          <p:nvPr/>
        </p:nvSpPr>
        <p:spPr>
          <a:xfrm>
            <a:off x="6172200" y="1681163"/>
            <a:ext cx="5183188" cy="8239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normAutofit fontScale="100000" lnSpcReduction="0"/>
          </a:bodyPr>
          <a:lstStyle>
            <a:lvl1pPr algn="ctr">
              <a:lnSpc>
                <a:spcPct val="90000"/>
              </a:lnSpc>
              <a:spcBef>
                <a:spcPts val="1000"/>
              </a:spcBef>
              <a:defRPr b="1" sz="2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b="0" sz="1800"/>
            </a:pPr>
            <a:r>
              <a:rPr b="1" sz="2000"/>
              <a:t>PRODUÇÃO SAFRA 17/18</a:t>
            </a:r>
          </a:p>
        </p:txBody>
      </p:sp>
      <p:graphicFrame>
        <p:nvGraphicFramePr>
          <p:cNvPr id="74" name="Chart 74"/>
          <p:cNvGraphicFramePr/>
          <p:nvPr/>
        </p:nvGraphicFramePr>
        <p:xfrm>
          <a:off x="7056446" y="3535208"/>
          <a:ext cx="2982518" cy="2251264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3"/>
          </a:graphicData>
        </a:graphic>
      </p:graphicFrame>
      <p:sp>
        <p:nvSpPr>
          <p:cNvPr id="75" name="Shape 75"/>
          <p:cNvSpPr/>
          <p:nvPr/>
        </p:nvSpPr>
        <p:spPr>
          <a:xfrm>
            <a:off x="271462" y="6488667"/>
            <a:ext cx="2623411" cy="3708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1600"/>
            </a:lvl1pPr>
          </a:lstStyle>
          <a:p>
            <a:pPr lvl="0">
              <a:defRPr sz="1800"/>
            </a:pPr>
            <a:r>
              <a:rPr sz="1600"/>
              <a:t>FSU – Former Soviet Union </a:t>
            </a:r>
          </a:p>
        </p:txBody>
      </p:sp>
      <p:sp>
        <p:nvSpPr>
          <p:cNvPr id="76" name="Shape 76"/>
          <p:cNvSpPr/>
          <p:nvPr/>
        </p:nvSpPr>
        <p:spPr>
          <a:xfrm>
            <a:off x="10658474" y="6488667"/>
            <a:ext cx="1276906" cy="332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FONTE: USDA</a:t>
            </a:r>
          </a:p>
        </p:txBody>
      </p:sp>
      <p:pic>
        <p:nvPicPr>
          <p:cNvPr id="77" name="image2.jpe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444163" y="0"/>
            <a:ext cx="1622427" cy="1440228"/>
          </a:xfrm>
          <a:prstGeom prst="rect">
            <a:avLst/>
          </a:prstGeom>
          <a:ln w="12700">
            <a:miter lim="400000"/>
          </a:ln>
        </p:spPr>
      </p:pic>
      <p:pic>
        <p:nvPicPr>
          <p:cNvPr id="78" name="image1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8587" y="103076"/>
            <a:ext cx="2391088" cy="9833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/>
          <p:nvPr>
            <p:ph type="title"/>
          </p:nvPr>
        </p:nvSpPr>
        <p:spPr>
          <a:xfrm>
            <a:off x="839787" y="893775"/>
            <a:ext cx="10515601" cy="1325564"/>
          </a:xfrm>
          <a:prstGeom prst="rect">
            <a:avLst/>
          </a:prstGeom>
        </p:spPr>
        <p:txBody>
          <a:bodyPr/>
          <a:lstStyle>
            <a:lvl1pPr algn="ctr">
              <a:defRPr sz="2800"/>
            </a:lvl1pPr>
          </a:lstStyle>
          <a:p>
            <a:pPr lvl="0">
              <a:defRPr sz="1800"/>
            </a:pPr>
            <a:r>
              <a:rPr sz="2800"/>
              <a:t>MAIORES EXPORTADORES MUNDIAIS DE TRIGO</a:t>
            </a:r>
          </a:p>
        </p:txBody>
      </p:sp>
      <p:sp>
        <p:nvSpPr>
          <p:cNvPr id="81" name="Shape 81"/>
          <p:cNvSpPr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lvl1pPr marL="0" indent="0" algn="ctr">
              <a:buSzTx/>
              <a:buNone/>
              <a:defRPr b="1" sz="2000"/>
            </a:lvl1pPr>
          </a:lstStyle>
          <a:p>
            <a:pPr lvl="0">
              <a:defRPr b="0" sz="1800"/>
            </a:pPr>
            <a:r>
              <a:rPr b="1" sz="2000"/>
              <a:t>EXPORTAÇÕES  SAFRA 99/00</a:t>
            </a:r>
          </a:p>
        </p:txBody>
      </p:sp>
      <p:graphicFrame>
        <p:nvGraphicFramePr>
          <p:cNvPr id="82" name="Chart 82"/>
          <p:cNvGraphicFramePr/>
          <p:nvPr/>
        </p:nvGraphicFramePr>
        <p:xfrm>
          <a:off x="1719695" y="3107812"/>
          <a:ext cx="3743960" cy="2480551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83" name="Shape 83"/>
          <p:cNvSpPr/>
          <p:nvPr/>
        </p:nvSpPr>
        <p:spPr>
          <a:xfrm>
            <a:off x="6172200" y="1681163"/>
            <a:ext cx="5183188" cy="82391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normAutofit fontScale="100000" lnSpcReduction="0"/>
          </a:bodyPr>
          <a:lstStyle>
            <a:lvl1pPr algn="ctr">
              <a:lnSpc>
                <a:spcPct val="90000"/>
              </a:lnSpc>
              <a:spcBef>
                <a:spcPts val="1000"/>
              </a:spcBef>
              <a:defRPr b="1" sz="2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 lvl="0">
              <a:defRPr b="0" sz="1800"/>
            </a:pPr>
            <a:r>
              <a:rPr b="1" sz="2000"/>
              <a:t>EXPORTAÇÕES SAFRA 17/18</a:t>
            </a:r>
          </a:p>
        </p:txBody>
      </p:sp>
      <p:graphicFrame>
        <p:nvGraphicFramePr>
          <p:cNvPr id="84" name="Chart 84"/>
          <p:cNvGraphicFramePr/>
          <p:nvPr/>
        </p:nvGraphicFramePr>
        <p:xfrm>
          <a:off x="7056678" y="3045226"/>
          <a:ext cx="2979535" cy="2537207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3"/>
          </a:graphicData>
        </a:graphic>
      </p:graphicFrame>
      <p:sp>
        <p:nvSpPr>
          <p:cNvPr id="85" name="Shape 85"/>
          <p:cNvSpPr/>
          <p:nvPr/>
        </p:nvSpPr>
        <p:spPr>
          <a:xfrm>
            <a:off x="271462" y="6488667"/>
            <a:ext cx="2623411" cy="3708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1600"/>
            </a:lvl1pPr>
          </a:lstStyle>
          <a:p>
            <a:pPr lvl="0">
              <a:defRPr sz="1800"/>
            </a:pPr>
            <a:r>
              <a:rPr sz="1600"/>
              <a:t>FSU – Former Soviet Union </a:t>
            </a:r>
          </a:p>
        </p:txBody>
      </p:sp>
      <p:sp>
        <p:nvSpPr>
          <p:cNvPr id="86" name="Shape 86"/>
          <p:cNvSpPr/>
          <p:nvPr/>
        </p:nvSpPr>
        <p:spPr>
          <a:xfrm>
            <a:off x="10759295" y="6488667"/>
            <a:ext cx="1276906" cy="3327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1400"/>
            </a:lvl1pPr>
          </a:lstStyle>
          <a:p>
            <a:pPr lvl="0">
              <a:defRPr sz="1800"/>
            </a:pPr>
            <a:r>
              <a:rPr sz="1400"/>
              <a:t>FONTE: USDA</a:t>
            </a:r>
          </a:p>
        </p:txBody>
      </p:sp>
      <p:pic>
        <p:nvPicPr>
          <p:cNvPr id="87" name="image2.jpe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444163" y="0"/>
            <a:ext cx="1622427" cy="1440228"/>
          </a:xfrm>
          <a:prstGeom prst="rect">
            <a:avLst/>
          </a:prstGeom>
          <a:ln w="12700">
            <a:miter lim="400000"/>
          </a:ln>
        </p:spPr>
      </p:pic>
      <p:pic>
        <p:nvPicPr>
          <p:cNvPr id="88" name="image1.png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28587" y="103076"/>
            <a:ext cx="2391088" cy="9833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Shape 90"/>
          <p:cNvSpPr/>
          <p:nvPr>
            <p:ph type="title"/>
          </p:nvPr>
        </p:nvSpPr>
        <p:spPr>
          <a:xfrm>
            <a:off x="1524000" y="0"/>
            <a:ext cx="9144000" cy="3509963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91" name="Shape 91"/>
          <p:cNvSpPr/>
          <p:nvPr>
            <p:ph type="body" idx="1"/>
          </p:nvPr>
        </p:nvSpPr>
        <p:spPr>
          <a:xfrm>
            <a:off x="1524000" y="3602037"/>
            <a:ext cx="9144000" cy="3255965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92" name="Shape 92"/>
          <p:cNvSpPr/>
          <p:nvPr>
            <p:ph type="sldNum" sz="quarter" idx="2"/>
          </p:nvPr>
        </p:nvSpPr>
        <p:spPr>
          <a:xfrm>
            <a:off x="8610600" y="6328090"/>
            <a:ext cx="2743200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defTabSz="850391">
              <a:defRPr sz="11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100">
                <a:solidFill>
                  <a:srgbClr val="888888"/>
                </a:solidFill>
              </a:rPr>
            </a:fld>
          </a:p>
        </p:txBody>
      </p:sp>
      <p:pic>
        <p:nvPicPr>
          <p:cNvPr id="93" name="image2.png"/>
          <p:cNvPicPr/>
          <p:nvPr/>
        </p:nvPicPr>
        <p:blipFill>
          <a:blip r:embed="rId2">
            <a:alphaModFix amt="85000"/>
            <a:extLst/>
          </a:blip>
          <a:stretch>
            <a:fillRect/>
          </a:stretch>
        </p:blipFill>
        <p:spPr>
          <a:xfrm>
            <a:off x="0" y="7942"/>
            <a:ext cx="12192000" cy="6850058"/>
          </a:xfrm>
          <a:prstGeom prst="rect">
            <a:avLst/>
          </a:prstGeom>
          <a:ln w="12700">
            <a:miter lim="400000"/>
          </a:ln>
        </p:spPr>
      </p:pic>
      <p:sp>
        <p:nvSpPr>
          <p:cNvPr id="94" name="Shape 94"/>
          <p:cNvSpPr/>
          <p:nvPr/>
        </p:nvSpPr>
        <p:spPr>
          <a:xfrm>
            <a:off x="-3" y="0"/>
            <a:ext cx="12192005" cy="160020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pic>
        <p:nvPicPr>
          <p:cNvPr id="95" name="image2.jpe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0440978" y="7942"/>
            <a:ext cx="1751023" cy="1554384"/>
          </a:xfrm>
          <a:prstGeom prst="rect">
            <a:avLst/>
          </a:prstGeom>
          <a:ln w="12700">
            <a:miter lim="400000"/>
          </a:ln>
        </p:spPr>
      </p:pic>
      <p:sp>
        <p:nvSpPr>
          <p:cNvPr id="96" name="Shape 96"/>
          <p:cNvSpPr/>
          <p:nvPr/>
        </p:nvSpPr>
        <p:spPr>
          <a:xfrm>
            <a:off x="4120620" y="721351"/>
            <a:ext cx="3861305" cy="6502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>
              <a:defRPr sz="3200">
                <a:solidFill>
                  <a:srgbClr val="4472C4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200">
                <a:solidFill>
                  <a:srgbClr val="4472C4"/>
                </a:solidFill>
              </a:rPr>
              <a:t>TRIGO ARGENTINO</a:t>
            </a:r>
          </a:p>
        </p:txBody>
      </p:sp>
      <p:pic>
        <p:nvPicPr>
          <p:cNvPr id="97" name="image1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28587" y="103076"/>
            <a:ext cx="2391088" cy="98339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type="title"/>
          </p:nvPr>
        </p:nvSpPr>
        <p:spPr>
          <a:xfrm>
            <a:off x="1524000" y="0"/>
            <a:ext cx="9144000" cy="3509963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00" name="Shape 100"/>
          <p:cNvSpPr/>
          <p:nvPr>
            <p:ph type="body" idx="1"/>
          </p:nvPr>
        </p:nvSpPr>
        <p:spPr>
          <a:xfrm>
            <a:off x="1524000" y="3602037"/>
            <a:ext cx="9144000" cy="3255965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01" name="Shape 101"/>
          <p:cNvSpPr/>
          <p:nvPr>
            <p:ph type="sldNum" sz="quarter" idx="2"/>
          </p:nvPr>
        </p:nvSpPr>
        <p:spPr>
          <a:xfrm>
            <a:off x="8610600" y="6328090"/>
            <a:ext cx="2743200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defTabSz="850391">
              <a:defRPr sz="11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100">
                <a:solidFill>
                  <a:srgbClr val="888888"/>
                </a:solidFill>
              </a:rPr>
            </a:fld>
          </a:p>
        </p:txBody>
      </p:sp>
      <p:pic>
        <p:nvPicPr>
          <p:cNvPr id="102" name="image3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43025" y="1440227"/>
            <a:ext cx="9786940" cy="5398480"/>
          </a:xfrm>
          <a:prstGeom prst="rect">
            <a:avLst/>
          </a:prstGeom>
          <a:ln w="12700">
            <a:miter lim="400000"/>
          </a:ln>
        </p:spPr>
      </p:pic>
      <p:sp>
        <p:nvSpPr>
          <p:cNvPr id="103" name="Shape 103"/>
          <p:cNvSpPr/>
          <p:nvPr/>
        </p:nvSpPr>
        <p:spPr>
          <a:xfrm>
            <a:off x="1343024" y="1623477"/>
            <a:ext cx="9786940" cy="317501"/>
          </a:xfrm>
          <a:prstGeom prst="rect">
            <a:avLst/>
          </a:prstGeom>
          <a:solidFill>
            <a:srgbClr val="7C7C7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/>
            <a:r>
              <a:t>   CENÁRIO ECONÔMICO 	Relação Insumo - Produto</a:t>
            </a:r>
          </a:p>
        </p:txBody>
      </p:sp>
      <p:pic>
        <p:nvPicPr>
          <p:cNvPr id="104" name="image1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8587" y="103076"/>
            <a:ext cx="2391088" cy="983390"/>
          </a:xfrm>
          <a:prstGeom prst="rect">
            <a:avLst/>
          </a:prstGeom>
          <a:ln w="12700">
            <a:miter lim="400000"/>
          </a:ln>
        </p:spPr>
      </p:pic>
      <p:pic>
        <p:nvPicPr>
          <p:cNvPr id="105" name="image2.jpe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544178" y="-14290"/>
            <a:ext cx="1622427" cy="144023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Shape 107"/>
          <p:cNvSpPr/>
          <p:nvPr>
            <p:ph type="title"/>
          </p:nvPr>
        </p:nvSpPr>
        <p:spPr>
          <a:xfrm>
            <a:off x="1524000" y="0"/>
            <a:ext cx="9144000" cy="3509963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08" name="Shape 108"/>
          <p:cNvSpPr/>
          <p:nvPr>
            <p:ph type="body" idx="1"/>
          </p:nvPr>
        </p:nvSpPr>
        <p:spPr>
          <a:xfrm>
            <a:off x="1524000" y="3602037"/>
            <a:ext cx="9144000" cy="3255965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09" name="Shape 109"/>
          <p:cNvSpPr/>
          <p:nvPr>
            <p:ph type="sldNum" sz="quarter" idx="2"/>
          </p:nvPr>
        </p:nvSpPr>
        <p:spPr>
          <a:xfrm>
            <a:off x="8610600" y="6328090"/>
            <a:ext cx="2743200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defTabSz="850391">
              <a:defRPr sz="11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100">
                <a:solidFill>
                  <a:srgbClr val="888888"/>
                </a:solidFill>
              </a:rPr>
            </a:fld>
          </a:p>
        </p:txBody>
      </p:sp>
      <p:pic>
        <p:nvPicPr>
          <p:cNvPr id="110" name="image4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43025" y="1440227"/>
            <a:ext cx="9786937" cy="5417792"/>
          </a:xfrm>
          <a:prstGeom prst="rect">
            <a:avLst/>
          </a:prstGeom>
          <a:ln w="12700">
            <a:miter lim="400000"/>
          </a:ln>
        </p:spPr>
      </p:pic>
      <p:sp>
        <p:nvSpPr>
          <p:cNvPr id="111" name="Shape 111"/>
          <p:cNvSpPr/>
          <p:nvPr/>
        </p:nvSpPr>
        <p:spPr>
          <a:xfrm>
            <a:off x="1343024" y="1621435"/>
            <a:ext cx="9782334" cy="317501"/>
          </a:xfrm>
          <a:prstGeom prst="rect">
            <a:avLst/>
          </a:prstGeom>
          <a:solidFill>
            <a:srgbClr val="7C7C7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/>
            <a:r>
              <a:t>   BALANÇO 	 	                Últimas Safras</a:t>
            </a:r>
          </a:p>
        </p:txBody>
      </p:sp>
      <p:pic>
        <p:nvPicPr>
          <p:cNvPr id="112" name="image1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8587" y="103076"/>
            <a:ext cx="2391088" cy="98339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3" name="image2.jpe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544178" y="0"/>
            <a:ext cx="1622427" cy="144022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Shape 115"/>
          <p:cNvSpPr/>
          <p:nvPr>
            <p:ph type="title"/>
          </p:nvPr>
        </p:nvSpPr>
        <p:spPr>
          <a:xfrm>
            <a:off x="1524000" y="0"/>
            <a:ext cx="9144000" cy="3509963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16" name="Shape 116"/>
          <p:cNvSpPr/>
          <p:nvPr>
            <p:ph type="body" idx="1"/>
          </p:nvPr>
        </p:nvSpPr>
        <p:spPr>
          <a:xfrm>
            <a:off x="1524000" y="3602037"/>
            <a:ext cx="9144000" cy="3255965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117" name="Shape 117"/>
          <p:cNvSpPr/>
          <p:nvPr>
            <p:ph type="sldNum" sz="quarter" idx="2"/>
          </p:nvPr>
        </p:nvSpPr>
        <p:spPr>
          <a:xfrm>
            <a:off x="8610600" y="6328090"/>
            <a:ext cx="2743200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normAutofit fontScale="100000" lnSpcReduction="0"/>
          </a:bodyPr>
          <a:lstStyle>
            <a:lvl1pPr defTabSz="850391">
              <a:defRPr sz="1100"/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fld id="{86CB4B4D-7CA3-9044-876B-883B54F8677D}" type="slidenum">
              <a:rPr sz="1100">
                <a:solidFill>
                  <a:srgbClr val="888888"/>
                </a:solidFill>
              </a:rPr>
            </a:fld>
          </a:p>
        </p:txBody>
      </p:sp>
      <p:pic>
        <p:nvPicPr>
          <p:cNvPr id="118" name="image5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43025" y="1440227"/>
            <a:ext cx="9782334" cy="5417773"/>
          </a:xfrm>
          <a:prstGeom prst="rect">
            <a:avLst/>
          </a:prstGeom>
          <a:ln w="12700">
            <a:miter lim="400000"/>
          </a:ln>
        </p:spPr>
      </p:pic>
      <p:pic>
        <p:nvPicPr>
          <p:cNvPr id="119" name="image1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8587" y="103076"/>
            <a:ext cx="2391088" cy="983390"/>
          </a:xfrm>
          <a:prstGeom prst="rect">
            <a:avLst/>
          </a:prstGeom>
          <a:ln w="12700">
            <a:miter lim="400000"/>
          </a:ln>
        </p:spPr>
      </p:pic>
      <p:pic>
        <p:nvPicPr>
          <p:cNvPr id="120" name="image2.jpe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0544178" y="0"/>
            <a:ext cx="1622427" cy="1440228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Shape 121"/>
          <p:cNvSpPr/>
          <p:nvPr/>
        </p:nvSpPr>
        <p:spPr>
          <a:xfrm>
            <a:off x="1343024" y="1621606"/>
            <a:ext cx="9782334" cy="317501"/>
          </a:xfrm>
          <a:prstGeom prst="rect">
            <a:avLst/>
          </a:prstGeom>
          <a:solidFill>
            <a:srgbClr val="7C7C7C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/>
            <a:r>
              <a:t>   BALANÇO	                       Trigo Exportações</a:t>
            </a:r>
          </a:p>
        </p:txBody>
      </p:sp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5B9BD5"/>
          </a:solidFill>
          <a:prstDash val="solid"/>
          <a:bevel/>
        </a:ln>
        <a:effectLst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venir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5B9BD5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venir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000FF"/>
      </a:hlink>
      <a:folHlink>
        <a:srgbClr val="FF00FF"/>
      </a:folHlink>
    </a:clrScheme>
    <a:fontScheme name="Default">
      <a:majorFont>
        <a:latin typeface="Helvetica"/>
        <a:ea typeface="Helvetica"/>
        <a:cs typeface="Helvetica"/>
      </a:majorFont>
      <a:minorFont>
        <a:latin typeface="Avenir Roman"/>
        <a:ea typeface="Avenir Roman"/>
        <a:cs typeface="Avenir Roman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5B9BD5"/>
          </a:solidFill>
          <a:prstDash val="solid"/>
          <a:bevel/>
        </a:ln>
        <a:effectLst/>
      </a:spPr>
      <a:bodyPr rot="0" spcFirstLastPara="1" vertOverflow="overflow" horzOverflow="overflow" vert="horz" wrap="square" lIns="45718" tIns="45718" rIns="45718" bIns="45718" numCol="1" spcCol="38100" rtlCol="0" anchor="ctr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venir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5B9BD5"/>
          </a:solidFill>
          <a:prstDash val="solid"/>
          <a:bevel/>
        </a:ln>
        <a:effectLst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8" tIns="45718" rIns="45718" bIns="45718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Avenir Roman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