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4" r:id="rId1"/>
  </p:sldMasterIdLst>
  <p:sldIdLst>
    <p:sldId id="256" r:id="rId2"/>
    <p:sldId id="262" r:id="rId3"/>
    <p:sldId id="258" r:id="rId4"/>
    <p:sldId id="261" r:id="rId5"/>
    <p:sldId id="259" r:id="rId6"/>
    <p:sldId id="260"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80" r:id="rId24"/>
    <p:sldId id="279"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8" r:id="rId4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24176"/>
    <a:srgbClr val="2D7E9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9" d="100"/>
          <a:sy n="69" d="100"/>
        </p:scale>
        <p:origin x="-1188" y="-96"/>
      </p:cViewPr>
      <p:guideLst>
        <p:guide orient="horz" pos="2160"/>
        <p:guide pos="2880"/>
      </p:guideLst>
    </p:cSldViewPr>
  </p:slideViewPr>
  <p:notesTextViewPr>
    <p:cViewPr>
      <p:scale>
        <a:sx n="1" d="1"/>
        <a:sy n="1" d="1"/>
      </p:scale>
      <p:origin x="0" y="0"/>
    </p:cViewPr>
  </p:notesTextViewPr>
  <p:sorterViewPr>
    <p:cViewPr>
      <p:scale>
        <a:sx n="100" d="100"/>
        <a:sy n="100" d="100"/>
      </p:scale>
      <p:origin x="0" y="737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ide de Título">
    <p:spTree>
      <p:nvGrpSpPr>
        <p:cNvPr id="1" name=""/>
        <p:cNvGrpSpPr/>
        <p:nvPr/>
      </p:nvGrpSpPr>
      <p:grpSpPr>
        <a:xfrm>
          <a:off x="0" y="0"/>
          <a:ext cx="0" cy="0"/>
          <a:chOff x="0" y="0"/>
          <a:chExt cx="0" cy="0"/>
        </a:xfrm>
      </p:grpSpPr>
      <p:grpSp>
        <p:nvGrpSpPr>
          <p:cNvPr id="6" name="Group 5"/>
          <p:cNvGrpSpPr/>
          <p:nvPr/>
        </p:nvGrpSpPr>
        <p:grpSpPr>
          <a:xfrm>
            <a:off x="0" y="0"/>
            <a:ext cx="9144000" cy="6860799"/>
            <a:chOff x="0" y="0"/>
            <a:chExt cx="9144000" cy="6860799"/>
          </a:xfrm>
        </p:grpSpPr>
        <p:sp>
          <p:nvSpPr>
            <p:cNvPr id="8" name="Rectangle 7"/>
            <p:cNvSpPr/>
            <p:nvPr/>
          </p:nvSpPr>
          <p:spPr>
            <a:xfrm>
              <a:off x="0" y="0"/>
              <a:ext cx="9118832"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Oval 8"/>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5689832" y="0"/>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6299432" y="5870199"/>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866441" y="2222623"/>
            <a:ext cx="5917679" cy="2554983"/>
          </a:xfrm>
        </p:spPr>
        <p:txBody>
          <a:bodyPr anchor="b"/>
          <a:lstStyle>
            <a:lvl1pPr>
              <a:defRPr sz="4800"/>
            </a:lvl1pPr>
          </a:lstStyle>
          <a:p>
            <a:r>
              <a:rPr lang="pt-BR"/>
              <a:t>Clique para editar o título Mestre</a:t>
            </a:r>
            <a:endParaRPr lang="en-US" dirty="0"/>
          </a:p>
        </p:txBody>
      </p:sp>
      <p:sp>
        <p:nvSpPr>
          <p:cNvPr id="3" name="Subtitle 2"/>
          <p:cNvSpPr>
            <a:spLocks noGrp="1"/>
          </p:cNvSpPr>
          <p:nvPr>
            <p:ph type="subTitle" idx="1"/>
          </p:nvPr>
        </p:nvSpPr>
        <p:spPr bwMode="gray">
          <a:xfrm>
            <a:off x="866441" y="4777380"/>
            <a:ext cx="5917679"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a:t>Clique para editar o estilo do subtítulo Mestre</a:t>
            </a:r>
            <a:endParaRPr lang="en-US" dirty="0"/>
          </a:p>
        </p:txBody>
      </p:sp>
      <p:sp>
        <p:nvSpPr>
          <p:cNvPr id="4" name="Date Placeholder 3"/>
          <p:cNvSpPr>
            <a:spLocks noGrp="1"/>
          </p:cNvSpPr>
          <p:nvPr>
            <p:ph type="dt" sz="half" idx="10"/>
          </p:nvPr>
        </p:nvSpPr>
        <p:spPr bwMode="gray">
          <a:xfrm rot="5400000">
            <a:off x="7476937" y="1828799"/>
            <a:ext cx="990599" cy="228659"/>
          </a:xfrm>
        </p:spPr>
        <p:txBody>
          <a:bodyPr/>
          <a:lstStyle>
            <a:lvl1pPr algn="l">
              <a:defRPr b="0" i="0">
                <a:solidFill>
                  <a:schemeClr val="bg1"/>
                </a:solidFill>
              </a:defRPr>
            </a:lvl1pPr>
          </a:lstStyle>
          <a:p>
            <a:fld id="{39DE3CED-C1BB-4425-B14F-F24A11E5DF6A}" type="datetimeFigureOut">
              <a:rPr lang="pt-BR" smtClean="0"/>
              <a:t>01/03/2018</a:t>
            </a:fld>
            <a:endParaRPr lang="pt-BR"/>
          </a:p>
        </p:txBody>
      </p:sp>
      <p:sp>
        <p:nvSpPr>
          <p:cNvPr id="5" name="Footer Placeholder 4"/>
          <p:cNvSpPr>
            <a:spLocks noGrp="1"/>
          </p:cNvSpPr>
          <p:nvPr>
            <p:ph type="ftr" sz="quarter" idx="11"/>
          </p:nvPr>
        </p:nvSpPr>
        <p:spPr bwMode="gray">
          <a:xfrm rot="5400000">
            <a:off x="6236210" y="3264407"/>
            <a:ext cx="3859795" cy="228659"/>
          </a:xfrm>
        </p:spPr>
        <p:txBody>
          <a:bodyPr/>
          <a:lstStyle>
            <a:lvl1pPr>
              <a:defRPr b="0" i="0">
                <a:solidFill>
                  <a:schemeClr val="bg1"/>
                </a:solidFill>
              </a:defRPr>
            </a:lvl1pPr>
          </a:lstStyle>
          <a:p>
            <a:endParaRPr lang="pt-BR"/>
          </a:p>
        </p:txBody>
      </p:sp>
      <p:sp>
        <p:nvSpPr>
          <p:cNvPr id="11" name="Rectangle 10"/>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0" name="Slide Number Placeholder 5"/>
          <p:cNvSpPr>
            <a:spLocks noGrp="1"/>
          </p:cNvSpPr>
          <p:nvPr>
            <p:ph type="sldNum" sz="quarter" idx="4"/>
          </p:nvPr>
        </p:nvSpPr>
        <p:spPr>
          <a:xfrm>
            <a:off x="7678616" y="295730"/>
            <a:ext cx="791308"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5BA12A98-2528-49E9-BDA0-92C0F9A48ABC}" type="slidenum">
              <a:rPr lang="pt-BR" smtClean="0"/>
              <a:t>‹nº›</a:t>
            </a:fld>
            <a:endParaRPr lang="pt-BR"/>
          </a:p>
        </p:txBody>
      </p:sp>
    </p:spTree>
    <p:extLst>
      <p:ext uri="{BB962C8B-B14F-4D97-AF65-F5344CB8AC3E}">
        <p14:creationId xmlns:p14="http://schemas.microsoft.com/office/powerpoint/2010/main" val="16891634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Foto Panorâmica com Legenda">
    <p:spTree>
      <p:nvGrpSpPr>
        <p:cNvPr id="1" name=""/>
        <p:cNvGrpSpPr/>
        <p:nvPr/>
      </p:nvGrpSpPr>
      <p:grpSpPr>
        <a:xfrm>
          <a:off x="0" y="0"/>
          <a:ext cx="0" cy="0"/>
          <a:chOff x="0" y="0"/>
          <a:chExt cx="0" cy="0"/>
        </a:xfrm>
      </p:grpSpPr>
      <p:grpSp>
        <p:nvGrpSpPr>
          <p:cNvPr id="11" name="Group 10"/>
          <p:cNvGrpSpPr/>
          <p:nvPr/>
        </p:nvGrpSpPr>
        <p:grpSpPr>
          <a:xfrm>
            <a:off x="0" y="0"/>
            <a:ext cx="9144000" cy="6860799"/>
            <a:chOff x="0" y="0"/>
            <a:chExt cx="9144000" cy="6860799"/>
          </a:xfrm>
        </p:grpSpPr>
        <p:sp>
          <p:nvSpPr>
            <p:cNvPr id="12" name="Rectangle 11"/>
            <p:cNvSpPr/>
            <p:nvPr/>
          </p:nvSpPr>
          <p:spPr>
            <a:xfrm>
              <a:off x="0" y="0"/>
              <a:ext cx="9118832"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5689832" y="0"/>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6299432" y="5870199"/>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Rectangle 8"/>
            <p:cNvSpPr/>
            <p:nvPr/>
          </p:nvSpPr>
          <p:spPr>
            <a:xfrm>
              <a:off x="421503" y="402165"/>
              <a:ext cx="8327939" cy="314113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204164">
              <a:off x="426788" y="4564241"/>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9"/>
            <p:cNvSpPr/>
            <p:nvPr/>
          </p:nvSpPr>
          <p:spPr bwMode="gray">
            <a:xfrm rot="10800000">
              <a:off x="485023" y="2670079"/>
              <a:ext cx="8182128" cy="2130508"/>
            </a:xfrm>
            <a:custGeom>
              <a:avLst/>
              <a:gdLst/>
              <a:ahLst/>
              <a:cxnLst/>
              <a:rect l="l" t="t" r="r" b="b"/>
              <a:pathLst>
                <a:path w="10000" h="9621">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bg1"/>
            </a:solidFill>
            <a:ln>
              <a:noFill/>
            </a:ln>
          </p:spPr>
        </p:sp>
        <p:sp>
          <p:nvSpPr>
            <p:cNvPr id="19"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sp>
      </p:grpSp>
      <p:sp>
        <p:nvSpPr>
          <p:cNvPr id="2" name="Title 1"/>
          <p:cNvSpPr>
            <a:spLocks noGrp="1"/>
          </p:cNvSpPr>
          <p:nvPr>
            <p:ph type="title"/>
          </p:nvPr>
        </p:nvSpPr>
        <p:spPr>
          <a:xfrm>
            <a:off x="866445" y="4961453"/>
            <a:ext cx="6422002" cy="566738"/>
          </a:xfrm>
        </p:spPr>
        <p:txBody>
          <a:bodyPr anchor="b">
            <a:normAutofit/>
          </a:bodyPr>
          <a:lstStyle>
            <a:lvl1pPr algn="l">
              <a:defRPr sz="2400" b="0"/>
            </a:lvl1pPr>
          </a:lstStyle>
          <a:p>
            <a:r>
              <a:rPr lang="pt-BR"/>
              <a:t>Clique para editar o título Mestre</a:t>
            </a:r>
            <a:endParaRPr lang="en-US" dirty="0"/>
          </a:p>
        </p:txBody>
      </p:sp>
      <p:sp>
        <p:nvSpPr>
          <p:cNvPr id="3" name="Picture Placeholder 2"/>
          <p:cNvSpPr>
            <a:spLocks noGrp="1" noChangeAspect="1"/>
          </p:cNvSpPr>
          <p:nvPr>
            <p:ph type="pic" idx="1"/>
          </p:nvPr>
        </p:nvSpPr>
        <p:spPr>
          <a:xfrm>
            <a:off x="866441" y="685800"/>
            <a:ext cx="6422004"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t-BR"/>
              <a:t>Clique no ícone para adicionar uma imagem</a:t>
            </a:r>
            <a:endParaRPr lang="en-US" dirty="0"/>
          </a:p>
        </p:txBody>
      </p:sp>
      <p:sp>
        <p:nvSpPr>
          <p:cNvPr id="4" name="Text Placeholder 3"/>
          <p:cNvSpPr>
            <a:spLocks noGrp="1"/>
          </p:cNvSpPr>
          <p:nvPr>
            <p:ph type="body" sz="half" idx="2"/>
          </p:nvPr>
        </p:nvSpPr>
        <p:spPr bwMode="gray">
          <a:xfrm>
            <a:off x="866443" y="5528191"/>
            <a:ext cx="6422003"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Editar estilos de texto Mestre</a:t>
            </a:r>
          </a:p>
        </p:txBody>
      </p:sp>
      <p:sp>
        <p:nvSpPr>
          <p:cNvPr id="5" name="Date Placeholder 4"/>
          <p:cNvSpPr>
            <a:spLocks noGrp="1"/>
          </p:cNvSpPr>
          <p:nvPr>
            <p:ph type="dt" sz="half" idx="10"/>
          </p:nvPr>
        </p:nvSpPr>
        <p:spPr/>
        <p:txBody>
          <a:bodyPr/>
          <a:lstStyle/>
          <a:p>
            <a:fld id="{39DE3CED-C1BB-4425-B14F-F24A11E5DF6A}" type="datetimeFigureOut">
              <a:rPr lang="pt-BR" smtClean="0"/>
              <a:t>01/03/2018</a:t>
            </a:fld>
            <a:endParaRPr lang="pt-BR"/>
          </a:p>
        </p:txBody>
      </p:sp>
      <p:sp>
        <p:nvSpPr>
          <p:cNvPr id="6" name="Footer Placeholder 5"/>
          <p:cNvSpPr>
            <a:spLocks noGrp="1"/>
          </p:cNvSpPr>
          <p:nvPr>
            <p:ph type="ftr" sz="quarter" idx="11"/>
          </p:nvPr>
        </p:nvSpPr>
        <p:spPr/>
        <p:txBody>
          <a:bodyPr/>
          <a:lstStyle/>
          <a:p>
            <a:endParaRPr lang="pt-BR"/>
          </a:p>
        </p:txBody>
      </p:sp>
      <p:sp>
        <p:nvSpPr>
          <p:cNvPr id="14" name="Rectangle 13"/>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a:xfrm>
            <a:off x="7766428" y="295730"/>
            <a:ext cx="628813" cy="767687"/>
          </a:xfrm>
          <a:prstGeom prst="rect">
            <a:avLst/>
          </a:prstGeom>
        </p:spPr>
        <p:txBody>
          <a:bodyPr/>
          <a:lstStyle/>
          <a:p>
            <a:fld id="{5BA12A98-2528-49E9-BDA0-92C0F9A48ABC}" type="slidenum">
              <a:rPr lang="pt-BR" smtClean="0"/>
              <a:t>‹nº›</a:t>
            </a:fld>
            <a:endParaRPr lang="pt-BR"/>
          </a:p>
        </p:txBody>
      </p:sp>
    </p:spTree>
    <p:extLst>
      <p:ext uri="{BB962C8B-B14F-4D97-AF65-F5344CB8AC3E}">
        <p14:creationId xmlns:p14="http://schemas.microsoft.com/office/powerpoint/2010/main" val="40031081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ítulo e Legenda">
    <p:spTree>
      <p:nvGrpSpPr>
        <p:cNvPr id="1" name=""/>
        <p:cNvGrpSpPr/>
        <p:nvPr/>
      </p:nvGrpSpPr>
      <p:grpSpPr>
        <a:xfrm>
          <a:off x="0" y="0"/>
          <a:ext cx="0" cy="0"/>
          <a:chOff x="0" y="0"/>
          <a:chExt cx="0" cy="0"/>
        </a:xfrm>
      </p:grpSpPr>
      <p:grpSp>
        <p:nvGrpSpPr>
          <p:cNvPr id="3" name="Group 2"/>
          <p:cNvGrpSpPr/>
          <p:nvPr/>
        </p:nvGrpSpPr>
        <p:grpSpPr>
          <a:xfrm>
            <a:off x="0" y="0"/>
            <a:ext cx="9144000" cy="6860799"/>
            <a:chOff x="0" y="0"/>
            <a:chExt cx="9144000" cy="6860799"/>
          </a:xfrm>
        </p:grpSpPr>
        <p:sp>
          <p:nvSpPr>
            <p:cNvPr id="11" name="Rectangle 10"/>
            <p:cNvSpPr/>
            <p:nvPr/>
          </p:nvSpPr>
          <p:spPr>
            <a:xfrm>
              <a:off x="0" y="0"/>
              <a:ext cx="9118832"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5689832" y="0"/>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6299432" y="5870199"/>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6359946" y="2780895"/>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85023" y="4343399"/>
              <a:ext cx="8182128" cy="211243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8"/>
            <p:cNvSpPr/>
            <p:nvPr/>
          </p:nvSpPr>
          <p:spPr bwMode="gray">
            <a:xfrm>
              <a:off x="485023" y="2854646"/>
              <a:ext cx="8182128" cy="2130508"/>
            </a:xfrm>
            <a:custGeom>
              <a:avLst/>
              <a:gdLst/>
              <a:ahLst/>
              <a:cxnLst/>
              <a:rect l="l" t="t" r="r" b="b"/>
              <a:pathLst>
                <a:path w="10000" h="9621">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bg1"/>
            </a:solidFill>
            <a:ln>
              <a:noFill/>
            </a:ln>
          </p:spPr>
        </p:sp>
        <p:sp>
          <p:nvSpPr>
            <p:cNvPr id="19"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sp>
      </p:grpSp>
      <p:sp>
        <p:nvSpPr>
          <p:cNvPr id="2" name="Title 1"/>
          <p:cNvSpPr>
            <a:spLocks noGrp="1"/>
          </p:cNvSpPr>
          <p:nvPr>
            <p:ph type="title"/>
          </p:nvPr>
        </p:nvSpPr>
        <p:spPr>
          <a:xfrm>
            <a:off x="866441" y="927101"/>
            <a:ext cx="6422004" cy="1692720"/>
          </a:xfrm>
        </p:spPr>
        <p:txBody>
          <a:bodyPr anchor="ctr"/>
          <a:lstStyle>
            <a:lvl1pPr>
              <a:defRPr sz="3600"/>
            </a:lvl1pPr>
          </a:lstStyle>
          <a:p>
            <a:r>
              <a:rPr lang="pt-BR"/>
              <a:t>Clique para editar o título Mestre</a:t>
            </a:r>
            <a:endParaRPr lang="en-US" dirty="0"/>
          </a:p>
        </p:txBody>
      </p:sp>
      <p:sp>
        <p:nvSpPr>
          <p:cNvPr id="13" name="Text Placeholder 3"/>
          <p:cNvSpPr>
            <a:spLocks noGrp="1"/>
          </p:cNvSpPr>
          <p:nvPr>
            <p:ph type="body" sz="half" idx="2"/>
          </p:nvPr>
        </p:nvSpPr>
        <p:spPr>
          <a:xfrm>
            <a:off x="866440" y="3488023"/>
            <a:ext cx="6422005" cy="2536858"/>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Editar estilos de texto Mestre</a:t>
            </a:r>
          </a:p>
        </p:txBody>
      </p:sp>
      <p:sp>
        <p:nvSpPr>
          <p:cNvPr id="4" name="Date Placeholder 3"/>
          <p:cNvSpPr>
            <a:spLocks noGrp="1"/>
          </p:cNvSpPr>
          <p:nvPr>
            <p:ph type="dt" sz="half" idx="10"/>
          </p:nvPr>
        </p:nvSpPr>
        <p:spPr/>
        <p:txBody>
          <a:bodyPr/>
          <a:lstStyle/>
          <a:p>
            <a:fld id="{39DE3CED-C1BB-4425-B14F-F24A11E5DF6A}" type="datetimeFigureOut">
              <a:rPr lang="pt-BR" smtClean="0"/>
              <a:t>01/03/2018</a:t>
            </a:fld>
            <a:endParaRPr lang="pt-BR"/>
          </a:p>
        </p:txBody>
      </p:sp>
      <p:sp>
        <p:nvSpPr>
          <p:cNvPr id="5" name="Footer Placeholder 4"/>
          <p:cNvSpPr>
            <a:spLocks noGrp="1"/>
          </p:cNvSpPr>
          <p:nvPr>
            <p:ph type="ftr" sz="quarter" idx="11"/>
          </p:nvPr>
        </p:nvSpPr>
        <p:spPr/>
        <p:txBody>
          <a:bodyPr/>
          <a:lstStyle/>
          <a:p>
            <a:endParaRPr lang="pt-BR"/>
          </a:p>
        </p:txBody>
      </p:sp>
      <p:sp>
        <p:nvSpPr>
          <p:cNvPr id="12" name="Rectangle 11"/>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7766428" y="295730"/>
            <a:ext cx="628813" cy="767687"/>
          </a:xfrm>
          <a:prstGeom prst="rect">
            <a:avLst/>
          </a:prstGeom>
        </p:spPr>
        <p:txBody>
          <a:bodyPr/>
          <a:lstStyle/>
          <a:p>
            <a:fld id="{5BA12A98-2528-49E9-BDA0-92C0F9A48ABC}" type="slidenum">
              <a:rPr lang="pt-BR" smtClean="0"/>
              <a:t>‹nº›</a:t>
            </a:fld>
            <a:endParaRPr lang="pt-BR"/>
          </a:p>
        </p:txBody>
      </p:sp>
    </p:spTree>
    <p:extLst>
      <p:ext uri="{BB962C8B-B14F-4D97-AF65-F5344CB8AC3E}">
        <p14:creationId xmlns:p14="http://schemas.microsoft.com/office/powerpoint/2010/main" val="6153135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Citação com Legenda">
    <p:spTree>
      <p:nvGrpSpPr>
        <p:cNvPr id="1" name=""/>
        <p:cNvGrpSpPr/>
        <p:nvPr/>
      </p:nvGrpSpPr>
      <p:grpSpPr>
        <a:xfrm>
          <a:off x="0" y="0"/>
          <a:ext cx="0" cy="0"/>
          <a:chOff x="0" y="0"/>
          <a:chExt cx="0" cy="0"/>
        </a:xfrm>
      </p:grpSpPr>
      <p:grpSp>
        <p:nvGrpSpPr>
          <p:cNvPr id="3" name="Group 2"/>
          <p:cNvGrpSpPr/>
          <p:nvPr/>
        </p:nvGrpSpPr>
        <p:grpSpPr>
          <a:xfrm>
            <a:off x="0" y="0"/>
            <a:ext cx="9144000" cy="6860799"/>
            <a:chOff x="0" y="0"/>
            <a:chExt cx="9144000" cy="6860799"/>
          </a:xfrm>
        </p:grpSpPr>
        <p:sp>
          <p:nvSpPr>
            <p:cNvPr id="14" name="Rectangle 13"/>
            <p:cNvSpPr/>
            <p:nvPr/>
          </p:nvSpPr>
          <p:spPr>
            <a:xfrm>
              <a:off x="0" y="0"/>
              <a:ext cx="9118832"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5689832" y="0"/>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6299432" y="5870199"/>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21010068">
              <a:off x="6359946" y="4309201"/>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12"/>
            <p:cNvSpPr/>
            <p:nvPr/>
          </p:nvSpPr>
          <p:spPr bwMode="gray">
            <a:xfrm>
              <a:off x="485023" y="4381500"/>
              <a:ext cx="8182128" cy="2130508"/>
            </a:xfrm>
            <a:custGeom>
              <a:avLst/>
              <a:gdLst/>
              <a:ahLst/>
              <a:cxnLst/>
              <a:rect l="l" t="t" r="r" b="b"/>
              <a:pathLst>
                <a:path w="10000" h="9621">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bg1"/>
            </a:solidFill>
            <a:ln>
              <a:noFill/>
            </a:ln>
          </p:spPr>
        </p:sp>
        <p:sp>
          <p:nvSpPr>
            <p:cNvPr id="23"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sp>
      </p:grpSp>
      <p:sp>
        <p:nvSpPr>
          <p:cNvPr id="12" name="TextBox 11"/>
          <p:cNvSpPr txBox="1"/>
          <p:nvPr/>
        </p:nvSpPr>
        <p:spPr bwMode="gray">
          <a:xfrm>
            <a:off x="7033422" y="2898648"/>
            <a:ext cx="660550" cy="1323439"/>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8000" dirty="0"/>
              <a:t>”</a:t>
            </a:r>
          </a:p>
        </p:txBody>
      </p:sp>
      <p:sp>
        <p:nvSpPr>
          <p:cNvPr id="11" name="TextBox 10"/>
          <p:cNvSpPr txBox="1"/>
          <p:nvPr/>
        </p:nvSpPr>
        <p:spPr bwMode="gray">
          <a:xfrm>
            <a:off x="651683" y="589767"/>
            <a:ext cx="601591" cy="1323439"/>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8000" dirty="0"/>
              <a:t>“</a:t>
            </a:r>
          </a:p>
        </p:txBody>
      </p:sp>
      <p:sp>
        <p:nvSpPr>
          <p:cNvPr id="2" name="Title 1"/>
          <p:cNvSpPr>
            <a:spLocks noGrp="1"/>
          </p:cNvSpPr>
          <p:nvPr>
            <p:ph type="title"/>
          </p:nvPr>
        </p:nvSpPr>
        <p:spPr>
          <a:xfrm>
            <a:off x="1128058" y="903421"/>
            <a:ext cx="6160385" cy="2895658"/>
          </a:xfrm>
        </p:spPr>
        <p:txBody>
          <a:bodyPr/>
          <a:lstStyle>
            <a:lvl1pPr>
              <a:defRPr sz="3600"/>
            </a:lvl1pPr>
          </a:lstStyle>
          <a:p>
            <a:r>
              <a:rPr lang="pt-BR"/>
              <a:t>Clique para editar o título Mestre</a:t>
            </a:r>
            <a:endParaRPr lang="en-US" dirty="0"/>
          </a:p>
        </p:txBody>
      </p:sp>
      <p:sp>
        <p:nvSpPr>
          <p:cNvPr id="17" name="Text Placeholder 3"/>
          <p:cNvSpPr>
            <a:spLocks noGrp="1"/>
          </p:cNvSpPr>
          <p:nvPr>
            <p:ph type="body" sz="half" idx="13"/>
          </p:nvPr>
        </p:nvSpPr>
        <p:spPr bwMode="gray">
          <a:xfrm>
            <a:off x="1387279" y="3809278"/>
            <a:ext cx="5646142" cy="333113"/>
          </a:xfrm>
        </p:spPr>
        <p:txBody>
          <a:bodyPr>
            <a:normAutofit/>
          </a:bodyPr>
          <a:lstStyle>
            <a:lvl1pPr marL="0" indent="0">
              <a:buNone/>
              <a:defRPr lang="en-US" sz="1400" b="0" i="0" kern="1200" cap="small" dirty="0">
                <a:solidFill>
                  <a:schemeClr val="accent1"/>
                </a:solidFill>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Editar estilos de texto Mestre</a:t>
            </a:r>
          </a:p>
        </p:txBody>
      </p:sp>
      <p:sp>
        <p:nvSpPr>
          <p:cNvPr id="16" name="Text Placeholder 3"/>
          <p:cNvSpPr>
            <a:spLocks noGrp="1"/>
          </p:cNvSpPr>
          <p:nvPr>
            <p:ph type="body" sz="half" idx="2"/>
          </p:nvPr>
        </p:nvSpPr>
        <p:spPr>
          <a:xfrm>
            <a:off x="866440" y="5000815"/>
            <a:ext cx="6422005" cy="1024065"/>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Editar estilos de texto Mestre</a:t>
            </a:r>
          </a:p>
        </p:txBody>
      </p:sp>
      <p:sp>
        <p:nvSpPr>
          <p:cNvPr id="4" name="Date Placeholder 3"/>
          <p:cNvSpPr>
            <a:spLocks noGrp="1"/>
          </p:cNvSpPr>
          <p:nvPr>
            <p:ph type="dt" sz="half" idx="10"/>
          </p:nvPr>
        </p:nvSpPr>
        <p:spPr/>
        <p:txBody>
          <a:bodyPr/>
          <a:lstStyle/>
          <a:p>
            <a:fld id="{39DE3CED-C1BB-4425-B14F-F24A11E5DF6A}" type="datetimeFigureOut">
              <a:rPr lang="pt-BR" smtClean="0"/>
              <a:t>01/03/2018</a:t>
            </a:fld>
            <a:endParaRPr lang="pt-BR"/>
          </a:p>
        </p:txBody>
      </p:sp>
      <p:sp>
        <p:nvSpPr>
          <p:cNvPr id="5" name="Footer Placeholder 4"/>
          <p:cNvSpPr>
            <a:spLocks noGrp="1"/>
          </p:cNvSpPr>
          <p:nvPr>
            <p:ph type="ftr" sz="quarter" idx="11"/>
          </p:nvPr>
        </p:nvSpPr>
        <p:spPr/>
        <p:txBody>
          <a:bodyPr/>
          <a:lstStyle/>
          <a:p>
            <a:endParaRPr lang="pt-BR"/>
          </a:p>
        </p:txBody>
      </p:sp>
      <p:sp>
        <p:nvSpPr>
          <p:cNvPr id="22" name="Rectangle 21"/>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7766428" y="295730"/>
            <a:ext cx="628813" cy="767687"/>
          </a:xfrm>
          <a:prstGeom prst="rect">
            <a:avLst/>
          </a:prstGeom>
        </p:spPr>
        <p:txBody>
          <a:bodyPr/>
          <a:lstStyle/>
          <a:p>
            <a:fld id="{5BA12A98-2528-49E9-BDA0-92C0F9A48ABC}" type="slidenum">
              <a:rPr lang="pt-BR" smtClean="0"/>
              <a:t>‹nº›</a:t>
            </a:fld>
            <a:endParaRPr lang="pt-BR"/>
          </a:p>
        </p:txBody>
      </p:sp>
    </p:spTree>
    <p:extLst>
      <p:ext uri="{BB962C8B-B14F-4D97-AF65-F5344CB8AC3E}">
        <p14:creationId xmlns:p14="http://schemas.microsoft.com/office/powerpoint/2010/main" val="6812488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Cartão de Nome">
    <p:spTree>
      <p:nvGrpSpPr>
        <p:cNvPr id="1" name=""/>
        <p:cNvGrpSpPr/>
        <p:nvPr/>
      </p:nvGrpSpPr>
      <p:grpSpPr>
        <a:xfrm>
          <a:off x="0" y="0"/>
          <a:ext cx="0" cy="0"/>
          <a:chOff x="0" y="0"/>
          <a:chExt cx="0" cy="0"/>
        </a:xfrm>
      </p:grpSpPr>
      <p:grpSp>
        <p:nvGrpSpPr>
          <p:cNvPr id="9" name="Group 8"/>
          <p:cNvGrpSpPr/>
          <p:nvPr/>
        </p:nvGrpSpPr>
        <p:grpSpPr>
          <a:xfrm>
            <a:off x="0" y="0"/>
            <a:ext cx="9144000" cy="6860799"/>
            <a:chOff x="0" y="0"/>
            <a:chExt cx="9144000" cy="6860799"/>
          </a:xfrm>
        </p:grpSpPr>
        <p:sp>
          <p:nvSpPr>
            <p:cNvPr id="10" name="Rectangle 9"/>
            <p:cNvSpPr/>
            <p:nvPr/>
          </p:nvSpPr>
          <p:spPr>
            <a:xfrm>
              <a:off x="0" y="0"/>
              <a:ext cx="9118832"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5689832" y="0"/>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6299432" y="5870199"/>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6359946" y="4311243"/>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7"/>
            <p:cNvSpPr/>
            <p:nvPr/>
          </p:nvSpPr>
          <p:spPr bwMode="gray">
            <a:xfrm>
              <a:off x="485023" y="4381500"/>
              <a:ext cx="8182128" cy="2130508"/>
            </a:xfrm>
            <a:custGeom>
              <a:avLst/>
              <a:gdLst/>
              <a:ahLst/>
              <a:cxnLst/>
              <a:rect l="l" t="t" r="r" b="b"/>
              <a:pathLst>
                <a:path w="10000" h="9621">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bg1"/>
            </a:solidFill>
            <a:ln>
              <a:noFill/>
            </a:ln>
          </p:spPr>
        </p:sp>
        <p:sp>
          <p:nvSpPr>
            <p:cNvPr id="17"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sp>
      </p:grpSp>
      <p:sp>
        <p:nvSpPr>
          <p:cNvPr id="2" name="Title 1"/>
          <p:cNvSpPr>
            <a:spLocks noGrp="1"/>
          </p:cNvSpPr>
          <p:nvPr>
            <p:ph type="title"/>
          </p:nvPr>
        </p:nvSpPr>
        <p:spPr>
          <a:xfrm>
            <a:off x="866441" y="2057400"/>
            <a:ext cx="6422004" cy="2095500"/>
          </a:xfrm>
        </p:spPr>
        <p:txBody>
          <a:bodyPr anchor="b"/>
          <a:lstStyle>
            <a:lvl1pPr algn="l">
              <a:defRPr sz="3600" b="0" cap="none"/>
            </a:lvl1pPr>
          </a:lstStyle>
          <a:p>
            <a:r>
              <a:rPr lang="pt-BR"/>
              <a:t>Clique para editar o título Mestre</a:t>
            </a:r>
            <a:endParaRPr lang="en-US" dirty="0"/>
          </a:p>
        </p:txBody>
      </p:sp>
      <p:sp>
        <p:nvSpPr>
          <p:cNvPr id="3" name="Text Placeholder 2"/>
          <p:cNvSpPr>
            <a:spLocks noGrp="1"/>
          </p:cNvSpPr>
          <p:nvPr>
            <p:ph type="body" idx="1"/>
          </p:nvPr>
        </p:nvSpPr>
        <p:spPr>
          <a:xfrm>
            <a:off x="866441" y="5024908"/>
            <a:ext cx="6422004" cy="994891"/>
          </a:xfrm>
        </p:spPr>
        <p:txBody>
          <a:bodyPr anchor="t">
            <a:normAutofit/>
          </a:bodyPr>
          <a:lstStyle>
            <a:lvl1pPr marL="0" indent="0" algn="l">
              <a:buNone/>
              <a:defRPr sz="18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a:t>Editar estilos de texto Mestre</a:t>
            </a:r>
          </a:p>
        </p:txBody>
      </p:sp>
      <p:sp>
        <p:nvSpPr>
          <p:cNvPr id="4" name="Date Placeholder 3"/>
          <p:cNvSpPr>
            <a:spLocks noGrp="1"/>
          </p:cNvSpPr>
          <p:nvPr>
            <p:ph type="dt" sz="half" idx="10"/>
          </p:nvPr>
        </p:nvSpPr>
        <p:spPr/>
        <p:txBody>
          <a:bodyPr/>
          <a:lstStyle/>
          <a:p>
            <a:fld id="{39DE3CED-C1BB-4425-B14F-F24A11E5DF6A}" type="datetimeFigureOut">
              <a:rPr lang="pt-BR" smtClean="0"/>
              <a:t>01/03/2018</a:t>
            </a:fld>
            <a:endParaRPr lang="pt-BR"/>
          </a:p>
        </p:txBody>
      </p:sp>
      <p:sp>
        <p:nvSpPr>
          <p:cNvPr id="5" name="Footer Placeholder 4"/>
          <p:cNvSpPr>
            <a:spLocks noGrp="1"/>
          </p:cNvSpPr>
          <p:nvPr>
            <p:ph type="ftr" sz="quarter" idx="11"/>
          </p:nvPr>
        </p:nvSpPr>
        <p:spPr/>
        <p:txBody>
          <a:bodyPr/>
          <a:lstStyle/>
          <a:p>
            <a:endParaRPr lang="pt-BR"/>
          </a:p>
        </p:txBody>
      </p:sp>
      <p:sp>
        <p:nvSpPr>
          <p:cNvPr id="12" name="Rectangle 11"/>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7766428" y="295730"/>
            <a:ext cx="628813" cy="767687"/>
          </a:xfrm>
          <a:prstGeom prst="rect">
            <a:avLst/>
          </a:prstGeom>
        </p:spPr>
        <p:txBody>
          <a:bodyPr/>
          <a:lstStyle/>
          <a:p>
            <a:fld id="{5BA12A98-2528-49E9-BDA0-92C0F9A48ABC}" type="slidenum">
              <a:rPr lang="pt-BR" smtClean="0"/>
              <a:t>‹nº›</a:t>
            </a:fld>
            <a:endParaRPr lang="pt-BR"/>
          </a:p>
        </p:txBody>
      </p:sp>
    </p:spTree>
    <p:extLst>
      <p:ext uri="{BB962C8B-B14F-4D97-AF65-F5344CB8AC3E}">
        <p14:creationId xmlns:p14="http://schemas.microsoft.com/office/powerpoint/2010/main" val="22877610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nas">
    <p:spTree>
      <p:nvGrpSpPr>
        <p:cNvPr id="1" name=""/>
        <p:cNvGrpSpPr/>
        <p:nvPr/>
      </p:nvGrpSpPr>
      <p:grpSpPr>
        <a:xfrm>
          <a:off x="0" y="0"/>
          <a:ext cx="0" cy="0"/>
          <a:chOff x="0" y="0"/>
          <a:chExt cx="0" cy="0"/>
        </a:xfrm>
      </p:grpSpPr>
      <p:sp>
        <p:nvSpPr>
          <p:cNvPr id="2" name="Title 1"/>
          <p:cNvSpPr>
            <a:spLocks noGrp="1"/>
          </p:cNvSpPr>
          <p:nvPr>
            <p:ph type="title"/>
          </p:nvPr>
        </p:nvSpPr>
        <p:spPr>
          <a:xfrm>
            <a:off x="866441" y="922305"/>
            <a:ext cx="6423592" cy="714660"/>
          </a:xfrm>
        </p:spPr>
        <p:txBody>
          <a:bodyPr/>
          <a:lstStyle>
            <a:lvl1pPr>
              <a:defRPr sz="3200"/>
            </a:lvl1pPr>
          </a:lstStyle>
          <a:p>
            <a:r>
              <a:rPr lang="pt-BR"/>
              <a:t>Clique para editar o título Mestre</a:t>
            </a:r>
            <a:endParaRPr lang="en-US" dirty="0"/>
          </a:p>
        </p:txBody>
      </p:sp>
      <p:sp>
        <p:nvSpPr>
          <p:cNvPr id="3" name="Text Placeholder 2"/>
          <p:cNvSpPr>
            <a:spLocks noGrp="1"/>
          </p:cNvSpPr>
          <p:nvPr>
            <p:ph type="body" idx="1"/>
          </p:nvPr>
        </p:nvSpPr>
        <p:spPr>
          <a:xfrm>
            <a:off x="866441" y="2489200"/>
            <a:ext cx="2313433" cy="657962"/>
          </a:xfrm>
        </p:spPr>
        <p:txBody>
          <a:bodyPr anchor="b">
            <a:noAutofit/>
          </a:bodyPr>
          <a:lstStyle>
            <a:lvl1pPr marL="0" indent="0">
              <a:buNone/>
              <a:defRPr sz="20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Editar estilos de texto Mestre</a:t>
            </a:r>
          </a:p>
        </p:txBody>
      </p:sp>
      <p:sp>
        <p:nvSpPr>
          <p:cNvPr id="22" name="Text Placeholder 3"/>
          <p:cNvSpPr>
            <a:spLocks noGrp="1"/>
          </p:cNvSpPr>
          <p:nvPr>
            <p:ph type="body" sz="half" idx="15"/>
          </p:nvPr>
        </p:nvSpPr>
        <p:spPr>
          <a:xfrm>
            <a:off x="866440" y="3147165"/>
            <a:ext cx="2313432" cy="2877714"/>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Editar estilos de texto Mestre</a:t>
            </a:r>
          </a:p>
        </p:txBody>
      </p:sp>
      <p:sp>
        <p:nvSpPr>
          <p:cNvPr id="5" name="Text Placeholder 4"/>
          <p:cNvSpPr>
            <a:spLocks noGrp="1"/>
          </p:cNvSpPr>
          <p:nvPr>
            <p:ph type="body" sz="quarter" idx="3"/>
          </p:nvPr>
        </p:nvSpPr>
        <p:spPr>
          <a:xfrm>
            <a:off x="3408472" y="2489200"/>
            <a:ext cx="2326750" cy="657962"/>
          </a:xfrm>
        </p:spPr>
        <p:txBody>
          <a:bodyPr anchor="b">
            <a:noAutofit/>
          </a:bodyPr>
          <a:lstStyle>
            <a:lvl1pPr marL="0" indent="0">
              <a:buNone/>
              <a:defRPr sz="20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Editar estilos de texto Mestre</a:t>
            </a:r>
          </a:p>
        </p:txBody>
      </p:sp>
      <p:sp>
        <p:nvSpPr>
          <p:cNvPr id="23" name="Text Placeholder 3"/>
          <p:cNvSpPr>
            <a:spLocks noGrp="1"/>
          </p:cNvSpPr>
          <p:nvPr>
            <p:ph type="body" sz="half" idx="16"/>
          </p:nvPr>
        </p:nvSpPr>
        <p:spPr>
          <a:xfrm>
            <a:off x="3408472" y="3147165"/>
            <a:ext cx="2326749" cy="2869878"/>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Editar estilos de texto Mestre</a:t>
            </a:r>
          </a:p>
        </p:txBody>
      </p:sp>
      <p:sp>
        <p:nvSpPr>
          <p:cNvPr id="14" name="Text Placeholder 4"/>
          <p:cNvSpPr>
            <a:spLocks noGrp="1"/>
          </p:cNvSpPr>
          <p:nvPr>
            <p:ph type="body" sz="quarter" idx="13"/>
          </p:nvPr>
        </p:nvSpPr>
        <p:spPr>
          <a:xfrm>
            <a:off x="5963820" y="2489201"/>
            <a:ext cx="2313740" cy="657962"/>
          </a:xfrm>
        </p:spPr>
        <p:txBody>
          <a:bodyPr anchor="b">
            <a:noAutofit/>
          </a:bodyPr>
          <a:lstStyle>
            <a:lvl1pPr marL="0" indent="0">
              <a:buNone/>
              <a:defRPr sz="20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Editar estilos de texto Mestre</a:t>
            </a:r>
          </a:p>
        </p:txBody>
      </p:sp>
      <p:sp>
        <p:nvSpPr>
          <p:cNvPr id="24" name="Text Placeholder 3"/>
          <p:cNvSpPr>
            <a:spLocks noGrp="1"/>
          </p:cNvSpPr>
          <p:nvPr>
            <p:ph type="body" sz="half" idx="17"/>
          </p:nvPr>
        </p:nvSpPr>
        <p:spPr>
          <a:xfrm>
            <a:off x="5963821" y="3147164"/>
            <a:ext cx="2313740" cy="2888366"/>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Editar estilos de texto Mestre</a:t>
            </a:r>
          </a:p>
        </p:txBody>
      </p:sp>
      <p:cxnSp>
        <p:nvCxnSpPr>
          <p:cNvPr id="19" name="Straight Connector 18"/>
          <p:cNvCxnSpPr/>
          <p:nvPr/>
        </p:nvCxnSpPr>
        <p:spPr>
          <a:xfrm>
            <a:off x="3294530" y="2489201"/>
            <a:ext cx="0" cy="3546328"/>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849521" y="2489201"/>
            <a:ext cx="0" cy="3546328"/>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39DE3CED-C1BB-4425-B14F-F24A11E5DF6A}" type="datetimeFigureOut">
              <a:rPr lang="pt-BR" smtClean="0"/>
              <a:t>01/03/2018</a:t>
            </a:fld>
            <a:endParaRPr lang="pt-BR"/>
          </a:p>
        </p:txBody>
      </p:sp>
      <p:sp>
        <p:nvSpPr>
          <p:cNvPr id="8" name="Footer Placeholder 7"/>
          <p:cNvSpPr>
            <a:spLocks noGrp="1"/>
          </p:cNvSpPr>
          <p:nvPr>
            <p:ph type="ftr" sz="quarter" idx="11"/>
          </p:nvPr>
        </p:nvSpPr>
        <p:spPr/>
        <p:txBody>
          <a:bodyPr/>
          <a:lstStyle/>
          <a:p>
            <a:endParaRPr lang="pt-BR"/>
          </a:p>
        </p:txBody>
      </p:sp>
      <p:sp>
        <p:nvSpPr>
          <p:cNvPr id="9" name="Slide Number Placeholder 8"/>
          <p:cNvSpPr>
            <a:spLocks noGrp="1"/>
          </p:cNvSpPr>
          <p:nvPr>
            <p:ph type="sldNum" sz="quarter" idx="12"/>
          </p:nvPr>
        </p:nvSpPr>
        <p:spPr>
          <a:xfrm>
            <a:off x="7766428" y="295730"/>
            <a:ext cx="628813" cy="767687"/>
          </a:xfrm>
          <a:prstGeom prst="rect">
            <a:avLst/>
          </a:prstGeom>
        </p:spPr>
        <p:txBody>
          <a:bodyPr/>
          <a:lstStyle/>
          <a:p>
            <a:fld id="{5BA12A98-2528-49E9-BDA0-92C0F9A48ABC}" type="slidenum">
              <a:rPr lang="pt-BR" smtClean="0"/>
              <a:t>‹nº›</a:t>
            </a:fld>
            <a:endParaRPr lang="pt-BR"/>
          </a:p>
        </p:txBody>
      </p:sp>
    </p:spTree>
    <p:extLst>
      <p:ext uri="{BB962C8B-B14F-4D97-AF65-F5344CB8AC3E}">
        <p14:creationId xmlns:p14="http://schemas.microsoft.com/office/powerpoint/2010/main" val="234688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Colunas de Imagem">
    <p:spTree>
      <p:nvGrpSpPr>
        <p:cNvPr id="1" name=""/>
        <p:cNvGrpSpPr/>
        <p:nvPr/>
      </p:nvGrpSpPr>
      <p:grpSpPr>
        <a:xfrm>
          <a:off x="0" y="0"/>
          <a:ext cx="0" cy="0"/>
          <a:chOff x="0" y="0"/>
          <a:chExt cx="0" cy="0"/>
        </a:xfrm>
      </p:grpSpPr>
      <p:sp>
        <p:nvSpPr>
          <p:cNvPr id="2" name="Title 1"/>
          <p:cNvSpPr>
            <a:spLocks noGrp="1"/>
          </p:cNvSpPr>
          <p:nvPr>
            <p:ph type="title"/>
          </p:nvPr>
        </p:nvSpPr>
        <p:spPr>
          <a:xfrm>
            <a:off x="866441" y="927101"/>
            <a:ext cx="6423592" cy="709864"/>
          </a:xfrm>
        </p:spPr>
        <p:txBody>
          <a:bodyPr/>
          <a:lstStyle>
            <a:lvl1pPr>
              <a:defRPr sz="3200"/>
            </a:lvl1pPr>
          </a:lstStyle>
          <a:p>
            <a:r>
              <a:rPr lang="pt-BR"/>
              <a:t>Clique para editar o título Mestre</a:t>
            </a:r>
            <a:endParaRPr lang="en-US" dirty="0"/>
          </a:p>
        </p:txBody>
      </p:sp>
      <p:sp>
        <p:nvSpPr>
          <p:cNvPr id="3" name="Text Placeholder 2"/>
          <p:cNvSpPr>
            <a:spLocks noGrp="1"/>
          </p:cNvSpPr>
          <p:nvPr>
            <p:ph type="body" idx="1"/>
          </p:nvPr>
        </p:nvSpPr>
        <p:spPr>
          <a:xfrm>
            <a:off x="881461" y="4180095"/>
            <a:ext cx="2299042" cy="657962"/>
          </a:xfrm>
        </p:spPr>
        <p:txBody>
          <a:bodyPr anchor="b">
            <a:noAutofit/>
          </a:bodyPr>
          <a:lstStyle>
            <a:lvl1pPr marL="0" indent="0">
              <a:buNone/>
              <a:defRPr sz="20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Editar estilos de texto Mestre</a:t>
            </a:r>
          </a:p>
        </p:txBody>
      </p:sp>
      <p:sp>
        <p:nvSpPr>
          <p:cNvPr id="29" name="Picture Placeholder 2"/>
          <p:cNvSpPr>
            <a:spLocks noGrp="1" noChangeAspect="1"/>
          </p:cNvSpPr>
          <p:nvPr>
            <p:ph type="pic" idx="15"/>
          </p:nvPr>
        </p:nvSpPr>
        <p:spPr>
          <a:xfrm>
            <a:off x="1012743" y="2486221"/>
            <a:ext cx="2021456" cy="1450321"/>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t-BR"/>
              <a:t>Clique no ícone para adicionar uma imagem</a:t>
            </a:r>
            <a:endParaRPr lang="en-US" dirty="0"/>
          </a:p>
        </p:txBody>
      </p:sp>
      <p:sp>
        <p:nvSpPr>
          <p:cNvPr id="20" name="Text Placeholder 3"/>
          <p:cNvSpPr>
            <a:spLocks noGrp="1"/>
          </p:cNvSpPr>
          <p:nvPr>
            <p:ph type="body" sz="half" idx="21"/>
          </p:nvPr>
        </p:nvSpPr>
        <p:spPr>
          <a:xfrm>
            <a:off x="881461" y="4837558"/>
            <a:ext cx="2298410" cy="1187321"/>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Editar estilos de texto Mestre</a:t>
            </a:r>
          </a:p>
        </p:txBody>
      </p:sp>
      <p:sp>
        <p:nvSpPr>
          <p:cNvPr id="5" name="Text Placeholder 4"/>
          <p:cNvSpPr>
            <a:spLocks noGrp="1"/>
          </p:cNvSpPr>
          <p:nvPr>
            <p:ph type="body" sz="quarter" idx="3"/>
          </p:nvPr>
        </p:nvSpPr>
        <p:spPr>
          <a:xfrm>
            <a:off x="3404318" y="4179596"/>
            <a:ext cx="2317790" cy="657962"/>
          </a:xfrm>
        </p:spPr>
        <p:txBody>
          <a:bodyPr anchor="b">
            <a:noAutofit/>
          </a:bodyPr>
          <a:lstStyle>
            <a:lvl1pPr marL="0" indent="0">
              <a:buNone/>
              <a:defRPr sz="20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Editar estilos de texto Mestre</a:t>
            </a:r>
          </a:p>
        </p:txBody>
      </p:sp>
      <p:sp>
        <p:nvSpPr>
          <p:cNvPr id="30" name="Picture Placeholder 2"/>
          <p:cNvSpPr>
            <a:spLocks noGrp="1" noChangeAspect="1"/>
          </p:cNvSpPr>
          <p:nvPr>
            <p:ph type="pic" idx="16"/>
          </p:nvPr>
        </p:nvSpPr>
        <p:spPr>
          <a:xfrm>
            <a:off x="3550622" y="2509453"/>
            <a:ext cx="2025182" cy="1427089"/>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t-BR"/>
              <a:t>Clique no ícone para adicionar uma imagem</a:t>
            </a:r>
            <a:endParaRPr lang="en-US" dirty="0"/>
          </a:p>
        </p:txBody>
      </p:sp>
      <p:sp>
        <p:nvSpPr>
          <p:cNvPr id="24" name="Text Placeholder 3"/>
          <p:cNvSpPr>
            <a:spLocks noGrp="1"/>
          </p:cNvSpPr>
          <p:nvPr>
            <p:ph type="body" sz="half" idx="19"/>
          </p:nvPr>
        </p:nvSpPr>
        <p:spPr>
          <a:xfrm>
            <a:off x="3404318" y="4837558"/>
            <a:ext cx="2330903" cy="1187321"/>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Editar estilos de texto Mestre</a:t>
            </a:r>
          </a:p>
        </p:txBody>
      </p:sp>
      <p:sp>
        <p:nvSpPr>
          <p:cNvPr id="14" name="Text Placeholder 4"/>
          <p:cNvSpPr>
            <a:spLocks noGrp="1"/>
          </p:cNvSpPr>
          <p:nvPr>
            <p:ph type="body" sz="quarter" idx="13"/>
          </p:nvPr>
        </p:nvSpPr>
        <p:spPr>
          <a:xfrm>
            <a:off x="5963821" y="4179595"/>
            <a:ext cx="2299492" cy="657962"/>
          </a:xfrm>
        </p:spPr>
        <p:txBody>
          <a:bodyPr anchor="b">
            <a:noAutofit/>
          </a:bodyPr>
          <a:lstStyle>
            <a:lvl1pPr marL="0" indent="0">
              <a:buNone/>
              <a:defRPr sz="20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Editar estilos de texto Mestre</a:t>
            </a:r>
          </a:p>
        </p:txBody>
      </p:sp>
      <p:sp>
        <p:nvSpPr>
          <p:cNvPr id="31" name="Picture Placeholder 2"/>
          <p:cNvSpPr>
            <a:spLocks noGrp="1" noChangeAspect="1"/>
          </p:cNvSpPr>
          <p:nvPr>
            <p:ph type="pic" idx="17"/>
          </p:nvPr>
        </p:nvSpPr>
        <p:spPr>
          <a:xfrm>
            <a:off x="6104946" y="2509453"/>
            <a:ext cx="2018839" cy="1427089"/>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t-BR"/>
              <a:t>Clique no ícone para adicionar uma imagem</a:t>
            </a:r>
            <a:endParaRPr lang="en-US" dirty="0"/>
          </a:p>
        </p:txBody>
      </p:sp>
      <p:sp>
        <p:nvSpPr>
          <p:cNvPr id="27" name="Text Placeholder 3"/>
          <p:cNvSpPr>
            <a:spLocks noGrp="1"/>
          </p:cNvSpPr>
          <p:nvPr>
            <p:ph type="body" sz="half" idx="20"/>
          </p:nvPr>
        </p:nvSpPr>
        <p:spPr>
          <a:xfrm>
            <a:off x="5963821" y="4837558"/>
            <a:ext cx="2299492" cy="1187321"/>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Editar estilos de texto Mestre</a:t>
            </a:r>
          </a:p>
        </p:txBody>
      </p:sp>
      <p:cxnSp>
        <p:nvCxnSpPr>
          <p:cNvPr id="21" name="Straight Connector 20"/>
          <p:cNvCxnSpPr/>
          <p:nvPr/>
        </p:nvCxnSpPr>
        <p:spPr>
          <a:xfrm>
            <a:off x="3290019" y="2489201"/>
            <a:ext cx="0" cy="3546328"/>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5849521" y="2489201"/>
            <a:ext cx="0" cy="3546328"/>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39DE3CED-C1BB-4425-B14F-F24A11E5DF6A}" type="datetimeFigureOut">
              <a:rPr lang="pt-BR" smtClean="0"/>
              <a:t>01/03/2018</a:t>
            </a:fld>
            <a:endParaRPr lang="pt-BR"/>
          </a:p>
        </p:txBody>
      </p:sp>
      <p:sp>
        <p:nvSpPr>
          <p:cNvPr id="8" name="Footer Placeholder 7"/>
          <p:cNvSpPr>
            <a:spLocks noGrp="1"/>
          </p:cNvSpPr>
          <p:nvPr>
            <p:ph type="ftr" sz="quarter" idx="11"/>
          </p:nvPr>
        </p:nvSpPr>
        <p:spPr/>
        <p:txBody>
          <a:bodyPr/>
          <a:lstStyle/>
          <a:p>
            <a:endParaRPr lang="pt-BR"/>
          </a:p>
        </p:txBody>
      </p:sp>
      <p:sp>
        <p:nvSpPr>
          <p:cNvPr id="9" name="Slide Number Placeholder 8"/>
          <p:cNvSpPr>
            <a:spLocks noGrp="1"/>
          </p:cNvSpPr>
          <p:nvPr>
            <p:ph type="sldNum" sz="quarter" idx="12"/>
          </p:nvPr>
        </p:nvSpPr>
        <p:spPr>
          <a:xfrm>
            <a:off x="7766428" y="295730"/>
            <a:ext cx="628813" cy="767687"/>
          </a:xfrm>
          <a:prstGeom prst="rect">
            <a:avLst/>
          </a:prstGeom>
        </p:spPr>
        <p:txBody>
          <a:bodyPr/>
          <a:lstStyle/>
          <a:p>
            <a:fld id="{5BA12A98-2528-49E9-BDA0-92C0F9A48ABC}" type="slidenum">
              <a:rPr lang="pt-BR" smtClean="0"/>
              <a:t>‹nº›</a:t>
            </a:fld>
            <a:endParaRPr lang="pt-BR"/>
          </a:p>
        </p:txBody>
      </p:sp>
    </p:spTree>
    <p:extLst>
      <p:ext uri="{BB962C8B-B14F-4D97-AF65-F5344CB8AC3E}">
        <p14:creationId xmlns:p14="http://schemas.microsoft.com/office/powerpoint/2010/main" val="41142991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Vertical Text Placeholder 2"/>
          <p:cNvSpPr>
            <a:spLocks noGrp="1"/>
          </p:cNvSpPr>
          <p:nvPr>
            <p:ph type="body" orient="vert" idx="1"/>
          </p:nvPr>
        </p:nvSpPr>
        <p:spPr/>
        <p:txBody>
          <a:bodyPr vert="eaVert" anchor="t" anchorCtr="0"/>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39DE3CED-C1BB-4425-B14F-F24A11E5DF6A}" type="datetimeFigureOut">
              <a:rPr lang="pt-BR" smtClean="0"/>
              <a:t>01/03/2018</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a:xfrm>
            <a:off x="7766428" y="295730"/>
            <a:ext cx="628813" cy="767687"/>
          </a:xfrm>
          <a:prstGeom prst="rect">
            <a:avLst/>
          </a:prstGeom>
        </p:spPr>
        <p:txBody>
          <a:bodyPr/>
          <a:lstStyle/>
          <a:p>
            <a:fld id="{5BA12A98-2528-49E9-BDA0-92C0F9A48ABC}" type="slidenum">
              <a:rPr lang="pt-BR" smtClean="0"/>
              <a:t>‹nº›</a:t>
            </a:fld>
            <a:endParaRPr lang="pt-BR"/>
          </a:p>
        </p:txBody>
      </p:sp>
    </p:spTree>
    <p:extLst>
      <p:ext uri="{BB962C8B-B14F-4D97-AF65-F5344CB8AC3E}">
        <p14:creationId xmlns:p14="http://schemas.microsoft.com/office/powerpoint/2010/main" val="6617510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Texto e Título Vertical">
    <p:spTree>
      <p:nvGrpSpPr>
        <p:cNvPr id="1" name=""/>
        <p:cNvGrpSpPr/>
        <p:nvPr/>
      </p:nvGrpSpPr>
      <p:grpSpPr>
        <a:xfrm>
          <a:off x="0" y="0"/>
          <a:ext cx="0" cy="0"/>
          <a:chOff x="0" y="0"/>
          <a:chExt cx="0" cy="0"/>
        </a:xfrm>
      </p:grpSpPr>
      <p:grpSp>
        <p:nvGrpSpPr>
          <p:cNvPr id="7" name="Group 6"/>
          <p:cNvGrpSpPr/>
          <p:nvPr/>
        </p:nvGrpSpPr>
        <p:grpSpPr>
          <a:xfrm>
            <a:off x="0" y="0"/>
            <a:ext cx="9144000" cy="6860799"/>
            <a:chOff x="0" y="0"/>
            <a:chExt cx="9144000" cy="6860799"/>
          </a:xfrm>
        </p:grpSpPr>
        <p:sp>
          <p:nvSpPr>
            <p:cNvPr id="11" name="Rectangle 10"/>
            <p:cNvSpPr/>
            <p:nvPr/>
          </p:nvSpPr>
          <p:spPr>
            <a:xfrm>
              <a:off x="0" y="0"/>
              <a:ext cx="9118832"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Oval 11"/>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5689832" y="0"/>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6299432" y="5870199"/>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4966650">
              <a:off x="4673046" y="5107506"/>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8"/>
            <p:cNvSpPr/>
            <p:nvPr/>
          </p:nvSpPr>
          <p:spPr bwMode="gray">
            <a:xfrm rot="5400000">
              <a:off x="1299309" y="1765596"/>
              <a:ext cx="5995993" cy="3326809"/>
            </a:xfrm>
            <a:custGeom>
              <a:avLst/>
              <a:gdLst/>
              <a:ahLst/>
              <a:cxnLst/>
              <a:rect l="0" t="0" r="r" b="b"/>
              <a:pathLst>
                <a:path w="4960" h="2752">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bg1"/>
            </a:solidFill>
            <a:ln>
              <a:noFill/>
            </a:ln>
          </p:spPr>
        </p:sp>
        <p:sp>
          <p:nvSpPr>
            <p:cNvPr id="8" name="Rectangle 7"/>
            <p:cNvSpPr/>
            <p:nvPr/>
          </p:nvSpPr>
          <p:spPr bwMode="gray">
            <a:xfrm>
              <a:off x="414867" y="402165"/>
              <a:ext cx="46105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sp>
      </p:grpSp>
      <p:sp>
        <p:nvSpPr>
          <p:cNvPr id="2" name="Vertical Title 1"/>
          <p:cNvSpPr>
            <a:spLocks noGrp="1"/>
          </p:cNvSpPr>
          <p:nvPr>
            <p:ph type="title" orient="vert"/>
          </p:nvPr>
        </p:nvSpPr>
        <p:spPr>
          <a:xfrm>
            <a:off x="6168970" y="1447799"/>
            <a:ext cx="1077347" cy="4571999"/>
          </a:xfrm>
        </p:spPr>
        <p:txBody>
          <a:bodyPr vert="eaVert" anchor="b" anchorCtr="0"/>
          <a:lstStyle/>
          <a:p>
            <a:r>
              <a:rPr lang="pt-BR"/>
              <a:t>Clique para editar o título Mestre</a:t>
            </a:r>
            <a:endParaRPr lang="en-US" dirty="0"/>
          </a:p>
        </p:txBody>
      </p:sp>
      <p:sp>
        <p:nvSpPr>
          <p:cNvPr id="3" name="Vertical Text Placeholder 2"/>
          <p:cNvSpPr>
            <a:spLocks noGrp="1"/>
          </p:cNvSpPr>
          <p:nvPr>
            <p:ph type="body" orient="vert" idx="1"/>
          </p:nvPr>
        </p:nvSpPr>
        <p:spPr>
          <a:xfrm>
            <a:off x="866440" y="1447799"/>
            <a:ext cx="4417234" cy="4572000"/>
          </a:xfrm>
        </p:spPr>
        <p:txBody>
          <a:bodyPr vert="eaVert"/>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39DE3CED-C1BB-4425-B14F-F24A11E5DF6A}" type="datetimeFigureOut">
              <a:rPr lang="pt-BR" smtClean="0"/>
              <a:t>01/03/2018</a:t>
            </a:fld>
            <a:endParaRPr lang="pt-BR"/>
          </a:p>
        </p:txBody>
      </p:sp>
      <p:sp>
        <p:nvSpPr>
          <p:cNvPr id="5" name="Footer Placeholder 4"/>
          <p:cNvSpPr>
            <a:spLocks noGrp="1"/>
          </p:cNvSpPr>
          <p:nvPr>
            <p:ph type="ftr" sz="quarter" idx="11"/>
          </p:nvPr>
        </p:nvSpPr>
        <p:spPr/>
        <p:txBody>
          <a:bodyPr/>
          <a:lstStyle/>
          <a:p>
            <a:endParaRPr lang="pt-BR"/>
          </a:p>
        </p:txBody>
      </p:sp>
      <p:sp>
        <p:nvSpPr>
          <p:cNvPr id="14" name="Rectangle 13"/>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7766428" y="295730"/>
            <a:ext cx="628813" cy="767687"/>
          </a:xfrm>
          <a:prstGeom prst="rect">
            <a:avLst/>
          </a:prstGeom>
        </p:spPr>
        <p:txBody>
          <a:bodyPr/>
          <a:lstStyle/>
          <a:p>
            <a:fld id="{5BA12A98-2528-49E9-BDA0-92C0F9A48ABC}" type="slidenum">
              <a:rPr lang="pt-BR" smtClean="0"/>
              <a:t>‹nº›</a:t>
            </a:fld>
            <a:endParaRPr lang="pt-BR"/>
          </a:p>
        </p:txBody>
      </p:sp>
    </p:spTree>
    <p:extLst>
      <p:ext uri="{BB962C8B-B14F-4D97-AF65-F5344CB8AC3E}">
        <p14:creationId xmlns:p14="http://schemas.microsoft.com/office/powerpoint/2010/main" val="21554648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Content Placeholder 2"/>
          <p:cNvSpPr>
            <a:spLocks noGrp="1"/>
          </p:cNvSpPr>
          <p:nvPr>
            <p:ph idx="1"/>
          </p:nvPr>
        </p:nvSpPr>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39DE3CED-C1BB-4425-B14F-F24A11E5DF6A}" type="datetimeFigureOut">
              <a:rPr lang="pt-BR" smtClean="0"/>
              <a:t>01/03/2018</a:t>
            </a:fld>
            <a:endParaRPr lang="pt-BR"/>
          </a:p>
        </p:txBody>
      </p:sp>
      <p:sp>
        <p:nvSpPr>
          <p:cNvPr id="5" name="Footer Placeholder 4"/>
          <p:cNvSpPr>
            <a:spLocks noGrp="1"/>
          </p:cNvSpPr>
          <p:nvPr>
            <p:ph type="ftr" sz="quarter" idx="11"/>
          </p:nvPr>
        </p:nvSpPr>
        <p:spPr/>
        <p:txBody>
          <a:bodyPr/>
          <a:lstStyle/>
          <a:p>
            <a:endParaRPr lang="pt-BR"/>
          </a:p>
        </p:txBody>
      </p:sp>
      <p:sp>
        <p:nvSpPr>
          <p:cNvPr id="9" name="Slide Number Placeholder 5"/>
          <p:cNvSpPr>
            <a:spLocks noGrp="1"/>
          </p:cNvSpPr>
          <p:nvPr>
            <p:ph type="sldNum" sz="quarter" idx="4"/>
          </p:nvPr>
        </p:nvSpPr>
        <p:spPr>
          <a:xfrm>
            <a:off x="7678616" y="295730"/>
            <a:ext cx="791308"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5BA12A98-2528-49E9-BDA0-92C0F9A48ABC}" type="slidenum">
              <a:rPr lang="pt-BR" smtClean="0"/>
              <a:t>‹nº›</a:t>
            </a:fld>
            <a:endParaRPr lang="pt-BR"/>
          </a:p>
        </p:txBody>
      </p:sp>
    </p:spTree>
    <p:extLst>
      <p:ext uri="{BB962C8B-B14F-4D97-AF65-F5344CB8AC3E}">
        <p14:creationId xmlns:p14="http://schemas.microsoft.com/office/powerpoint/2010/main" val="315001719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Cabeçalho da Seção">
    <p:spTree>
      <p:nvGrpSpPr>
        <p:cNvPr id="1" name=""/>
        <p:cNvGrpSpPr/>
        <p:nvPr/>
      </p:nvGrpSpPr>
      <p:grpSpPr>
        <a:xfrm>
          <a:off x="0" y="0"/>
          <a:ext cx="0" cy="0"/>
          <a:chOff x="0" y="0"/>
          <a:chExt cx="0" cy="0"/>
        </a:xfrm>
      </p:grpSpPr>
      <p:grpSp>
        <p:nvGrpSpPr>
          <p:cNvPr id="6" name="Group 5"/>
          <p:cNvGrpSpPr/>
          <p:nvPr/>
        </p:nvGrpSpPr>
        <p:grpSpPr>
          <a:xfrm>
            <a:off x="0" y="0"/>
            <a:ext cx="9144000" cy="6860799"/>
            <a:chOff x="0" y="0"/>
            <a:chExt cx="9144000" cy="6860799"/>
          </a:xfrm>
        </p:grpSpPr>
        <p:sp>
          <p:nvSpPr>
            <p:cNvPr id="12" name="Rectangle 11"/>
            <p:cNvSpPr/>
            <p:nvPr/>
          </p:nvSpPr>
          <p:spPr>
            <a:xfrm>
              <a:off x="0" y="0"/>
              <a:ext cx="9118832"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5689832" y="0"/>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6299432" y="5870199"/>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5687606">
              <a:off x="3320102" y="1458373"/>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9"/>
            <p:cNvSpPr/>
            <p:nvPr/>
          </p:nvSpPr>
          <p:spPr bwMode="gray">
            <a:xfrm rot="16200000">
              <a:off x="3105027" y="1765596"/>
              <a:ext cx="5995993" cy="3326809"/>
            </a:xfrm>
            <a:custGeom>
              <a:avLst/>
              <a:gdLst/>
              <a:ahLst/>
              <a:cxnLst/>
              <a:rect l="0" t="0" r="r" b="b"/>
              <a:pathLst>
                <a:path w="4960" h="2752">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bg1"/>
            </a:solidFill>
            <a:ln>
              <a:noFill/>
            </a:ln>
          </p:spPr>
        </p:sp>
        <p:sp>
          <p:nvSpPr>
            <p:cNvPr id="9" name="Rectangle 8"/>
            <p:cNvSpPr/>
            <p:nvPr/>
          </p:nvSpPr>
          <p:spPr bwMode="gray">
            <a:xfrm>
              <a:off x="5283673" y="402165"/>
              <a:ext cx="3465769"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9"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sp>
      </p:grpSp>
      <p:sp>
        <p:nvSpPr>
          <p:cNvPr id="2" name="Title 1"/>
          <p:cNvSpPr>
            <a:spLocks noGrp="1"/>
          </p:cNvSpPr>
          <p:nvPr>
            <p:ph type="title"/>
          </p:nvPr>
        </p:nvSpPr>
        <p:spPr>
          <a:xfrm>
            <a:off x="866441" y="2257588"/>
            <a:ext cx="3101765" cy="3020343"/>
          </a:xfrm>
        </p:spPr>
        <p:txBody>
          <a:bodyPr anchor="ctr"/>
          <a:lstStyle>
            <a:lvl1pPr algn="l">
              <a:defRPr sz="3200" b="0" cap="none"/>
            </a:lvl1pPr>
          </a:lstStyle>
          <a:p>
            <a:r>
              <a:rPr lang="pt-BR"/>
              <a:t>Clique para editar o título Mestre</a:t>
            </a:r>
            <a:endParaRPr lang="en-US" dirty="0"/>
          </a:p>
        </p:txBody>
      </p:sp>
      <p:sp>
        <p:nvSpPr>
          <p:cNvPr id="3" name="Text Placeholder 2"/>
          <p:cNvSpPr>
            <a:spLocks noGrp="1"/>
          </p:cNvSpPr>
          <p:nvPr>
            <p:ph type="body" idx="1"/>
          </p:nvPr>
        </p:nvSpPr>
        <p:spPr>
          <a:xfrm>
            <a:off x="5119261" y="2257587"/>
            <a:ext cx="3054653" cy="302034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a:t>Editar estilos de texto Mestre</a:t>
            </a:r>
          </a:p>
        </p:txBody>
      </p:sp>
      <p:sp>
        <p:nvSpPr>
          <p:cNvPr id="4" name="Date Placeholder 3"/>
          <p:cNvSpPr>
            <a:spLocks noGrp="1"/>
          </p:cNvSpPr>
          <p:nvPr>
            <p:ph type="dt" sz="half" idx="10"/>
          </p:nvPr>
        </p:nvSpPr>
        <p:spPr/>
        <p:txBody>
          <a:bodyPr/>
          <a:lstStyle/>
          <a:p>
            <a:fld id="{39DE3CED-C1BB-4425-B14F-F24A11E5DF6A}" type="datetimeFigureOut">
              <a:rPr lang="pt-BR" smtClean="0"/>
              <a:t>01/03/2018</a:t>
            </a:fld>
            <a:endParaRPr lang="pt-BR"/>
          </a:p>
        </p:txBody>
      </p:sp>
      <p:sp>
        <p:nvSpPr>
          <p:cNvPr id="5" name="Footer Placeholder 4"/>
          <p:cNvSpPr>
            <a:spLocks noGrp="1"/>
          </p:cNvSpPr>
          <p:nvPr>
            <p:ph type="ftr" sz="quarter" idx="11"/>
          </p:nvPr>
        </p:nvSpPr>
        <p:spPr/>
        <p:txBody>
          <a:bodyPr/>
          <a:lstStyle/>
          <a:p>
            <a:endParaRPr lang="pt-BR"/>
          </a:p>
        </p:txBody>
      </p:sp>
      <p:sp>
        <p:nvSpPr>
          <p:cNvPr id="15" name="Rectangle 14"/>
          <p:cNvSpPr/>
          <p:nvPr/>
        </p:nvSpPr>
        <p:spPr>
          <a:xfrm>
            <a:off x="7738039" y="7605"/>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5"/>
          <p:cNvSpPr>
            <a:spLocks noGrp="1"/>
          </p:cNvSpPr>
          <p:nvPr>
            <p:ph type="sldNum" sz="quarter" idx="4"/>
          </p:nvPr>
        </p:nvSpPr>
        <p:spPr>
          <a:xfrm>
            <a:off x="7678616" y="295730"/>
            <a:ext cx="791308"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5BA12A98-2528-49E9-BDA0-92C0F9A48ABC}" type="slidenum">
              <a:rPr lang="pt-BR" smtClean="0"/>
              <a:t>‹nº›</a:t>
            </a:fld>
            <a:endParaRPr lang="pt-BR"/>
          </a:p>
        </p:txBody>
      </p:sp>
    </p:spTree>
    <p:extLst>
      <p:ext uri="{BB962C8B-B14F-4D97-AF65-F5344CB8AC3E}">
        <p14:creationId xmlns:p14="http://schemas.microsoft.com/office/powerpoint/2010/main" val="30820533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pt-BR"/>
              <a:t>Clique para editar o título Mestre</a:t>
            </a:r>
            <a:endParaRPr lang="en-US" dirty="0"/>
          </a:p>
        </p:txBody>
      </p:sp>
      <p:sp>
        <p:nvSpPr>
          <p:cNvPr id="3" name="Content Placeholder 2"/>
          <p:cNvSpPr>
            <a:spLocks noGrp="1"/>
          </p:cNvSpPr>
          <p:nvPr>
            <p:ph sz="half" idx="1"/>
          </p:nvPr>
        </p:nvSpPr>
        <p:spPr>
          <a:xfrm>
            <a:off x="866440" y="2489199"/>
            <a:ext cx="3636980" cy="3530604"/>
          </a:xfrm>
        </p:spPr>
        <p:txBody>
          <a:bodyPr>
            <a:normAutofit/>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Content Placeholder 3"/>
          <p:cNvSpPr>
            <a:spLocks noGrp="1"/>
          </p:cNvSpPr>
          <p:nvPr>
            <p:ph sz="half" idx="2"/>
          </p:nvPr>
        </p:nvSpPr>
        <p:spPr>
          <a:xfrm>
            <a:off x="4640580" y="2489199"/>
            <a:ext cx="3636981" cy="3530601"/>
          </a:xfrm>
        </p:spPr>
        <p:txBody>
          <a:bodyPr>
            <a:normAutofit/>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5" name="Date Placeholder 4"/>
          <p:cNvSpPr>
            <a:spLocks noGrp="1"/>
          </p:cNvSpPr>
          <p:nvPr>
            <p:ph type="dt" sz="half" idx="10"/>
          </p:nvPr>
        </p:nvSpPr>
        <p:spPr/>
        <p:txBody>
          <a:bodyPr/>
          <a:lstStyle/>
          <a:p>
            <a:fld id="{39DE3CED-C1BB-4425-B14F-F24A11E5DF6A}" type="datetimeFigureOut">
              <a:rPr lang="pt-BR" smtClean="0"/>
              <a:t>01/03/2018</a:t>
            </a:fld>
            <a:endParaRPr lang="pt-BR"/>
          </a:p>
        </p:txBody>
      </p:sp>
      <p:sp>
        <p:nvSpPr>
          <p:cNvPr id="6" name="Footer Placeholder 5"/>
          <p:cNvSpPr>
            <a:spLocks noGrp="1"/>
          </p:cNvSpPr>
          <p:nvPr>
            <p:ph type="ftr" sz="quarter" idx="11"/>
          </p:nvPr>
        </p:nvSpPr>
        <p:spPr/>
        <p:txBody>
          <a:bodyPr/>
          <a:lstStyle/>
          <a:p>
            <a:endParaRPr lang="pt-BR"/>
          </a:p>
        </p:txBody>
      </p:sp>
      <p:sp>
        <p:nvSpPr>
          <p:cNvPr id="8" name="Slide Number Placeholder 5"/>
          <p:cNvSpPr>
            <a:spLocks noGrp="1"/>
          </p:cNvSpPr>
          <p:nvPr>
            <p:ph type="sldNum" sz="quarter" idx="4"/>
          </p:nvPr>
        </p:nvSpPr>
        <p:spPr>
          <a:xfrm>
            <a:off x="7678616" y="295730"/>
            <a:ext cx="791308"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5BA12A98-2528-49E9-BDA0-92C0F9A48ABC}" type="slidenum">
              <a:rPr lang="pt-BR" smtClean="0"/>
              <a:t>‹nº›</a:t>
            </a:fld>
            <a:endParaRPr lang="pt-BR"/>
          </a:p>
        </p:txBody>
      </p:sp>
    </p:spTree>
    <p:extLst>
      <p:ext uri="{BB962C8B-B14F-4D97-AF65-F5344CB8AC3E}">
        <p14:creationId xmlns:p14="http://schemas.microsoft.com/office/powerpoint/2010/main" val="3012003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pt-BR"/>
              <a:t>Clique para editar o título Mestre</a:t>
            </a:r>
            <a:endParaRPr lang="en-US" dirty="0"/>
          </a:p>
        </p:txBody>
      </p:sp>
      <p:sp>
        <p:nvSpPr>
          <p:cNvPr id="3" name="Text Placeholder 2"/>
          <p:cNvSpPr>
            <a:spLocks noGrp="1"/>
          </p:cNvSpPr>
          <p:nvPr>
            <p:ph type="body" idx="1"/>
          </p:nvPr>
        </p:nvSpPr>
        <p:spPr>
          <a:xfrm>
            <a:off x="866440" y="2494298"/>
            <a:ext cx="3636980" cy="759290"/>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Editar estilos de texto Mestre</a:t>
            </a:r>
          </a:p>
        </p:txBody>
      </p:sp>
      <p:sp>
        <p:nvSpPr>
          <p:cNvPr id="4" name="Content Placeholder 3"/>
          <p:cNvSpPr>
            <a:spLocks noGrp="1"/>
          </p:cNvSpPr>
          <p:nvPr>
            <p:ph sz="half" idx="2"/>
          </p:nvPr>
        </p:nvSpPr>
        <p:spPr>
          <a:xfrm>
            <a:off x="866439" y="3253588"/>
            <a:ext cx="3636981" cy="2766213"/>
          </a:xfrm>
        </p:spPr>
        <p:txBody>
          <a:bodyPr>
            <a:normAutofit/>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5" name="Text Placeholder 4"/>
          <p:cNvSpPr>
            <a:spLocks noGrp="1"/>
          </p:cNvSpPr>
          <p:nvPr>
            <p:ph type="body" sz="quarter" idx="3"/>
          </p:nvPr>
        </p:nvSpPr>
        <p:spPr>
          <a:xfrm>
            <a:off x="4640581" y="2489200"/>
            <a:ext cx="3636979" cy="759290"/>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Editar estilos de texto Mestre</a:t>
            </a:r>
          </a:p>
        </p:txBody>
      </p:sp>
      <p:sp>
        <p:nvSpPr>
          <p:cNvPr id="6" name="Content Placeholder 5"/>
          <p:cNvSpPr>
            <a:spLocks noGrp="1"/>
          </p:cNvSpPr>
          <p:nvPr>
            <p:ph sz="quarter" idx="4"/>
          </p:nvPr>
        </p:nvSpPr>
        <p:spPr>
          <a:xfrm>
            <a:off x="4640581" y="3248490"/>
            <a:ext cx="3636980" cy="2771311"/>
          </a:xfrm>
        </p:spPr>
        <p:txBody>
          <a:bodyPr>
            <a:normAutofit/>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7" name="Date Placeholder 6"/>
          <p:cNvSpPr>
            <a:spLocks noGrp="1"/>
          </p:cNvSpPr>
          <p:nvPr>
            <p:ph type="dt" sz="half" idx="10"/>
          </p:nvPr>
        </p:nvSpPr>
        <p:spPr/>
        <p:txBody>
          <a:bodyPr/>
          <a:lstStyle/>
          <a:p>
            <a:fld id="{39DE3CED-C1BB-4425-B14F-F24A11E5DF6A}" type="datetimeFigureOut">
              <a:rPr lang="pt-BR" smtClean="0"/>
              <a:t>01/03/2018</a:t>
            </a:fld>
            <a:endParaRPr lang="pt-BR"/>
          </a:p>
        </p:txBody>
      </p:sp>
      <p:sp>
        <p:nvSpPr>
          <p:cNvPr id="8" name="Footer Placeholder 7"/>
          <p:cNvSpPr>
            <a:spLocks noGrp="1"/>
          </p:cNvSpPr>
          <p:nvPr>
            <p:ph type="ftr" sz="quarter" idx="11"/>
          </p:nvPr>
        </p:nvSpPr>
        <p:spPr/>
        <p:txBody>
          <a:bodyPr/>
          <a:lstStyle/>
          <a:p>
            <a:endParaRPr lang="pt-BR"/>
          </a:p>
        </p:txBody>
      </p:sp>
      <p:sp>
        <p:nvSpPr>
          <p:cNvPr id="10" name="Slide Number Placeholder 5"/>
          <p:cNvSpPr>
            <a:spLocks noGrp="1"/>
          </p:cNvSpPr>
          <p:nvPr>
            <p:ph type="sldNum" sz="quarter" idx="12"/>
          </p:nvPr>
        </p:nvSpPr>
        <p:spPr>
          <a:xfrm>
            <a:off x="7678616" y="295730"/>
            <a:ext cx="791308"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5BA12A98-2528-49E9-BDA0-92C0F9A48ABC}" type="slidenum">
              <a:rPr lang="pt-BR" smtClean="0"/>
              <a:t>‹nº›</a:t>
            </a:fld>
            <a:endParaRPr lang="pt-BR"/>
          </a:p>
        </p:txBody>
      </p:sp>
    </p:spTree>
    <p:extLst>
      <p:ext uri="{BB962C8B-B14F-4D97-AF65-F5344CB8AC3E}">
        <p14:creationId xmlns:p14="http://schemas.microsoft.com/office/powerpoint/2010/main" val="33703627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Date Placeholder 2"/>
          <p:cNvSpPr>
            <a:spLocks noGrp="1"/>
          </p:cNvSpPr>
          <p:nvPr>
            <p:ph type="dt" sz="half" idx="10"/>
          </p:nvPr>
        </p:nvSpPr>
        <p:spPr/>
        <p:txBody>
          <a:bodyPr/>
          <a:lstStyle/>
          <a:p>
            <a:fld id="{39DE3CED-C1BB-4425-B14F-F24A11E5DF6A}" type="datetimeFigureOut">
              <a:rPr lang="pt-BR" smtClean="0"/>
              <a:t>01/03/2018</a:t>
            </a:fld>
            <a:endParaRPr lang="pt-BR"/>
          </a:p>
        </p:txBody>
      </p:sp>
      <p:sp>
        <p:nvSpPr>
          <p:cNvPr id="4" name="Footer Placeholder 3"/>
          <p:cNvSpPr>
            <a:spLocks noGrp="1"/>
          </p:cNvSpPr>
          <p:nvPr>
            <p:ph type="ftr" sz="quarter" idx="11"/>
          </p:nvPr>
        </p:nvSpPr>
        <p:spPr/>
        <p:txBody>
          <a:bodyPr/>
          <a:lstStyle/>
          <a:p>
            <a:endParaRPr lang="pt-BR"/>
          </a:p>
        </p:txBody>
      </p:sp>
      <p:sp>
        <p:nvSpPr>
          <p:cNvPr id="6" name="Slide Number Placeholder 5"/>
          <p:cNvSpPr>
            <a:spLocks noGrp="1"/>
          </p:cNvSpPr>
          <p:nvPr>
            <p:ph type="sldNum" sz="quarter" idx="4"/>
          </p:nvPr>
        </p:nvSpPr>
        <p:spPr>
          <a:xfrm>
            <a:off x="7678616" y="295730"/>
            <a:ext cx="791308"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5BA12A98-2528-49E9-BDA0-92C0F9A48ABC}" type="slidenum">
              <a:rPr lang="pt-BR" smtClean="0"/>
              <a:t>‹nº›</a:t>
            </a:fld>
            <a:endParaRPr lang="pt-BR"/>
          </a:p>
        </p:txBody>
      </p:sp>
    </p:spTree>
    <p:extLst>
      <p:ext uri="{BB962C8B-B14F-4D97-AF65-F5344CB8AC3E}">
        <p14:creationId xmlns:p14="http://schemas.microsoft.com/office/powerpoint/2010/main" val="33069934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m br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9DE3CED-C1BB-4425-B14F-F24A11E5DF6A}" type="datetimeFigureOut">
              <a:rPr lang="pt-BR" smtClean="0"/>
              <a:t>01/03/2018</a:t>
            </a:fld>
            <a:endParaRPr lang="pt-BR"/>
          </a:p>
        </p:txBody>
      </p:sp>
      <p:sp>
        <p:nvSpPr>
          <p:cNvPr id="3" name="Footer Placeholder 2"/>
          <p:cNvSpPr>
            <a:spLocks noGrp="1"/>
          </p:cNvSpPr>
          <p:nvPr>
            <p:ph type="ftr" sz="quarter" idx="11"/>
          </p:nvPr>
        </p:nvSpPr>
        <p:spPr/>
        <p:txBody>
          <a:bodyPr/>
          <a:lstStyle/>
          <a:p>
            <a:endParaRPr lang="pt-BR"/>
          </a:p>
        </p:txBody>
      </p:sp>
      <p:sp>
        <p:nvSpPr>
          <p:cNvPr id="6" name="Rectangle 5"/>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a:xfrm>
            <a:off x="7766428" y="295730"/>
            <a:ext cx="628813" cy="767687"/>
          </a:xfrm>
          <a:prstGeom prst="rect">
            <a:avLst/>
          </a:prstGeom>
        </p:spPr>
        <p:txBody>
          <a:bodyPr/>
          <a:lstStyle/>
          <a:p>
            <a:fld id="{5BA12A98-2528-49E9-BDA0-92C0F9A48ABC}" type="slidenum">
              <a:rPr lang="pt-BR" smtClean="0"/>
              <a:t>‹nº›</a:t>
            </a:fld>
            <a:endParaRPr lang="pt-BR"/>
          </a:p>
        </p:txBody>
      </p:sp>
    </p:spTree>
    <p:extLst>
      <p:ext uri="{BB962C8B-B14F-4D97-AF65-F5344CB8AC3E}">
        <p14:creationId xmlns:p14="http://schemas.microsoft.com/office/powerpoint/2010/main" val="36567749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údo com Legenda">
    <p:spTree>
      <p:nvGrpSpPr>
        <p:cNvPr id="1" name=""/>
        <p:cNvGrpSpPr/>
        <p:nvPr/>
      </p:nvGrpSpPr>
      <p:grpSpPr>
        <a:xfrm>
          <a:off x="0" y="0"/>
          <a:ext cx="0" cy="0"/>
          <a:chOff x="0" y="0"/>
          <a:chExt cx="0" cy="0"/>
        </a:xfrm>
      </p:grpSpPr>
      <p:grpSp>
        <p:nvGrpSpPr>
          <p:cNvPr id="11" name="Group 10"/>
          <p:cNvGrpSpPr/>
          <p:nvPr/>
        </p:nvGrpSpPr>
        <p:grpSpPr>
          <a:xfrm>
            <a:off x="0" y="0"/>
            <a:ext cx="9144000" cy="6860799"/>
            <a:chOff x="0" y="0"/>
            <a:chExt cx="9144000" cy="6860799"/>
          </a:xfrm>
        </p:grpSpPr>
        <p:sp>
          <p:nvSpPr>
            <p:cNvPr id="12" name="Rectangle 11"/>
            <p:cNvSpPr/>
            <p:nvPr/>
          </p:nvSpPr>
          <p:spPr>
            <a:xfrm>
              <a:off x="0" y="0"/>
              <a:ext cx="9118832"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5689832" y="0"/>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6299432" y="5870199"/>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687606">
              <a:off x="2769747" y="1458373"/>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5283673" y="402165"/>
              <a:ext cx="3465769"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8"/>
            <p:cNvSpPr/>
            <p:nvPr/>
          </p:nvSpPr>
          <p:spPr bwMode="gray">
            <a:xfrm rot="16200000">
              <a:off x="2548536" y="1765596"/>
              <a:ext cx="5995993" cy="3326809"/>
            </a:xfrm>
            <a:custGeom>
              <a:avLst/>
              <a:gdLst/>
              <a:ahLst/>
              <a:cxnLst/>
              <a:rect l="0" t="0" r="r" b="b"/>
              <a:pathLst>
                <a:path w="4960" h="2752">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bg1"/>
            </a:solidFill>
            <a:ln>
              <a:noFill/>
            </a:ln>
          </p:spPr>
        </p:sp>
        <p:sp>
          <p:nvSpPr>
            <p:cNvPr id="19"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sp>
      </p:grpSp>
      <p:sp>
        <p:nvSpPr>
          <p:cNvPr id="2" name="Title 1"/>
          <p:cNvSpPr>
            <a:spLocks noGrp="1"/>
          </p:cNvSpPr>
          <p:nvPr>
            <p:ph type="title"/>
          </p:nvPr>
        </p:nvSpPr>
        <p:spPr>
          <a:xfrm>
            <a:off x="866440" y="1447800"/>
            <a:ext cx="2712589" cy="1495588"/>
          </a:xfrm>
        </p:spPr>
        <p:txBody>
          <a:bodyPr anchor="b"/>
          <a:lstStyle>
            <a:lvl1pPr algn="l">
              <a:defRPr sz="2400" b="0"/>
            </a:lvl1pPr>
          </a:lstStyle>
          <a:p>
            <a:r>
              <a:rPr lang="pt-BR"/>
              <a:t>Clique para editar o título Mestre</a:t>
            </a:r>
            <a:endParaRPr lang="en-US" dirty="0"/>
          </a:p>
        </p:txBody>
      </p:sp>
      <p:sp>
        <p:nvSpPr>
          <p:cNvPr id="3" name="Content Placeholder 2"/>
          <p:cNvSpPr>
            <a:spLocks noGrp="1"/>
          </p:cNvSpPr>
          <p:nvPr>
            <p:ph idx="1"/>
          </p:nvPr>
        </p:nvSpPr>
        <p:spPr>
          <a:xfrm>
            <a:off x="4568927" y="1441182"/>
            <a:ext cx="3632850" cy="4572000"/>
          </a:xfrm>
        </p:spPr>
        <p:txBody>
          <a:bodyPr anchor="ctr">
            <a:normAutofit/>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Text Placeholder 3"/>
          <p:cNvSpPr>
            <a:spLocks noGrp="1"/>
          </p:cNvSpPr>
          <p:nvPr>
            <p:ph type="body" sz="half" idx="2"/>
          </p:nvPr>
        </p:nvSpPr>
        <p:spPr bwMode="gray">
          <a:xfrm>
            <a:off x="866440" y="3086845"/>
            <a:ext cx="2712589" cy="2938036"/>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Editar estilos de texto Mestre</a:t>
            </a:r>
          </a:p>
        </p:txBody>
      </p:sp>
      <p:sp>
        <p:nvSpPr>
          <p:cNvPr id="5" name="Date Placeholder 4"/>
          <p:cNvSpPr>
            <a:spLocks noGrp="1"/>
          </p:cNvSpPr>
          <p:nvPr>
            <p:ph type="dt" sz="half" idx="10"/>
          </p:nvPr>
        </p:nvSpPr>
        <p:spPr/>
        <p:txBody>
          <a:bodyPr/>
          <a:lstStyle/>
          <a:p>
            <a:fld id="{39DE3CED-C1BB-4425-B14F-F24A11E5DF6A}" type="datetimeFigureOut">
              <a:rPr lang="pt-BR" smtClean="0"/>
              <a:t>01/03/2018</a:t>
            </a:fld>
            <a:endParaRPr lang="pt-BR"/>
          </a:p>
        </p:txBody>
      </p:sp>
      <p:sp>
        <p:nvSpPr>
          <p:cNvPr id="6" name="Footer Placeholder 5"/>
          <p:cNvSpPr>
            <a:spLocks noGrp="1"/>
          </p:cNvSpPr>
          <p:nvPr>
            <p:ph type="ftr" sz="quarter" idx="11"/>
          </p:nvPr>
        </p:nvSpPr>
        <p:spPr/>
        <p:txBody>
          <a:bodyPr/>
          <a:lstStyle/>
          <a:p>
            <a:endParaRPr lang="pt-BR"/>
          </a:p>
        </p:txBody>
      </p:sp>
      <p:sp>
        <p:nvSpPr>
          <p:cNvPr id="14" name="Rectangle 13"/>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a:xfrm>
            <a:off x="7766428" y="295730"/>
            <a:ext cx="628813" cy="767687"/>
          </a:xfrm>
          <a:prstGeom prst="rect">
            <a:avLst/>
          </a:prstGeom>
        </p:spPr>
        <p:txBody>
          <a:bodyPr/>
          <a:lstStyle/>
          <a:p>
            <a:fld id="{5BA12A98-2528-49E9-BDA0-92C0F9A48ABC}" type="slidenum">
              <a:rPr lang="pt-BR" smtClean="0"/>
              <a:t>‹nº›</a:t>
            </a:fld>
            <a:endParaRPr lang="pt-BR"/>
          </a:p>
        </p:txBody>
      </p:sp>
    </p:spTree>
    <p:extLst>
      <p:ext uri="{BB962C8B-B14F-4D97-AF65-F5344CB8AC3E}">
        <p14:creationId xmlns:p14="http://schemas.microsoft.com/office/powerpoint/2010/main" val="41037260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m com Legenda">
    <p:spTree>
      <p:nvGrpSpPr>
        <p:cNvPr id="1" name=""/>
        <p:cNvGrpSpPr/>
        <p:nvPr/>
      </p:nvGrpSpPr>
      <p:grpSpPr>
        <a:xfrm>
          <a:off x="0" y="0"/>
          <a:ext cx="0" cy="0"/>
          <a:chOff x="0" y="0"/>
          <a:chExt cx="0" cy="0"/>
        </a:xfrm>
      </p:grpSpPr>
      <p:grpSp>
        <p:nvGrpSpPr>
          <p:cNvPr id="11" name="Group 10"/>
          <p:cNvGrpSpPr/>
          <p:nvPr/>
        </p:nvGrpSpPr>
        <p:grpSpPr>
          <a:xfrm>
            <a:off x="0" y="0"/>
            <a:ext cx="9144000" cy="6860799"/>
            <a:chOff x="0" y="0"/>
            <a:chExt cx="9144000" cy="6860799"/>
          </a:xfrm>
        </p:grpSpPr>
        <p:sp>
          <p:nvSpPr>
            <p:cNvPr id="12" name="Rectangle 11"/>
            <p:cNvSpPr/>
            <p:nvPr/>
          </p:nvSpPr>
          <p:spPr>
            <a:xfrm>
              <a:off x="0" y="0"/>
              <a:ext cx="9118832"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5689832" y="0"/>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6299432" y="5870199"/>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687606">
              <a:off x="3074559" y="1458373"/>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5283673" y="402165"/>
              <a:ext cx="3465769"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8"/>
            <p:cNvSpPr/>
            <p:nvPr/>
          </p:nvSpPr>
          <p:spPr bwMode="gray">
            <a:xfrm rot="16200000">
              <a:off x="2852610" y="1765596"/>
              <a:ext cx="5995993" cy="3326809"/>
            </a:xfrm>
            <a:custGeom>
              <a:avLst/>
              <a:gdLst/>
              <a:ahLst/>
              <a:cxnLst/>
              <a:rect l="0" t="0" r="r" b="b"/>
              <a:pathLst>
                <a:path w="4960" h="2752">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bg1"/>
            </a:solidFill>
            <a:ln>
              <a:noFill/>
            </a:ln>
          </p:spPr>
        </p:sp>
        <p:sp>
          <p:nvSpPr>
            <p:cNvPr id="19"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sp>
      </p:grpSp>
      <p:sp>
        <p:nvSpPr>
          <p:cNvPr id="2" name="Title 1"/>
          <p:cNvSpPr>
            <a:spLocks noGrp="1"/>
          </p:cNvSpPr>
          <p:nvPr>
            <p:ph type="title"/>
          </p:nvPr>
        </p:nvSpPr>
        <p:spPr>
          <a:xfrm>
            <a:off x="851591" y="1340000"/>
            <a:ext cx="3001938" cy="1616198"/>
          </a:xfrm>
        </p:spPr>
        <p:txBody>
          <a:bodyPr anchor="b">
            <a:normAutofit/>
          </a:bodyPr>
          <a:lstStyle>
            <a:lvl1pPr algn="l">
              <a:defRPr sz="2400" b="0"/>
            </a:lvl1pPr>
          </a:lstStyle>
          <a:p>
            <a:r>
              <a:rPr lang="pt-BR"/>
              <a:t>Clique para editar o título Mestre</a:t>
            </a:r>
            <a:endParaRPr lang="en-US" dirty="0"/>
          </a:p>
        </p:txBody>
      </p:sp>
      <p:sp>
        <p:nvSpPr>
          <p:cNvPr id="3" name="Picture Placeholder 2"/>
          <p:cNvSpPr>
            <a:spLocks noGrp="1" noChangeAspect="1"/>
          </p:cNvSpPr>
          <p:nvPr>
            <p:ph type="pic" idx="1"/>
          </p:nvPr>
        </p:nvSpPr>
        <p:spPr>
          <a:xfrm>
            <a:off x="4722909" y="1320800"/>
            <a:ext cx="2791102" cy="42164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t-BR"/>
              <a:t>Clique no ícone para adicionar uma imagem</a:t>
            </a:r>
            <a:endParaRPr lang="en-US" dirty="0"/>
          </a:p>
        </p:txBody>
      </p:sp>
      <p:sp>
        <p:nvSpPr>
          <p:cNvPr id="4" name="Text Placeholder 3"/>
          <p:cNvSpPr>
            <a:spLocks noGrp="1"/>
          </p:cNvSpPr>
          <p:nvPr>
            <p:ph type="body" sz="half" idx="2"/>
          </p:nvPr>
        </p:nvSpPr>
        <p:spPr bwMode="gray">
          <a:xfrm>
            <a:off x="851591" y="3086100"/>
            <a:ext cx="3001938" cy="24511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Editar estilos de texto Mestre</a:t>
            </a:r>
          </a:p>
        </p:txBody>
      </p:sp>
      <p:sp>
        <p:nvSpPr>
          <p:cNvPr id="5" name="Date Placeholder 4"/>
          <p:cNvSpPr>
            <a:spLocks noGrp="1"/>
          </p:cNvSpPr>
          <p:nvPr>
            <p:ph type="dt" sz="half" idx="10"/>
          </p:nvPr>
        </p:nvSpPr>
        <p:spPr/>
        <p:txBody>
          <a:bodyPr/>
          <a:lstStyle/>
          <a:p>
            <a:fld id="{39DE3CED-C1BB-4425-B14F-F24A11E5DF6A}" type="datetimeFigureOut">
              <a:rPr lang="pt-BR" smtClean="0"/>
              <a:t>01/03/2018</a:t>
            </a:fld>
            <a:endParaRPr lang="pt-BR"/>
          </a:p>
        </p:txBody>
      </p:sp>
      <p:sp>
        <p:nvSpPr>
          <p:cNvPr id="6" name="Footer Placeholder 5"/>
          <p:cNvSpPr>
            <a:spLocks noGrp="1"/>
          </p:cNvSpPr>
          <p:nvPr>
            <p:ph type="ftr" sz="quarter" idx="11"/>
          </p:nvPr>
        </p:nvSpPr>
        <p:spPr/>
        <p:txBody>
          <a:bodyPr/>
          <a:lstStyle/>
          <a:p>
            <a:endParaRPr lang="pt-BR"/>
          </a:p>
        </p:txBody>
      </p:sp>
      <p:sp>
        <p:nvSpPr>
          <p:cNvPr id="14" name="Rectangle 13"/>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a:xfrm>
            <a:off x="7766428" y="295730"/>
            <a:ext cx="628813" cy="767687"/>
          </a:xfrm>
          <a:prstGeom prst="rect">
            <a:avLst/>
          </a:prstGeom>
        </p:spPr>
        <p:txBody>
          <a:bodyPr/>
          <a:lstStyle/>
          <a:p>
            <a:fld id="{5BA12A98-2528-49E9-BDA0-92C0F9A48ABC}" type="slidenum">
              <a:rPr lang="pt-BR" smtClean="0"/>
              <a:t>‹nº›</a:t>
            </a:fld>
            <a:endParaRPr lang="pt-BR"/>
          </a:p>
        </p:txBody>
      </p:sp>
    </p:spTree>
    <p:extLst>
      <p:ext uri="{BB962C8B-B14F-4D97-AF65-F5344CB8AC3E}">
        <p14:creationId xmlns:p14="http://schemas.microsoft.com/office/powerpoint/2010/main" val="3784452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0" y="0"/>
            <a:ext cx="9144000" cy="6860799"/>
            <a:chOff x="0" y="0"/>
            <a:chExt cx="9144000" cy="6860799"/>
          </a:xfrm>
        </p:grpSpPr>
        <p:sp>
          <p:nvSpPr>
            <p:cNvPr id="25" name="Rectangle 24"/>
            <p:cNvSpPr/>
            <p:nvPr/>
          </p:nvSpPr>
          <p:spPr>
            <a:xfrm>
              <a:off x="0" y="0"/>
              <a:ext cx="9118832"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5689832" y="0"/>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6299432" y="5870199"/>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6359946" y="1790293"/>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18"/>
            <p:cNvSpPr/>
            <p:nvPr/>
          </p:nvSpPr>
          <p:spPr bwMode="gray">
            <a:xfrm>
              <a:off x="485023" y="1856450"/>
              <a:ext cx="8173954" cy="4535226"/>
            </a:xfrm>
            <a:custGeom>
              <a:avLst/>
              <a:gdLst/>
              <a:ahLst/>
              <a:cxnLst/>
              <a:rect l="0" t="0" r="r" b="b"/>
              <a:pathLst>
                <a:path w="4960" h="2752">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bg1"/>
            </a:solidFill>
            <a:ln>
              <a:noFill/>
            </a:ln>
          </p:spPr>
        </p:sp>
        <p:sp>
          <p:nvSpPr>
            <p:cNvPr id="20"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sp>
      </p:grpSp>
      <p:sp>
        <p:nvSpPr>
          <p:cNvPr id="2" name="Title Placeholder 1"/>
          <p:cNvSpPr>
            <a:spLocks noGrp="1"/>
          </p:cNvSpPr>
          <p:nvPr>
            <p:ph type="title"/>
          </p:nvPr>
        </p:nvSpPr>
        <p:spPr bwMode="gray">
          <a:xfrm>
            <a:off x="866440" y="927099"/>
            <a:ext cx="6343202" cy="709865"/>
          </a:xfrm>
          <a:prstGeom prst="rect">
            <a:avLst/>
          </a:prstGeom>
        </p:spPr>
        <p:txBody>
          <a:bodyPr vert="horz" lIns="91440" tIns="45720" rIns="91440" bIns="45720" rtlCol="0" anchor="ctr">
            <a:noAutofit/>
          </a:bodyPr>
          <a:lstStyle/>
          <a:p>
            <a:r>
              <a:rPr lang="pt-BR"/>
              <a:t>Clique para editar o título Mestre</a:t>
            </a:r>
            <a:endParaRPr lang="en-US" dirty="0"/>
          </a:p>
        </p:txBody>
      </p:sp>
      <p:sp>
        <p:nvSpPr>
          <p:cNvPr id="3" name="Text Placeholder 2"/>
          <p:cNvSpPr>
            <a:spLocks noGrp="1"/>
          </p:cNvSpPr>
          <p:nvPr>
            <p:ph type="body" idx="1"/>
          </p:nvPr>
        </p:nvSpPr>
        <p:spPr>
          <a:xfrm>
            <a:off x="866441" y="2489200"/>
            <a:ext cx="6343201" cy="3530600"/>
          </a:xfrm>
          <a:prstGeom prst="rect">
            <a:avLst/>
          </a:prstGeom>
        </p:spPr>
        <p:txBody>
          <a:bodyPr vert="horz" lIns="91440" tIns="45720" rIns="91440" bIns="45720" rtlCol="0" anchor="t">
            <a:normAutofit/>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2"/>
          </p:nvPr>
        </p:nvSpPr>
        <p:spPr>
          <a:xfrm>
            <a:off x="7539638" y="6365499"/>
            <a:ext cx="990599" cy="228659"/>
          </a:xfrm>
          <a:prstGeom prst="rect">
            <a:avLst/>
          </a:prstGeom>
        </p:spPr>
        <p:txBody>
          <a:bodyPr vert="horz" lIns="91440" tIns="45720" rIns="91440" bIns="45720" rtlCol="0" anchor="b"/>
          <a:lstStyle>
            <a:lvl1pPr algn="r">
              <a:defRPr sz="900" b="1" i="0">
                <a:solidFill>
                  <a:schemeClr val="accent1"/>
                </a:solidFill>
                <a:latin typeface="+mn-lt"/>
              </a:defRPr>
            </a:lvl1pPr>
          </a:lstStyle>
          <a:p>
            <a:fld id="{39DE3CED-C1BB-4425-B14F-F24A11E5DF6A}" type="datetimeFigureOut">
              <a:rPr lang="pt-BR" smtClean="0"/>
              <a:t>01/03/2018</a:t>
            </a:fld>
            <a:endParaRPr lang="pt-BR"/>
          </a:p>
        </p:txBody>
      </p:sp>
      <p:sp>
        <p:nvSpPr>
          <p:cNvPr id="5" name="Footer Placeholder 4"/>
          <p:cNvSpPr>
            <a:spLocks noGrp="1"/>
          </p:cNvSpPr>
          <p:nvPr>
            <p:ph type="ftr" sz="quarter" idx="3"/>
          </p:nvPr>
        </p:nvSpPr>
        <p:spPr>
          <a:xfrm>
            <a:off x="590843" y="6365498"/>
            <a:ext cx="3859795" cy="228660"/>
          </a:xfrm>
          <a:prstGeom prst="rect">
            <a:avLst/>
          </a:prstGeom>
        </p:spPr>
        <p:txBody>
          <a:bodyPr vert="horz" lIns="91440" tIns="45720" rIns="91440" bIns="45720" rtlCol="0" anchor="b"/>
          <a:lstStyle>
            <a:lvl1pPr algn="l">
              <a:defRPr sz="900" b="1" i="0">
                <a:solidFill>
                  <a:schemeClr val="accent1"/>
                </a:solidFill>
              </a:defRPr>
            </a:lvl1pPr>
          </a:lstStyle>
          <a:p>
            <a:endParaRPr lang="pt-BR"/>
          </a:p>
        </p:txBody>
      </p:sp>
      <p:sp>
        <p:nvSpPr>
          <p:cNvPr id="22" name="Rectangle 21"/>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0" name="Slide Number Placeholder 5"/>
          <p:cNvSpPr>
            <a:spLocks noGrp="1"/>
          </p:cNvSpPr>
          <p:nvPr>
            <p:ph type="sldNum" sz="quarter" idx="4"/>
          </p:nvPr>
        </p:nvSpPr>
        <p:spPr bwMode="auto">
          <a:xfrm>
            <a:off x="7678616" y="295730"/>
            <a:ext cx="791308" cy="767687"/>
          </a:xfrm>
          <a:prstGeom prst="rect">
            <a:avLst/>
          </a:prstGeom>
        </p:spPr>
        <p:txBody>
          <a:bodyPr vert="horz" lIns="91440" tIns="45720" rIns="91440" bIns="45720" rtlCol="0" anchor="b"/>
          <a:lstStyle>
            <a:lvl1pPr algn="ctr">
              <a:defRPr sz="2800" b="0" i="0">
                <a:solidFill>
                  <a:schemeClr val="bg1"/>
                </a:solidFill>
              </a:defRPr>
            </a:lvl1pPr>
          </a:lstStyle>
          <a:p>
            <a:fld id="{5BA12A98-2528-49E9-BDA0-92C0F9A48ABC}" type="slidenum">
              <a:rPr lang="pt-BR" smtClean="0"/>
              <a:t>‹nº›</a:t>
            </a:fld>
            <a:endParaRPr lang="pt-BR"/>
          </a:p>
        </p:txBody>
      </p:sp>
    </p:spTree>
    <p:extLst>
      <p:ext uri="{BB962C8B-B14F-4D97-AF65-F5344CB8AC3E}">
        <p14:creationId xmlns:p14="http://schemas.microsoft.com/office/powerpoint/2010/main" val="4180055913"/>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 id="2147483728" r:id="rId14"/>
    <p:sldLayoutId id="2147483729" r:id="rId15"/>
    <p:sldLayoutId id="2147483730" r:id="rId16"/>
    <p:sldLayoutId id="2147483731" r:id="rId17"/>
  </p:sldLayoutIdLst>
  <p:txStyles>
    <p:titleStyle>
      <a:lvl1pPr algn="l" defTabSz="457200" rtl="0" eaLnBrk="1" latinLnBrk="0" hangingPunct="1">
        <a:spcBef>
          <a:spcPct val="0"/>
        </a:spcBef>
        <a:buNone/>
        <a:defRPr sz="32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685800" indent="-283464"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96012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23444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150876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18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0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225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24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24.jpeg"/><Relationship Id="rId4" Type="http://schemas.openxmlformats.org/officeDocument/2006/relationships/image" Target="../media/image23.jpe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3.png"/><Relationship Id="rId4" Type="http://schemas.openxmlformats.org/officeDocument/2006/relationships/image" Target="../media/image31.jpe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36.jpeg"/></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47.jpeg"/></Relationships>
</file>

<file path=ppt/slides/_rels/slide3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1.jpeg"/></Relationships>
</file>

<file path=ppt/slides/_rels/slide3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F24F54AF-5508-4ED7-8B24-5BC9D0BD69AA}"/>
              </a:ext>
            </a:extLst>
          </p:cNvPr>
          <p:cNvSpPr>
            <a:spLocks noGrp="1"/>
          </p:cNvSpPr>
          <p:nvPr>
            <p:ph type="ctrTitle"/>
          </p:nvPr>
        </p:nvSpPr>
        <p:spPr>
          <a:xfrm>
            <a:off x="866441" y="2508373"/>
            <a:ext cx="5917679" cy="2554983"/>
          </a:xfrm>
        </p:spPr>
        <p:txBody>
          <a:bodyPr/>
          <a:lstStyle/>
          <a:p>
            <a:r>
              <a:rPr lang="pt-BR" dirty="0"/>
              <a:t>EUROPAIN 2018</a:t>
            </a:r>
          </a:p>
        </p:txBody>
      </p:sp>
      <p:sp>
        <p:nvSpPr>
          <p:cNvPr id="3" name="Subtítulo 2">
            <a:extLst>
              <a:ext uri="{FF2B5EF4-FFF2-40B4-BE49-F238E27FC236}">
                <a16:creationId xmlns:a16="http://schemas.microsoft.com/office/drawing/2014/main" xmlns="" id="{1DE0DB9E-E574-44CB-9F1A-B4FA3FF48D66}"/>
              </a:ext>
            </a:extLst>
          </p:cNvPr>
          <p:cNvSpPr>
            <a:spLocks noGrp="1"/>
          </p:cNvSpPr>
          <p:nvPr>
            <p:ph type="subTitle" idx="1"/>
          </p:nvPr>
        </p:nvSpPr>
        <p:spPr>
          <a:xfrm>
            <a:off x="866441" y="5063130"/>
            <a:ext cx="5917679" cy="861420"/>
          </a:xfrm>
        </p:spPr>
        <p:txBody>
          <a:bodyPr/>
          <a:lstStyle/>
          <a:p>
            <a:r>
              <a:rPr lang="pt-BR" b="1" dirty="0"/>
              <a:t>TENDÊNCIAS </a:t>
            </a:r>
            <a:r>
              <a:rPr lang="pt-BR" b="1" dirty="0" smtClean="0"/>
              <a:t> DE </a:t>
            </a:r>
            <a:r>
              <a:rPr lang="pt-BR" b="1" dirty="0"/>
              <a:t>CONSUMO E COMPORTAMENTO</a:t>
            </a:r>
          </a:p>
        </p:txBody>
      </p:sp>
      <p:pic>
        <p:nvPicPr>
          <p:cNvPr id="9" name="Imagem 8">
            <a:extLst>
              <a:ext uri="{FF2B5EF4-FFF2-40B4-BE49-F238E27FC236}">
                <a16:creationId xmlns:a16="http://schemas.microsoft.com/office/drawing/2014/main" xmlns="" id="{C0058F15-2C81-4EE0-B85F-F0B16846CAB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13160" y="946273"/>
            <a:ext cx="5917679" cy="3304412"/>
          </a:xfrm>
          <a:prstGeom prst="rect">
            <a:avLst/>
          </a:prstGeom>
        </p:spPr>
      </p:pic>
    </p:spTree>
    <p:extLst>
      <p:ext uri="{BB962C8B-B14F-4D97-AF65-F5344CB8AC3E}">
        <p14:creationId xmlns:p14="http://schemas.microsoft.com/office/powerpoint/2010/main" val="136804570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xmlns="" id="{187DE7B6-BB23-488C-AFAB-93F32A624224}"/>
              </a:ext>
            </a:extLst>
          </p:cNvPr>
          <p:cNvSpPr txBox="1">
            <a:spLocks/>
          </p:cNvSpPr>
          <p:nvPr/>
        </p:nvSpPr>
        <p:spPr bwMode="gray">
          <a:xfrm>
            <a:off x="628650" y="975835"/>
            <a:ext cx="7886700" cy="1325563"/>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2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pt-PT" b="1" dirty="0"/>
              <a:t>SAUDABILIDADE: produção e consumo</a:t>
            </a:r>
            <a:r>
              <a:rPr lang="pt-BR" dirty="0"/>
              <a:t/>
            </a:r>
            <a:br>
              <a:rPr lang="pt-BR" dirty="0"/>
            </a:br>
            <a:endParaRPr lang="pt-BR" dirty="0"/>
          </a:p>
        </p:txBody>
      </p:sp>
      <p:pic>
        <p:nvPicPr>
          <p:cNvPr id="6146" name="Imagem 36">
            <a:extLst>
              <a:ext uri="{FF2B5EF4-FFF2-40B4-BE49-F238E27FC236}">
                <a16:creationId xmlns:a16="http://schemas.microsoft.com/office/drawing/2014/main" xmlns="" id="{D942AFB9-F9A5-4350-8375-3E685C01930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3075260"/>
            <a:ext cx="3335034" cy="250639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xmlns="" id="{AA87C292-A80C-4712-B8A8-FE04CB68048D}"/>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t-BR"/>
          </a:p>
        </p:txBody>
      </p:sp>
      <p:sp>
        <p:nvSpPr>
          <p:cNvPr id="6" name="Rectangle 5">
            <a:extLst>
              <a:ext uri="{FF2B5EF4-FFF2-40B4-BE49-F238E27FC236}">
                <a16:creationId xmlns:a16="http://schemas.microsoft.com/office/drawing/2014/main" xmlns="" id="{B30CB9E0-0BC0-42D8-897A-01EE44E1A1F6}"/>
              </a:ext>
            </a:extLst>
          </p:cNvPr>
          <p:cNvSpPr>
            <a:spLocks noChangeArrowheads="1"/>
          </p:cNvSpPr>
          <p:nvPr/>
        </p:nvSpPr>
        <p:spPr bwMode="auto">
          <a:xfrm>
            <a:off x="0" y="279082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t-BR"/>
          </a:p>
        </p:txBody>
      </p:sp>
      <p:sp>
        <p:nvSpPr>
          <p:cNvPr id="7" name="Rectangle 6">
            <a:extLst>
              <a:ext uri="{FF2B5EF4-FFF2-40B4-BE49-F238E27FC236}">
                <a16:creationId xmlns:a16="http://schemas.microsoft.com/office/drawing/2014/main" xmlns="" id="{56CDB4EE-BFC1-4D06-B148-1F834CD34421}"/>
              </a:ext>
            </a:extLst>
          </p:cNvPr>
          <p:cNvSpPr>
            <a:spLocks noChangeArrowheads="1"/>
          </p:cNvSpPr>
          <p:nvPr/>
        </p:nvSpPr>
        <p:spPr bwMode="auto">
          <a:xfrm>
            <a:off x="0" y="78581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t-BR"/>
          </a:p>
        </p:txBody>
      </p:sp>
      <p:sp>
        <p:nvSpPr>
          <p:cNvPr id="12" name="Espaço Reservado para Conteúdo 2">
            <a:extLst>
              <a:ext uri="{FF2B5EF4-FFF2-40B4-BE49-F238E27FC236}">
                <a16:creationId xmlns:a16="http://schemas.microsoft.com/office/drawing/2014/main" xmlns="" id="{59E8109D-643E-4F16-A9A1-DB3C26509F99}"/>
              </a:ext>
            </a:extLst>
          </p:cNvPr>
          <p:cNvSpPr>
            <a:spLocks noGrp="1"/>
          </p:cNvSpPr>
          <p:nvPr>
            <p:ph idx="1"/>
          </p:nvPr>
        </p:nvSpPr>
        <p:spPr>
          <a:xfrm>
            <a:off x="3433479" y="2301398"/>
            <a:ext cx="5297370" cy="4224210"/>
          </a:xfrm>
        </p:spPr>
        <p:txBody>
          <a:bodyPr>
            <a:normAutofit fontScale="85000" lnSpcReduction="10000"/>
          </a:bodyPr>
          <a:lstStyle/>
          <a:p>
            <a:r>
              <a:rPr lang="pt-PT" sz="2600" b="1" dirty="0"/>
              <a:t>Uso de corantes, coberturas e essências naturais </a:t>
            </a:r>
            <a:endParaRPr lang="pt-BR" dirty="0"/>
          </a:p>
          <a:p>
            <a:pPr marL="0" indent="0">
              <a:buNone/>
            </a:pPr>
            <a:r>
              <a:rPr lang="pt-BR" dirty="0"/>
              <a:t>Essa tendência acompanha a necessidade legal das indústrias europeias pela diminuição de produtos derivados de origem animal. Geleias com alta concentração de frutas e menor quantidade de açúcares, coberturas de chocolates de lactose e uso de cacau selecionado são algumas das aplicações. </a:t>
            </a:r>
          </a:p>
          <a:p>
            <a:pPr marL="0" indent="0">
              <a:buNone/>
            </a:pPr>
            <a:r>
              <a:rPr lang="pt-BR" dirty="0"/>
              <a:t>Nos acabamentos, finalização minimalista, porcionadas individualmente e com vitrines montadas com amplo mix, mas apresentação de poucos itens de cada doce. A produção – com elevados índices pela produção escalonada – fica armazenada em equipamentos de equilíbrio de temperatura e humidade, sendo levada a área de loja apenas mediante necessidade de reabastecimento.</a:t>
            </a:r>
          </a:p>
          <a:p>
            <a:pPr marL="0" indent="0">
              <a:buNone/>
            </a:pPr>
            <a:endParaRPr lang="pt-BR" dirty="0"/>
          </a:p>
          <a:p>
            <a:endParaRPr lang="pt-BR" dirty="0"/>
          </a:p>
        </p:txBody>
      </p:sp>
      <p:pic>
        <p:nvPicPr>
          <p:cNvPr id="13" name="Imagem 12">
            <a:extLst>
              <a:ext uri="{FF2B5EF4-FFF2-40B4-BE49-F238E27FC236}">
                <a16:creationId xmlns:a16="http://schemas.microsoft.com/office/drawing/2014/main" xmlns="" id="{50B3E3C1-C527-48AA-8B52-95696FE9994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800" y="5750911"/>
            <a:ext cx="1748032" cy="976095"/>
          </a:xfrm>
          <a:prstGeom prst="rect">
            <a:avLst/>
          </a:prstGeom>
        </p:spPr>
      </p:pic>
    </p:spTree>
    <p:extLst>
      <p:ext uri="{BB962C8B-B14F-4D97-AF65-F5344CB8AC3E}">
        <p14:creationId xmlns:p14="http://schemas.microsoft.com/office/powerpoint/2010/main" val="88399411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xmlns="" id="{20A2ACDF-CD25-4444-BB2C-D13DA6F50841}"/>
              </a:ext>
            </a:extLst>
          </p:cNvPr>
          <p:cNvSpPr txBox="1">
            <a:spLocks/>
          </p:cNvSpPr>
          <p:nvPr/>
        </p:nvSpPr>
        <p:spPr bwMode="gray">
          <a:xfrm>
            <a:off x="628650" y="975835"/>
            <a:ext cx="7886700" cy="1325563"/>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2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pt-PT" b="1" dirty="0"/>
              <a:t>SAUDABILIDADE: produção e consumo</a:t>
            </a:r>
            <a:r>
              <a:rPr lang="pt-BR" dirty="0"/>
              <a:t/>
            </a:r>
            <a:br>
              <a:rPr lang="pt-BR" dirty="0"/>
            </a:br>
            <a:endParaRPr lang="pt-BR" dirty="0"/>
          </a:p>
        </p:txBody>
      </p:sp>
      <p:pic>
        <p:nvPicPr>
          <p:cNvPr id="10242" name="Imagem 51">
            <a:extLst>
              <a:ext uri="{FF2B5EF4-FFF2-40B4-BE49-F238E27FC236}">
                <a16:creationId xmlns:a16="http://schemas.microsoft.com/office/drawing/2014/main" xmlns="" id="{2A2E55F4-40D4-4C42-AF51-5FBE06F69BB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l="1151" t="1672" r="1544" b="23970"/>
          <a:stretch>
            <a:fillRect/>
          </a:stretch>
        </p:blipFill>
        <p:spPr bwMode="auto">
          <a:xfrm>
            <a:off x="1491915" y="2301398"/>
            <a:ext cx="4135605" cy="4347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tângulo 4">
            <a:extLst>
              <a:ext uri="{FF2B5EF4-FFF2-40B4-BE49-F238E27FC236}">
                <a16:creationId xmlns:a16="http://schemas.microsoft.com/office/drawing/2014/main" xmlns="" id="{EBCE18B6-4E9D-4169-BACB-28CE0592837C}"/>
              </a:ext>
            </a:extLst>
          </p:cNvPr>
          <p:cNvSpPr/>
          <p:nvPr/>
        </p:nvSpPr>
        <p:spPr>
          <a:xfrm>
            <a:off x="5627520" y="4033559"/>
            <a:ext cx="3092115" cy="882806"/>
          </a:xfrm>
          <a:prstGeom prst="rect">
            <a:avLst/>
          </a:prstGeom>
        </p:spPr>
        <p:txBody>
          <a:bodyPr wrap="square">
            <a:spAutoFit/>
          </a:bodyPr>
          <a:lstStyle/>
          <a:p>
            <a:pPr algn="r">
              <a:lnSpc>
                <a:spcPct val="107000"/>
              </a:lnSpc>
              <a:spcAft>
                <a:spcPts val="800"/>
              </a:spcAft>
            </a:pPr>
            <a:r>
              <a:rPr lang="pt-BR" sz="1200" dirty="0">
                <a:latin typeface="+mj-lt"/>
                <a:ea typeface="Calibri" panose="020F0502020204030204" pitchFamily="34" charset="0"/>
                <a:cs typeface="Times New Roman" panose="02020603050405020304" pitchFamily="18" charset="0"/>
              </a:rPr>
              <a:t>Folheto promocional </a:t>
            </a:r>
            <a:r>
              <a:rPr lang="pt-BR" sz="1200" dirty="0" err="1">
                <a:latin typeface="+mj-lt"/>
                <a:ea typeface="Calibri" panose="020F0502020204030204" pitchFamily="34" charset="0"/>
                <a:cs typeface="Times New Roman" panose="02020603050405020304" pitchFamily="18" charset="0"/>
              </a:rPr>
              <a:t>Losa</a:t>
            </a:r>
            <a:r>
              <a:rPr lang="pt-BR" sz="1200" dirty="0">
                <a:latin typeface="+mj-lt"/>
                <a:ea typeface="Calibri" panose="020F0502020204030204" pitchFamily="34" charset="0"/>
                <a:cs typeface="Times New Roman" panose="02020603050405020304" pitchFamily="18" charset="0"/>
              </a:rPr>
              <a:t>, apresentando sobremesa mousse utilizando matéria-prima de base natural. Fonte: ABIP, na Europain 2018</a:t>
            </a:r>
            <a:endParaRPr lang="pt-BR" sz="1200" dirty="0">
              <a:effectLst/>
              <a:latin typeface="+mj-lt"/>
              <a:ea typeface="Calibri" panose="020F0502020204030204" pitchFamily="34" charset="0"/>
              <a:cs typeface="Times New Roman" panose="02020603050405020304" pitchFamily="18" charset="0"/>
            </a:endParaRPr>
          </a:p>
        </p:txBody>
      </p:sp>
      <p:pic>
        <p:nvPicPr>
          <p:cNvPr id="7" name="Imagem 6">
            <a:extLst>
              <a:ext uri="{FF2B5EF4-FFF2-40B4-BE49-F238E27FC236}">
                <a16:creationId xmlns:a16="http://schemas.microsoft.com/office/drawing/2014/main" xmlns="" id="{4FD3AA2D-E4CE-4EA0-8690-0303D658DF2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73577" y="5672431"/>
            <a:ext cx="1748032" cy="976095"/>
          </a:xfrm>
          <a:prstGeom prst="rect">
            <a:avLst/>
          </a:prstGeom>
        </p:spPr>
      </p:pic>
    </p:spTree>
    <p:extLst>
      <p:ext uri="{BB962C8B-B14F-4D97-AF65-F5344CB8AC3E}">
        <p14:creationId xmlns:p14="http://schemas.microsoft.com/office/powerpoint/2010/main" val="71673093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ço Reservado para Conteúdo 2">
            <a:extLst>
              <a:ext uri="{FF2B5EF4-FFF2-40B4-BE49-F238E27FC236}">
                <a16:creationId xmlns:a16="http://schemas.microsoft.com/office/drawing/2014/main" xmlns="" id="{59A4CA70-1804-40D5-9499-F1BA9FD7CC3D}"/>
              </a:ext>
            </a:extLst>
          </p:cNvPr>
          <p:cNvSpPr>
            <a:spLocks noGrp="1"/>
          </p:cNvSpPr>
          <p:nvPr>
            <p:ph idx="1"/>
          </p:nvPr>
        </p:nvSpPr>
        <p:spPr>
          <a:xfrm>
            <a:off x="389489" y="2444498"/>
            <a:ext cx="4784090" cy="4224210"/>
          </a:xfrm>
        </p:spPr>
        <p:txBody>
          <a:bodyPr>
            <a:normAutofit lnSpcReduction="10000"/>
          </a:bodyPr>
          <a:lstStyle/>
          <a:p>
            <a:pPr marL="800100" lvl="1" indent="-342900"/>
            <a:r>
              <a:rPr lang="pt-PT" sz="2000" b="1" dirty="0">
                <a:ea typeface="Times New Roman" panose="02020603050405020304" pitchFamily="18" charset="0"/>
              </a:rPr>
              <a:t>Pães com abundância de grãos</a:t>
            </a:r>
            <a:endParaRPr lang="pt-BR" sz="1400" dirty="0">
              <a:ea typeface="Times New Roman" panose="02020603050405020304" pitchFamily="18" charset="0"/>
            </a:endParaRPr>
          </a:p>
          <a:p>
            <a:pPr marL="0" indent="0">
              <a:lnSpc>
                <a:spcPct val="107000"/>
              </a:lnSpc>
              <a:spcAft>
                <a:spcPts val="800"/>
              </a:spcAft>
              <a:buNone/>
            </a:pPr>
            <a:r>
              <a:rPr lang="pt-BR" dirty="0">
                <a:ea typeface="Calibri" panose="020F0502020204030204" pitchFamily="34" charset="0"/>
                <a:cs typeface="Times New Roman" panose="02020603050405020304" pitchFamily="18" charset="0"/>
              </a:rPr>
              <a:t>Textura leve, </a:t>
            </a:r>
            <a:r>
              <a:rPr lang="pt-BR" b="1" dirty="0">
                <a:ea typeface="Calibri" panose="020F0502020204030204" pitchFamily="34" charset="0"/>
                <a:cs typeface="Times New Roman" panose="02020603050405020304" pitchFamily="18" charset="0"/>
              </a:rPr>
              <a:t>artesanal, com grãos em abundância </a:t>
            </a:r>
            <a:r>
              <a:rPr lang="pt-BR" dirty="0">
                <a:ea typeface="Calibri" panose="020F0502020204030204" pitchFamily="34" charset="0"/>
                <a:cs typeface="Times New Roman" panose="02020603050405020304" pitchFamily="18" charset="0"/>
              </a:rPr>
              <a:t>– não só na apresentação, mas no miolo. Esse é o cenário para pães com maior saudabilidade. Contornando os cuidados e estudos necessários à produção desse produto, a receita atual francesa ganha adeptos. Sementes variadas, grãos e cereais com comprovados efeitos benéficos ao organismo humano se destacam. O resultado é um produto único em conceito, visual e sabor.</a:t>
            </a:r>
            <a:endParaRPr lang="pt-BR" sz="1600" dirty="0">
              <a:ea typeface="Calibri" panose="020F0502020204030204" pitchFamily="34" charset="0"/>
              <a:cs typeface="Times New Roman" panose="02020603050405020304" pitchFamily="18" charset="0"/>
            </a:endParaRPr>
          </a:p>
          <a:p>
            <a:pPr marL="0" indent="0">
              <a:buNone/>
            </a:pPr>
            <a:endParaRPr lang="pt-BR" dirty="0"/>
          </a:p>
          <a:p>
            <a:endParaRPr lang="pt-BR" dirty="0"/>
          </a:p>
        </p:txBody>
      </p:sp>
      <p:sp>
        <p:nvSpPr>
          <p:cNvPr id="6" name="Título 1">
            <a:extLst>
              <a:ext uri="{FF2B5EF4-FFF2-40B4-BE49-F238E27FC236}">
                <a16:creationId xmlns:a16="http://schemas.microsoft.com/office/drawing/2014/main" xmlns="" id="{EA72A853-31D6-4A67-9A0F-7C5332C8A036}"/>
              </a:ext>
            </a:extLst>
          </p:cNvPr>
          <p:cNvSpPr txBox="1">
            <a:spLocks/>
          </p:cNvSpPr>
          <p:nvPr/>
        </p:nvSpPr>
        <p:spPr bwMode="gray">
          <a:xfrm>
            <a:off x="628650" y="975835"/>
            <a:ext cx="7886700" cy="1325563"/>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2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pt-PT" b="1" dirty="0"/>
              <a:t>SAUDABILIDADE: produção e consumo</a:t>
            </a:r>
            <a:r>
              <a:rPr lang="pt-BR" dirty="0"/>
              <a:t/>
            </a:r>
            <a:br>
              <a:rPr lang="pt-BR" dirty="0"/>
            </a:br>
            <a:endParaRPr lang="pt-BR" dirty="0"/>
          </a:p>
        </p:txBody>
      </p:sp>
      <p:pic>
        <p:nvPicPr>
          <p:cNvPr id="11266" name="Imagem 63">
            <a:extLst>
              <a:ext uri="{FF2B5EF4-FFF2-40B4-BE49-F238E27FC236}">
                <a16:creationId xmlns:a16="http://schemas.microsoft.com/office/drawing/2014/main" xmlns="" id="{CD943BA8-5F8B-4599-A2C4-248090132BA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73700" y="2620939"/>
            <a:ext cx="3670300" cy="275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m 7">
            <a:extLst>
              <a:ext uri="{FF2B5EF4-FFF2-40B4-BE49-F238E27FC236}">
                <a16:creationId xmlns:a16="http://schemas.microsoft.com/office/drawing/2014/main" xmlns="" id="{63B30A74-F14C-45C0-9874-D399A952495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10926" y="5692613"/>
            <a:ext cx="1748032" cy="976095"/>
          </a:xfrm>
          <a:prstGeom prst="rect">
            <a:avLst/>
          </a:prstGeom>
        </p:spPr>
      </p:pic>
    </p:spTree>
    <p:extLst>
      <p:ext uri="{BB962C8B-B14F-4D97-AF65-F5344CB8AC3E}">
        <p14:creationId xmlns:p14="http://schemas.microsoft.com/office/powerpoint/2010/main" val="29587693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xmlns="" id="{5D6A5825-DE25-4CB5-B53B-D682ADAFF055}"/>
              </a:ext>
            </a:extLst>
          </p:cNvPr>
          <p:cNvSpPr txBox="1">
            <a:spLocks/>
          </p:cNvSpPr>
          <p:nvPr/>
        </p:nvSpPr>
        <p:spPr bwMode="gray">
          <a:xfrm>
            <a:off x="628650" y="975835"/>
            <a:ext cx="7886700" cy="1325563"/>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2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pt-PT" b="1" dirty="0"/>
              <a:t>SAUDABILIDADE: produção e consumo</a:t>
            </a:r>
            <a:r>
              <a:rPr lang="pt-BR" dirty="0"/>
              <a:t/>
            </a:r>
            <a:br>
              <a:rPr lang="pt-BR" dirty="0"/>
            </a:br>
            <a:endParaRPr lang="pt-BR" dirty="0"/>
          </a:p>
        </p:txBody>
      </p:sp>
      <p:pic>
        <p:nvPicPr>
          <p:cNvPr id="5" name="Imagem 4">
            <a:extLst>
              <a:ext uri="{FF2B5EF4-FFF2-40B4-BE49-F238E27FC236}">
                <a16:creationId xmlns:a16="http://schemas.microsoft.com/office/drawing/2014/main" xmlns="" id="{A733BF13-8F79-4F0A-812A-8CA7BE1D540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4800" y="5750911"/>
            <a:ext cx="1748032" cy="976095"/>
          </a:xfrm>
          <a:prstGeom prst="rect">
            <a:avLst/>
          </a:prstGeom>
        </p:spPr>
      </p:pic>
      <p:pic>
        <p:nvPicPr>
          <p:cNvPr id="12290" name="Imagem 48">
            <a:extLst>
              <a:ext uri="{FF2B5EF4-FFF2-40B4-BE49-F238E27FC236}">
                <a16:creationId xmlns:a16="http://schemas.microsoft.com/office/drawing/2014/main" xmlns="" id="{21AF367D-C06C-4F8A-B8F7-409F85FEF4B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3645" t="2650" r="1170"/>
          <a:stretch>
            <a:fillRect/>
          </a:stretch>
        </p:blipFill>
        <p:spPr bwMode="auto">
          <a:xfrm>
            <a:off x="5436607" y="2458311"/>
            <a:ext cx="2981487" cy="419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Imagem 52">
            <a:extLst>
              <a:ext uri="{FF2B5EF4-FFF2-40B4-BE49-F238E27FC236}">
                <a16:creationId xmlns:a16="http://schemas.microsoft.com/office/drawing/2014/main" xmlns="" id="{A7E47117-ED63-488B-AB20-9710A5BBD91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3839" t="2094" r="2316" b="64008"/>
          <a:stretch>
            <a:fillRect/>
          </a:stretch>
        </p:blipFill>
        <p:spPr bwMode="auto">
          <a:xfrm>
            <a:off x="304800" y="2458311"/>
            <a:ext cx="4930801" cy="2450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tângulo 5">
            <a:extLst>
              <a:ext uri="{FF2B5EF4-FFF2-40B4-BE49-F238E27FC236}">
                <a16:creationId xmlns:a16="http://schemas.microsoft.com/office/drawing/2014/main" xmlns="" id="{821E196A-FBE9-47E1-88D9-260722B80D18}"/>
              </a:ext>
            </a:extLst>
          </p:cNvPr>
          <p:cNvSpPr/>
          <p:nvPr/>
        </p:nvSpPr>
        <p:spPr>
          <a:xfrm>
            <a:off x="725906" y="5062099"/>
            <a:ext cx="4572000" cy="1067600"/>
          </a:xfrm>
          <a:prstGeom prst="rect">
            <a:avLst/>
          </a:prstGeom>
        </p:spPr>
        <p:txBody>
          <a:bodyPr>
            <a:spAutoFit/>
          </a:bodyPr>
          <a:lstStyle/>
          <a:p>
            <a:pPr algn="r">
              <a:lnSpc>
                <a:spcPct val="107000"/>
              </a:lnSpc>
              <a:spcAft>
                <a:spcPts val="800"/>
              </a:spcAft>
            </a:pPr>
            <a:r>
              <a:rPr lang="pt-BR" sz="1400" dirty="0" err="1">
                <a:latin typeface="+mj-lt"/>
                <a:ea typeface="Calibri" panose="020F0502020204030204" pitchFamily="34" charset="0"/>
                <a:cs typeface="Times New Roman" panose="02020603050405020304" pitchFamily="18" charset="0"/>
              </a:rPr>
              <a:t>Baguete</a:t>
            </a:r>
            <a:r>
              <a:rPr lang="pt-BR" sz="1400" dirty="0">
                <a:latin typeface="+mj-lt"/>
                <a:ea typeface="Calibri" panose="020F0502020204030204" pitchFamily="34" charset="0"/>
                <a:cs typeface="Times New Roman" panose="02020603050405020304" pitchFamily="18" charset="0"/>
              </a:rPr>
              <a:t> de </a:t>
            </a:r>
            <a:r>
              <a:rPr lang="pt-BR" sz="1400" dirty="0" err="1">
                <a:latin typeface="+mj-lt"/>
                <a:ea typeface="Calibri" panose="020F0502020204030204" pitchFamily="34" charset="0"/>
                <a:cs typeface="Times New Roman" panose="02020603050405020304" pitchFamily="18" charset="0"/>
              </a:rPr>
              <a:t>quinoa</a:t>
            </a:r>
            <a:r>
              <a:rPr lang="pt-BR" sz="1400" dirty="0">
                <a:latin typeface="+mj-lt"/>
                <a:ea typeface="Calibri" panose="020F0502020204030204" pitchFamily="34" charset="0"/>
                <a:cs typeface="Times New Roman" panose="02020603050405020304" pitchFamily="18" charset="0"/>
              </a:rPr>
              <a:t> e pão com abundância de sementes internas, apresentados em panfleto promocional  </a:t>
            </a:r>
            <a:r>
              <a:rPr lang="pt-BR" sz="1400" dirty="0" err="1">
                <a:latin typeface="+mj-lt"/>
                <a:ea typeface="Calibri" panose="020F0502020204030204" pitchFamily="34" charset="0"/>
                <a:cs typeface="Times New Roman" panose="02020603050405020304" pitchFamily="18" charset="0"/>
              </a:rPr>
              <a:t>Rietmann</a:t>
            </a:r>
            <a:r>
              <a:rPr lang="pt-BR" sz="1400" dirty="0">
                <a:latin typeface="+mj-lt"/>
                <a:ea typeface="Calibri" panose="020F0502020204030204" pitchFamily="34" charset="0"/>
                <a:cs typeface="Times New Roman" panose="02020603050405020304" pitchFamily="18" charset="0"/>
              </a:rPr>
              <a:t>. </a:t>
            </a:r>
          </a:p>
          <a:p>
            <a:pPr algn="r">
              <a:lnSpc>
                <a:spcPct val="107000"/>
              </a:lnSpc>
              <a:spcAft>
                <a:spcPts val="800"/>
              </a:spcAft>
            </a:pPr>
            <a:r>
              <a:rPr lang="pt-BR" sz="1100" dirty="0">
                <a:latin typeface="+mj-lt"/>
                <a:ea typeface="Calibri" panose="020F0502020204030204" pitchFamily="34" charset="0"/>
                <a:cs typeface="Times New Roman" panose="02020603050405020304" pitchFamily="18" charset="0"/>
              </a:rPr>
              <a:t>Fonte: ABIP, na Europain 2018.</a:t>
            </a:r>
            <a:endParaRPr lang="pt-BR" sz="1400" dirty="0">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5052032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64A23B84-5DD8-461C-B9FF-E2342B7BA4AB}"/>
              </a:ext>
            </a:extLst>
          </p:cNvPr>
          <p:cNvSpPr>
            <a:spLocks noGrp="1"/>
          </p:cNvSpPr>
          <p:nvPr>
            <p:ph type="title"/>
          </p:nvPr>
        </p:nvSpPr>
        <p:spPr>
          <a:xfrm>
            <a:off x="866441" y="1167730"/>
            <a:ext cx="7290970" cy="709865"/>
          </a:xfrm>
        </p:spPr>
        <p:txBody>
          <a:bodyPr/>
          <a:lstStyle/>
          <a:p>
            <a:r>
              <a:rPr lang="pt-PT" b="1" dirty="0"/>
              <a:t>EU MEREÇO: </a:t>
            </a:r>
            <a:r>
              <a:rPr lang="pt-PT" sz="2800" b="1" dirty="0"/>
              <a:t>a indulgência permissiva</a:t>
            </a:r>
            <a:r>
              <a:rPr lang="pt-BR" sz="3600" dirty="0"/>
              <a:t/>
            </a:r>
            <a:br>
              <a:rPr lang="pt-BR" sz="3600" dirty="0"/>
            </a:br>
            <a:endParaRPr lang="pt-BR" dirty="0"/>
          </a:p>
        </p:txBody>
      </p:sp>
      <p:sp>
        <p:nvSpPr>
          <p:cNvPr id="3" name="Espaço Reservado para Conteúdo 2">
            <a:extLst>
              <a:ext uri="{FF2B5EF4-FFF2-40B4-BE49-F238E27FC236}">
                <a16:creationId xmlns:a16="http://schemas.microsoft.com/office/drawing/2014/main" xmlns="" id="{0B0A93C2-6C71-48B7-80A4-EB083142E2D1}"/>
              </a:ext>
            </a:extLst>
          </p:cNvPr>
          <p:cNvSpPr>
            <a:spLocks noGrp="1"/>
          </p:cNvSpPr>
          <p:nvPr>
            <p:ph idx="1"/>
          </p:nvPr>
        </p:nvSpPr>
        <p:spPr>
          <a:xfrm>
            <a:off x="1393825" y="2439068"/>
            <a:ext cx="4872622" cy="3530600"/>
          </a:xfrm>
        </p:spPr>
        <p:txBody>
          <a:bodyPr>
            <a:normAutofit fontScale="92500" lnSpcReduction="10000"/>
          </a:bodyPr>
          <a:lstStyle/>
          <a:p>
            <a:r>
              <a:rPr lang="pt-BR" dirty="0"/>
              <a:t>Há anos o conceito de indulgência tomou as listas de tendências e delas saiu direto para os balcões de padarias e confeitarias. Entretanto, nota-se que o consumidor não quer que seu momento de prazer alimentar comprometa toda a rotina de alimentação saudável. Especialistas revelaram, em estudo da Mintel, </a:t>
            </a:r>
            <a:r>
              <a:rPr lang="pt-BR" b="1" dirty="0"/>
              <a:t>o uso da terminologia indulgência permissiva – um prazer controlado. Isso significa que o “eu mereço” permanece entre os principais gatilhos de venda, porém com nova roupagem. </a:t>
            </a:r>
          </a:p>
        </p:txBody>
      </p:sp>
      <p:pic>
        <p:nvPicPr>
          <p:cNvPr id="13314" name="Imagem 17">
            <a:extLst>
              <a:ext uri="{FF2B5EF4-FFF2-40B4-BE49-F238E27FC236}">
                <a16:creationId xmlns:a16="http://schemas.microsoft.com/office/drawing/2014/main" xmlns="" id="{01EB6475-87DF-418F-B742-0AEDBEE27D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59729" y="2284857"/>
            <a:ext cx="2378075"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tângulo 3">
            <a:extLst>
              <a:ext uri="{FF2B5EF4-FFF2-40B4-BE49-F238E27FC236}">
                <a16:creationId xmlns:a16="http://schemas.microsoft.com/office/drawing/2014/main" xmlns="" id="{78F5077E-AA0A-4E9B-A44A-F1A2C862872C}"/>
              </a:ext>
            </a:extLst>
          </p:cNvPr>
          <p:cNvSpPr/>
          <p:nvPr/>
        </p:nvSpPr>
        <p:spPr>
          <a:xfrm>
            <a:off x="6944309" y="4713079"/>
            <a:ext cx="2093495" cy="1954381"/>
          </a:xfrm>
          <a:prstGeom prst="rect">
            <a:avLst/>
          </a:prstGeom>
          <a:solidFill>
            <a:srgbClr val="124176"/>
          </a:solidFill>
        </p:spPr>
        <p:txBody>
          <a:bodyPr wrap="square">
            <a:spAutoFit/>
          </a:bodyPr>
          <a:lstStyle/>
          <a:p>
            <a:pPr marL="457200" algn="r">
              <a:spcAft>
                <a:spcPts val="0"/>
              </a:spcAft>
            </a:pPr>
            <a:r>
              <a:rPr lang="pt-PT" sz="1100" dirty="0">
                <a:solidFill>
                  <a:schemeClr val="bg1"/>
                </a:solidFill>
                <a:latin typeface="+mj-lt"/>
                <a:ea typeface="Times New Roman" panose="02020603050405020304" pitchFamily="18" charset="0"/>
              </a:rPr>
              <a:t>A Sargento Sweet Balanced Break é uma linha de snacks disponível em diversas combinações doces e salgadas, oferecendo porções balanceadas de proteínas e calorias. </a:t>
            </a:r>
          </a:p>
          <a:p>
            <a:pPr marL="457200" algn="r">
              <a:spcAft>
                <a:spcPts val="0"/>
              </a:spcAft>
            </a:pPr>
            <a:r>
              <a:rPr lang="pt-PT" sz="1100" dirty="0">
                <a:solidFill>
                  <a:schemeClr val="bg1"/>
                </a:solidFill>
                <a:latin typeface="+mj-lt"/>
                <a:ea typeface="Times New Roman" panose="02020603050405020304" pitchFamily="18" charset="0"/>
              </a:rPr>
              <a:t>Fonte: Mintel, 2018.</a:t>
            </a:r>
            <a:endParaRPr lang="pt-BR" sz="1100" dirty="0">
              <a:solidFill>
                <a:schemeClr val="bg1"/>
              </a:solidFill>
              <a:latin typeface="+mj-lt"/>
              <a:ea typeface="Times New Roman" panose="02020603050405020304" pitchFamily="18" charset="0"/>
            </a:endParaRPr>
          </a:p>
        </p:txBody>
      </p:sp>
      <p:pic>
        <p:nvPicPr>
          <p:cNvPr id="6" name="Imagem 5">
            <a:extLst>
              <a:ext uri="{FF2B5EF4-FFF2-40B4-BE49-F238E27FC236}">
                <a16:creationId xmlns:a16="http://schemas.microsoft.com/office/drawing/2014/main" xmlns="" id="{12B38185-F0B7-45FE-9C5E-03481A41901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800" y="5750911"/>
            <a:ext cx="1748032" cy="976095"/>
          </a:xfrm>
          <a:prstGeom prst="rect">
            <a:avLst/>
          </a:prstGeom>
        </p:spPr>
      </p:pic>
    </p:spTree>
    <p:extLst>
      <p:ext uri="{BB962C8B-B14F-4D97-AF65-F5344CB8AC3E}">
        <p14:creationId xmlns:p14="http://schemas.microsoft.com/office/powerpoint/2010/main" val="874560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a:extLst>
              <a:ext uri="{FF2B5EF4-FFF2-40B4-BE49-F238E27FC236}">
                <a16:creationId xmlns:a16="http://schemas.microsoft.com/office/drawing/2014/main" xmlns="" id="{959ABBAB-9A52-4CB9-A88C-D84ABFC80635}"/>
              </a:ext>
            </a:extLst>
          </p:cNvPr>
          <p:cNvSpPr>
            <a:spLocks noGrp="1"/>
          </p:cNvSpPr>
          <p:nvPr>
            <p:ph idx="1"/>
          </p:nvPr>
        </p:nvSpPr>
        <p:spPr>
          <a:xfrm>
            <a:off x="4511926" y="2360612"/>
            <a:ext cx="4391527" cy="3530600"/>
          </a:xfrm>
        </p:spPr>
        <p:txBody>
          <a:bodyPr/>
          <a:lstStyle/>
          <a:p>
            <a:pPr algn="r"/>
            <a:r>
              <a:rPr lang="pt-PT" dirty="0"/>
              <a:t>Se anteriormente o consumidor buscava uma torta de chocolate ou confeitada como opção para o momento de compra, </a:t>
            </a:r>
            <a:r>
              <a:rPr lang="pt-PT" b="1" dirty="0"/>
              <a:t>agora ele deseja que essa torta seja servida em fatias menores, porções suficientes para atender sua vontade mas sem deixar culpa</a:t>
            </a:r>
            <a:r>
              <a:rPr lang="pt-PT" dirty="0"/>
              <a:t>. Se o produto tiver opção sem açúcar, diminuição de corantes e conservantes ou versão ligth, melhor ainda.</a:t>
            </a:r>
            <a:endParaRPr lang="pt-BR" dirty="0"/>
          </a:p>
          <a:p>
            <a:pPr algn="r"/>
            <a:endParaRPr lang="pt-BR" dirty="0"/>
          </a:p>
        </p:txBody>
      </p:sp>
      <p:sp>
        <p:nvSpPr>
          <p:cNvPr id="4" name="Título 1">
            <a:extLst>
              <a:ext uri="{FF2B5EF4-FFF2-40B4-BE49-F238E27FC236}">
                <a16:creationId xmlns:a16="http://schemas.microsoft.com/office/drawing/2014/main" xmlns="" id="{A4C041C0-42C6-4492-8D14-79FC6C9A6056}"/>
              </a:ext>
            </a:extLst>
          </p:cNvPr>
          <p:cNvSpPr>
            <a:spLocks noGrp="1"/>
          </p:cNvSpPr>
          <p:nvPr>
            <p:ph type="title"/>
          </p:nvPr>
        </p:nvSpPr>
        <p:spPr>
          <a:xfrm>
            <a:off x="866441" y="1167730"/>
            <a:ext cx="7290970" cy="709865"/>
          </a:xfrm>
        </p:spPr>
        <p:txBody>
          <a:bodyPr/>
          <a:lstStyle/>
          <a:p>
            <a:r>
              <a:rPr lang="pt-PT" b="1" dirty="0"/>
              <a:t>EU MEREÇO: </a:t>
            </a:r>
            <a:r>
              <a:rPr lang="pt-PT" sz="2800" b="1" dirty="0"/>
              <a:t>a indulgência permissiva</a:t>
            </a:r>
            <a:r>
              <a:rPr lang="pt-BR" sz="3600" dirty="0"/>
              <a:t/>
            </a:r>
            <a:br>
              <a:rPr lang="pt-BR" sz="3600" dirty="0"/>
            </a:br>
            <a:endParaRPr lang="pt-BR" dirty="0"/>
          </a:p>
        </p:txBody>
      </p:sp>
      <p:pic>
        <p:nvPicPr>
          <p:cNvPr id="14338" name="Imagem 15">
            <a:extLst>
              <a:ext uri="{FF2B5EF4-FFF2-40B4-BE49-F238E27FC236}">
                <a16:creationId xmlns:a16="http://schemas.microsoft.com/office/drawing/2014/main" xmlns="" id="{3879AE3F-A186-44C8-A2AC-D18E9CD8D03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 y="2360612"/>
            <a:ext cx="4524375" cy="213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tângulo 4">
            <a:extLst>
              <a:ext uri="{FF2B5EF4-FFF2-40B4-BE49-F238E27FC236}">
                <a16:creationId xmlns:a16="http://schemas.microsoft.com/office/drawing/2014/main" xmlns="" id="{72B480C3-06C7-4998-B617-3DFEB6AB1233}"/>
              </a:ext>
            </a:extLst>
          </p:cNvPr>
          <p:cNvSpPr/>
          <p:nvPr/>
        </p:nvSpPr>
        <p:spPr>
          <a:xfrm>
            <a:off x="-168444" y="4648039"/>
            <a:ext cx="2671011" cy="1615827"/>
          </a:xfrm>
          <a:prstGeom prst="rect">
            <a:avLst/>
          </a:prstGeom>
          <a:solidFill>
            <a:srgbClr val="124176"/>
          </a:solidFill>
        </p:spPr>
        <p:txBody>
          <a:bodyPr wrap="square">
            <a:spAutoFit/>
          </a:bodyPr>
          <a:lstStyle/>
          <a:p>
            <a:pPr marL="457200">
              <a:spcAft>
                <a:spcPts val="0"/>
              </a:spcAft>
            </a:pPr>
            <a:r>
              <a:rPr lang="pt-PT" sz="1100" dirty="0">
                <a:solidFill>
                  <a:schemeClr val="bg1"/>
                </a:solidFill>
                <a:latin typeface="+mj-lt"/>
                <a:ea typeface="Times New Roman" panose="02020603050405020304" pitchFamily="18" charset="0"/>
              </a:rPr>
              <a:t>A Dr. Oetker estendeu a sua bem-sucedida linha global de bolo de caneca no Brasil para incluir snacks salgados que proporcionam aos consumidores pequenas porções de receitas indulgentes.</a:t>
            </a:r>
          </a:p>
          <a:p>
            <a:pPr marL="457200">
              <a:spcAft>
                <a:spcPts val="0"/>
              </a:spcAft>
            </a:pPr>
            <a:r>
              <a:rPr lang="pt-PT" sz="1100" dirty="0">
                <a:solidFill>
                  <a:schemeClr val="bg1"/>
                </a:solidFill>
                <a:effectLst/>
                <a:latin typeface="+mj-lt"/>
                <a:ea typeface="Times New Roman" panose="02020603050405020304" pitchFamily="18" charset="0"/>
              </a:rPr>
              <a:t>Fonte: Mintel, 2018.</a:t>
            </a:r>
            <a:endParaRPr lang="pt-BR" sz="1100" dirty="0">
              <a:solidFill>
                <a:schemeClr val="bg1"/>
              </a:solidFill>
              <a:effectLst/>
              <a:latin typeface="+mj-lt"/>
              <a:ea typeface="Times New Roman" panose="02020603050405020304" pitchFamily="18" charset="0"/>
            </a:endParaRPr>
          </a:p>
        </p:txBody>
      </p:sp>
      <p:pic>
        <p:nvPicPr>
          <p:cNvPr id="7" name="Imagem 6">
            <a:extLst>
              <a:ext uri="{FF2B5EF4-FFF2-40B4-BE49-F238E27FC236}">
                <a16:creationId xmlns:a16="http://schemas.microsoft.com/office/drawing/2014/main" xmlns="" id="{1A2FDF17-1B4D-46D2-B6A6-2F67D894666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09979" y="5686686"/>
            <a:ext cx="1748032" cy="976095"/>
          </a:xfrm>
          <a:prstGeom prst="rect">
            <a:avLst/>
          </a:prstGeom>
        </p:spPr>
      </p:pic>
    </p:spTree>
    <p:extLst>
      <p:ext uri="{BB962C8B-B14F-4D97-AF65-F5344CB8AC3E}">
        <p14:creationId xmlns:p14="http://schemas.microsoft.com/office/powerpoint/2010/main" val="353702856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a:extLst>
              <a:ext uri="{FF2B5EF4-FFF2-40B4-BE49-F238E27FC236}">
                <a16:creationId xmlns:a16="http://schemas.microsoft.com/office/drawing/2014/main" xmlns="" id="{D852ECFB-5AC1-44AD-BD99-1548598421D3}"/>
              </a:ext>
            </a:extLst>
          </p:cNvPr>
          <p:cNvSpPr>
            <a:spLocks noGrp="1"/>
          </p:cNvSpPr>
          <p:nvPr>
            <p:ph idx="1"/>
          </p:nvPr>
        </p:nvSpPr>
        <p:spPr>
          <a:xfrm>
            <a:off x="711157" y="2333625"/>
            <a:ext cx="4403391" cy="3530600"/>
          </a:xfrm>
        </p:spPr>
        <p:txBody>
          <a:bodyPr>
            <a:normAutofit fontScale="92500" lnSpcReduction="10000"/>
          </a:bodyPr>
          <a:lstStyle/>
          <a:p>
            <a:r>
              <a:rPr lang="pt-PT" dirty="0"/>
              <a:t>Na área de panificação essa tendência pode ser interpretada com a </a:t>
            </a:r>
            <a:r>
              <a:rPr lang="pt-PT" b="1" dirty="0"/>
              <a:t>adoção de porcionamentos menores que os tradicionais, o uso de ingredientes menos calóricos (alfarroba como substituto ao cacau, por exemplo), o uso de adoçantes ou açúcares menos processados,</a:t>
            </a:r>
            <a:r>
              <a:rPr lang="pt-PT" dirty="0"/>
              <a:t> e até mesmo com a oferta de novos itens no mix. O objetivo é claro: os produtos precisam conciliar benefícios emocionais, de bem estar e nutrição. </a:t>
            </a:r>
            <a:endParaRPr lang="pt-BR" dirty="0"/>
          </a:p>
          <a:p>
            <a:endParaRPr lang="pt-BR" dirty="0"/>
          </a:p>
        </p:txBody>
      </p:sp>
      <p:sp>
        <p:nvSpPr>
          <p:cNvPr id="4" name="Título 1">
            <a:extLst>
              <a:ext uri="{FF2B5EF4-FFF2-40B4-BE49-F238E27FC236}">
                <a16:creationId xmlns:a16="http://schemas.microsoft.com/office/drawing/2014/main" xmlns="" id="{978FD0B4-0883-45D9-891F-32D32CA14498}"/>
              </a:ext>
            </a:extLst>
          </p:cNvPr>
          <p:cNvSpPr txBox="1">
            <a:spLocks/>
          </p:cNvSpPr>
          <p:nvPr/>
        </p:nvSpPr>
        <p:spPr bwMode="gray">
          <a:xfrm>
            <a:off x="866441" y="1167730"/>
            <a:ext cx="7290970" cy="709865"/>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pt-PT" b="1" dirty="0"/>
              <a:t>EU MEREÇO: </a:t>
            </a:r>
            <a:r>
              <a:rPr lang="pt-PT" sz="2800" b="1" dirty="0"/>
              <a:t>a indulgência permissiva</a:t>
            </a:r>
            <a:r>
              <a:rPr lang="pt-BR" sz="3600" dirty="0"/>
              <a:t/>
            </a:r>
            <a:br>
              <a:rPr lang="pt-BR" sz="3600" dirty="0"/>
            </a:br>
            <a:endParaRPr lang="pt-BR" dirty="0"/>
          </a:p>
        </p:txBody>
      </p:sp>
      <p:pic>
        <p:nvPicPr>
          <p:cNvPr id="15364" name="Imagem 47">
            <a:extLst>
              <a:ext uri="{FF2B5EF4-FFF2-40B4-BE49-F238E27FC236}">
                <a16:creationId xmlns:a16="http://schemas.microsoft.com/office/drawing/2014/main" xmlns="" id="{396AA8B8-92EC-46E5-9D77-29222F7EF00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l="9979" t="49777" r="3072" b="2930"/>
          <a:stretch>
            <a:fillRect/>
          </a:stretch>
        </p:blipFill>
        <p:spPr bwMode="auto">
          <a:xfrm rot="10800000">
            <a:off x="5272087" y="2427873"/>
            <a:ext cx="3871913" cy="288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tângulo 6">
            <a:extLst>
              <a:ext uri="{FF2B5EF4-FFF2-40B4-BE49-F238E27FC236}">
                <a16:creationId xmlns:a16="http://schemas.microsoft.com/office/drawing/2014/main" xmlns="" id="{875D9555-6068-4508-A57C-261F6BB91741}"/>
              </a:ext>
            </a:extLst>
          </p:cNvPr>
          <p:cNvSpPr/>
          <p:nvPr/>
        </p:nvSpPr>
        <p:spPr>
          <a:xfrm>
            <a:off x="5114548" y="5541060"/>
            <a:ext cx="4029452" cy="646331"/>
          </a:xfrm>
          <a:prstGeom prst="rect">
            <a:avLst/>
          </a:prstGeom>
          <a:solidFill>
            <a:srgbClr val="124176"/>
          </a:solidFill>
        </p:spPr>
        <p:txBody>
          <a:bodyPr wrap="square">
            <a:spAutoFit/>
          </a:bodyPr>
          <a:lstStyle/>
          <a:p>
            <a:pPr algn="r"/>
            <a:r>
              <a:rPr lang="pt-BR" sz="1200" dirty="0">
                <a:solidFill>
                  <a:schemeClr val="bg1"/>
                </a:solidFill>
                <a:latin typeface="+mj-lt"/>
                <a:ea typeface="Calibri" panose="020F0502020204030204" pitchFamily="34" charset="0"/>
              </a:rPr>
              <a:t>Panfleto promocional </a:t>
            </a:r>
            <a:r>
              <a:rPr lang="pt-BR" sz="1200" dirty="0" err="1">
                <a:solidFill>
                  <a:schemeClr val="bg1"/>
                </a:solidFill>
                <a:latin typeface="+mj-lt"/>
                <a:ea typeface="Calibri" panose="020F0502020204030204" pitchFamily="34" charset="0"/>
              </a:rPr>
              <a:t>Rietmann</a:t>
            </a:r>
            <a:r>
              <a:rPr lang="pt-BR" sz="1200" dirty="0">
                <a:solidFill>
                  <a:schemeClr val="bg1"/>
                </a:solidFill>
                <a:latin typeface="+mj-lt"/>
                <a:ea typeface="Calibri" panose="020F0502020204030204" pitchFamily="34" charset="0"/>
              </a:rPr>
              <a:t> France, abordando a tendência de sobremesas e doces sem glúten. Fonte: ABIP, na Europain 2018</a:t>
            </a:r>
            <a:endParaRPr lang="pt-BR" sz="1200" dirty="0">
              <a:solidFill>
                <a:schemeClr val="bg1"/>
              </a:solidFill>
              <a:latin typeface="+mj-lt"/>
            </a:endParaRPr>
          </a:p>
        </p:txBody>
      </p:sp>
      <p:pic>
        <p:nvPicPr>
          <p:cNvPr id="10" name="Imagem 9">
            <a:extLst>
              <a:ext uri="{FF2B5EF4-FFF2-40B4-BE49-F238E27FC236}">
                <a16:creationId xmlns:a16="http://schemas.microsoft.com/office/drawing/2014/main" xmlns="" id="{CDD5BDFC-9F1F-4003-88FC-F6306B341E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800" y="5750911"/>
            <a:ext cx="1748032" cy="976095"/>
          </a:xfrm>
          <a:prstGeom prst="rect">
            <a:avLst/>
          </a:prstGeom>
        </p:spPr>
      </p:pic>
    </p:spTree>
    <p:extLst>
      <p:ext uri="{BB962C8B-B14F-4D97-AF65-F5344CB8AC3E}">
        <p14:creationId xmlns:p14="http://schemas.microsoft.com/office/powerpoint/2010/main" val="265827099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a:extLst>
              <a:ext uri="{FF2B5EF4-FFF2-40B4-BE49-F238E27FC236}">
                <a16:creationId xmlns:a16="http://schemas.microsoft.com/office/drawing/2014/main" xmlns="" id="{59A7206C-205A-4098-B270-A3B5CB60978F}"/>
              </a:ext>
            </a:extLst>
          </p:cNvPr>
          <p:cNvSpPr>
            <a:spLocks noGrp="1"/>
          </p:cNvSpPr>
          <p:nvPr>
            <p:ph idx="1"/>
          </p:nvPr>
        </p:nvSpPr>
        <p:spPr>
          <a:xfrm>
            <a:off x="718914" y="2225101"/>
            <a:ext cx="3874001" cy="3530600"/>
          </a:xfrm>
        </p:spPr>
        <p:txBody>
          <a:bodyPr>
            <a:normAutofit fontScale="92500"/>
          </a:bodyPr>
          <a:lstStyle/>
          <a:p>
            <a:r>
              <a:rPr lang="pt-BR" dirty="0"/>
              <a:t>As embalagens acompanham esse cenário, demonstrando ao consumidor quais são os atributos do produto. </a:t>
            </a:r>
            <a:r>
              <a:rPr lang="pt-BR" b="1" dirty="0"/>
              <a:t>Juntos – produto e embalagem – se tornam determinantes para que o potencial cliente assuma seu estilo de vida e suas intenções indulgentes.</a:t>
            </a:r>
            <a:r>
              <a:rPr lang="pt-BR" dirty="0"/>
              <a:t> O resultado dessa equação é a apropriação dos produtos como auxiliares nas rotinas modernas e não como vilões. </a:t>
            </a:r>
          </a:p>
          <a:p>
            <a:endParaRPr lang="pt-BR" dirty="0"/>
          </a:p>
        </p:txBody>
      </p:sp>
      <p:sp>
        <p:nvSpPr>
          <p:cNvPr id="4" name="Título 1">
            <a:extLst>
              <a:ext uri="{FF2B5EF4-FFF2-40B4-BE49-F238E27FC236}">
                <a16:creationId xmlns:a16="http://schemas.microsoft.com/office/drawing/2014/main" xmlns="" id="{0DE7FC76-D684-412B-B82E-1E2EE4B39180}"/>
              </a:ext>
            </a:extLst>
          </p:cNvPr>
          <p:cNvSpPr txBox="1">
            <a:spLocks/>
          </p:cNvSpPr>
          <p:nvPr/>
        </p:nvSpPr>
        <p:spPr bwMode="gray">
          <a:xfrm>
            <a:off x="866441" y="1167730"/>
            <a:ext cx="7290970" cy="709865"/>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pt-PT" b="1" dirty="0"/>
              <a:t>EU MEREÇO: </a:t>
            </a:r>
            <a:r>
              <a:rPr lang="pt-PT" sz="2800" b="1" dirty="0"/>
              <a:t>a indulgência permissiva</a:t>
            </a:r>
            <a:r>
              <a:rPr lang="pt-BR" sz="3600" dirty="0"/>
              <a:t/>
            </a:r>
            <a:br>
              <a:rPr lang="pt-BR" sz="3600" dirty="0"/>
            </a:br>
            <a:endParaRPr lang="pt-BR" dirty="0"/>
          </a:p>
        </p:txBody>
      </p:sp>
      <p:pic>
        <p:nvPicPr>
          <p:cNvPr id="16388" name="Imagem 25">
            <a:extLst>
              <a:ext uri="{FF2B5EF4-FFF2-40B4-BE49-F238E27FC236}">
                <a16:creationId xmlns:a16="http://schemas.microsoft.com/office/drawing/2014/main" xmlns="" id="{5B8448D6-E09A-4F4E-A95D-640A1F322E5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l="21855" t="4001" r="18890"/>
          <a:stretch>
            <a:fillRect/>
          </a:stretch>
        </p:blipFill>
        <p:spPr bwMode="auto">
          <a:xfrm>
            <a:off x="5675809" y="2580291"/>
            <a:ext cx="860759" cy="1479168"/>
          </a:xfrm>
          <a:prstGeom prst="rect">
            <a:avLst/>
          </a:prstGeom>
          <a:noFill/>
          <a:extLst>
            <a:ext uri="{909E8E84-426E-40DD-AFC4-6F175D3DCCD1}">
              <a14:hiddenFill xmlns:a14="http://schemas.microsoft.com/office/drawing/2010/main">
                <a:solidFill>
                  <a:srgbClr val="FFFFFF"/>
                </a:solidFill>
              </a14:hiddenFill>
            </a:ext>
          </a:extLst>
        </p:spPr>
      </p:pic>
      <p:pic>
        <p:nvPicPr>
          <p:cNvPr id="16387" name="Imagem 31">
            <a:extLst>
              <a:ext uri="{FF2B5EF4-FFF2-40B4-BE49-F238E27FC236}">
                <a16:creationId xmlns:a16="http://schemas.microsoft.com/office/drawing/2014/main" xmlns="" id="{079A9A77-2468-48E4-8AB1-CF00883C06E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36568" y="2784236"/>
            <a:ext cx="1206165" cy="1206165"/>
          </a:xfrm>
          <a:prstGeom prst="rect">
            <a:avLst/>
          </a:prstGeom>
          <a:noFill/>
          <a:extLst>
            <a:ext uri="{909E8E84-426E-40DD-AFC4-6F175D3DCCD1}">
              <a14:hiddenFill xmlns:a14="http://schemas.microsoft.com/office/drawing/2010/main">
                <a:solidFill>
                  <a:srgbClr val="FFFFFF"/>
                </a:solidFill>
              </a14:hiddenFill>
            </a:ext>
          </a:extLst>
        </p:spPr>
      </p:pic>
      <p:pic>
        <p:nvPicPr>
          <p:cNvPr id="16386" name="Imagem 29">
            <a:extLst>
              <a:ext uri="{FF2B5EF4-FFF2-40B4-BE49-F238E27FC236}">
                <a16:creationId xmlns:a16="http://schemas.microsoft.com/office/drawing/2014/main" xmlns="" id="{8DA4538C-7416-4607-83A9-0FA0AAC44D9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42202" y="2835478"/>
            <a:ext cx="1161132" cy="1161132"/>
          </a:xfrm>
          <a:prstGeom prst="rect">
            <a:avLst/>
          </a:prstGeom>
          <a:noFill/>
          <a:extLst>
            <a:ext uri="{909E8E84-426E-40DD-AFC4-6F175D3DCCD1}">
              <a14:hiddenFill xmlns:a14="http://schemas.microsoft.com/office/drawing/2010/main">
                <a:solidFill>
                  <a:srgbClr val="FFFFFF"/>
                </a:solidFill>
              </a14:hiddenFill>
            </a:ext>
          </a:extLst>
        </p:spPr>
      </p:pic>
      <p:pic>
        <p:nvPicPr>
          <p:cNvPr id="16385" name="Imagem 34">
            <a:extLst>
              <a:ext uri="{FF2B5EF4-FFF2-40B4-BE49-F238E27FC236}">
                <a16:creationId xmlns:a16="http://schemas.microsoft.com/office/drawing/2014/main" xmlns="" id="{CD3E357C-6517-4516-92F4-166FAEF87F2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82150" y="4231480"/>
            <a:ext cx="3715000" cy="164207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5">
            <a:extLst>
              <a:ext uri="{FF2B5EF4-FFF2-40B4-BE49-F238E27FC236}">
                <a16:creationId xmlns:a16="http://schemas.microsoft.com/office/drawing/2014/main" xmlns="" id="{1DB39E72-3750-4C70-85DF-6B6B4E4A6AF9}"/>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t-BR"/>
          </a:p>
        </p:txBody>
      </p:sp>
      <p:sp>
        <p:nvSpPr>
          <p:cNvPr id="6" name="Rectangle 6">
            <a:extLst>
              <a:ext uri="{FF2B5EF4-FFF2-40B4-BE49-F238E27FC236}">
                <a16:creationId xmlns:a16="http://schemas.microsoft.com/office/drawing/2014/main" xmlns="" id="{67C16637-93E6-416E-A05A-181D3C45D63F}"/>
              </a:ext>
            </a:extLst>
          </p:cNvPr>
          <p:cNvSpPr>
            <a:spLocks noChangeArrowheads="1"/>
          </p:cNvSpPr>
          <p:nvPr/>
        </p:nvSpPr>
        <p:spPr bwMode="auto">
          <a:xfrm>
            <a:off x="0" y="507682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t-BR"/>
          </a:p>
        </p:txBody>
      </p:sp>
      <p:sp>
        <p:nvSpPr>
          <p:cNvPr id="7" name="Retângulo 6">
            <a:extLst>
              <a:ext uri="{FF2B5EF4-FFF2-40B4-BE49-F238E27FC236}">
                <a16:creationId xmlns:a16="http://schemas.microsoft.com/office/drawing/2014/main" xmlns="" id="{F79C3130-0D5C-4F9B-9A47-6CAB03FB0524}"/>
              </a:ext>
            </a:extLst>
          </p:cNvPr>
          <p:cNvSpPr/>
          <p:nvPr/>
        </p:nvSpPr>
        <p:spPr>
          <a:xfrm>
            <a:off x="4442105" y="5921818"/>
            <a:ext cx="4572000" cy="830997"/>
          </a:xfrm>
          <a:prstGeom prst="rect">
            <a:avLst/>
          </a:prstGeom>
          <a:solidFill>
            <a:srgbClr val="124176"/>
          </a:solidFill>
        </p:spPr>
        <p:txBody>
          <a:bodyPr>
            <a:spAutoFit/>
          </a:bodyPr>
          <a:lstStyle/>
          <a:p>
            <a:pPr marL="449580" algn="r">
              <a:spcAft>
                <a:spcPts val="0"/>
              </a:spcAft>
            </a:pPr>
            <a:r>
              <a:rPr lang="pt-PT" sz="1200" dirty="0">
                <a:solidFill>
                  <a:schemeClr val="bg1"/>
                </a:solidFill>
                <a:latin typeface="+mj-lt"/>
                <a:ea typeface="Times New Roman" panose="02020603050405020304" pitchFamily="18" charset="0"/>
              </a:rPr>
              <a:t>Marcas investem na reformulação de produtos, destacando nas embalagens  os benefícios do consumo dos alimentos. </a:t>
            </a:r>
          </a:p>
          <a:p>
            <a:pPr marL="449580" algn="r">
              <a:spcAft>
                <a:spcPts val="0"/>
              </a:spcAft>
            </a:pPr>
            <a:r>
              <a:rPr lang="pt-PT" sz="1200" dirty="0">
                <a:solidFill>
                  <a:schemeClr val="bg1"/>
                </a:solidFill>
                <a:latin typeface="+mj-lt"/>
                <a:ea typeface="Times New Roman" panose="02020603050405020304" pitchFamily="18" charset="0"/>
              </a:rPr>
              <a:t>Fonte: ABIP, com imagens livres, 2018. </a:t>
            </a:r>
            <a:endParaRPr lang="pt-BR" sz="1200" dirty="0">
              <a:solidFill>
                <a:schemeClr val="bg1"/>
              </a:solidFill>
              <a:latin typeface="+mj-lt"/>
              <a:ea typeface="Times New Roman" panose="02020603050405020304" pitchFamily="18" charset="0"/>
            </a:endParaRPr>
          </a:p>
        </p:txBody>
      </p:sp>
      <p:pic>
        <p:nvPicPr>
          <p:cNvPr id="12" name="Imagem 11">
            <a:extLst>
              <a:ext uri="{FF2B5EF4-FFF2-40B4-BE49-F238E27FC236}">
                <a16:creationId xmlns:a16="http://schemas.microsoft.com/office/drawing/2014/main" xmlns="" id="{69E1D67D-A9D6-4160-AE15-2A8EFDE2965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04800" y="5750911"/>
            <a:ext cx="1748032" cy="976095"/>
          </a:xfrm>
          <a:prstGeom prst="rect">
            <a:avLst/>
          </a:prstGeom>
        </p:spPr>
      </p:pic>
    </p:spTree>
    <p:extLst>
      <p:ext uri="{BB962C8B-B14F-4D97-AF65-F5344CB8AC3E}">
        <p14:creationId xmlns:p14="http://schemas.microsoft.com/office/powerpoint/2010/main" val="401976547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xmlns="" id="{8C737E8A-ACA1-471E-926A-2722349E66CC}"/>
              </a:ext>
            </a:extLst>
          </p:cNvPr>
          <p:cNvSpPr txBox="1">
            <a:spLocks/>
          </p:cNvSpPr>
          <p:nvPr/>
        </p:nvSpPr>
        <p:spPr bwMode="gray">
          <a:xfrm>
            <a:off x="866441" y="1167730"/>
            <a:ext cx="7290970" cy="709865"/>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pt-PT" b="1" dirty="0"/>
              <a:t>EU MEREÇO: </a:t>
            </a:r>
            <a:r>
              <a:rPr lang="pt-PT" sz="2800" b="1" dirty="0"/>
              <a:t>a indulgência permissiva</a:t>
            </a:r>
            <a:r>
              <a:rPr lang="pt-BR" sz="3600" dirty="0"/>
              <a:t/>
            </a:r>
            <a:br>
              <a:rPr lang="pt-BR" sz="3600" dirty="0"/>
            </a:br>
            <a:endParaRPr lang="pt-BR" dirty="0"/>
          </a:p>
        </p:txBody>
      </p:sp>
      <p:sp>
        <p:nvSpPr>
          <p:cNvPr id="5" name="Rectangle 2">
            <a:extLst>
              <a:ext uri="{FF2B5EF4-FFF2-40B4-BE49-F238E27FC236}">
                <a16:creationId xmlns:a16="http://schemas.microsoft.com/office/drawing/2014/main" xmlns="" id="{FD4E82F9-498F-45FC-A3E7-1E5391AB21D4}"/>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t-BR"/>
          </a:p>
        </p:txBody>
      </p:sp>
      <p:pic>
        <p:nvPicPr>
          <p:cNvPr id="17409" name="Imagem 43">
            <a:extLst>
              <a:ext uri="{FF2B5EF4-FFF2-40B4-BE49-F238E27FC236}">
                <a16:creationId xmlns:a16="http://schemas.microsoft.com/office/drawing/2014/main" xmlns="" id="{3FE8B0E2-4929-4FDB-A772-B344F1401FF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62525" y="2362200"/>
            <a:ext cx="3218950" cy="3030453"/>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a:extLst>
              <a:ext uri="{FF2B5EF4-FFF2-40B4-BE49-F238E27FC236}">
                <a16:creationId xmlns:a16="http://schemas.microsoft.com/office/drawing/2014/main" xmlns="" id="{9F29038B-188D-4198-812C-AAF09B4FDF8E}"/>
              </a:ext>
            </a:extLst>
          </p:cNvPr>
          <p:cNvSpPr>
            <a:spLocks noChangeArrowheads="1"/>
          </p:cNvSpPr>
          <p:nvPr/>
        </p:nvSpPr>
        <p:spPr bwMode="auto">
          <a:xfrm>
            <a:off x="1889960" y="5514504"/>
            <a:ext cx="6682539"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pt-BR" altLang="pt-BR" sz="1400" b="0" i="0" u="none" strike="noStrike" cap="none" normalizeH="0" baseline="0" dirty="0">
                <a:ln>
                  <a:noFill/>
                </a:ln>
                <a:solidFill>
                  <a:schemeClr val="tx1"/>
                </a:solidFill>
                <a:effectLst/>
                <a:latin typeface="+mj-lt"/>
                <a:ea typeface="Calibri" panose="020F0502020204030204" pitchFamily="34" charset="0"/>
                <a:cs typeface="Arial" panose="020B0604020202020204" pitchFamily="34" charset="0"/>
              </a:rPr>
              <a:t>A empresa </a:t>
            </a:r>
            <a:r>
              <a:rPr kumimoji="0" lang="pt-BR" altLang="pt-BR" sz="1400" b="0" i="0" u="none" strike="noStrike" cap="none" normalizeH="0" baseline="0" dirty="0" err="1">
                <a:ln>
                  <a:noFill/>
                </a:ln>
                <a:solidFill>
                  <a:schemeClr val="tx1"/>
                </a:solidFill>
                <a:effectLst/>
                <a:latin typeface="+mj-lt"/>
                <a:ea typeface="Calibri" panose="020F0502020204030204" pitchFamily="34" charset="0"/>
                <a:cs typeface="Arial" panose="020B0604020202020204" pitchFamily="34" charset="0"/>
              </a:rPr>
              <a:t>Impossible</a:t>
            </a:r>
            <a:r>
              <a:rPr kumimoji="0" lang="pt-BR" altLang="pt-BR" sz="1400" b="0" i="0" u="none" strike="noStrike" cap="none" normalizeH="0" baseline="0" dirty="0">
                <a:ln>
                  <a:noFill/>
                </a:ln>
                <a:solidFill>
                  <a:schemeClr val="tx1"/>
                </a:solidFill>
                <a:effectLst/>
                <a:latin typeface="+mj-lt"/>
                <a:ea typeface="Calibri" panose="020F0502020204030204" pitchFamily="34" charset="0"/>
                <a:cs typeface="Arial" panose="020B0604020202020204" pitchFamily="34" charset="0"/>
              </a:rPr>
              <a:t> </a:t>
            </a:r>
            <a:r>
              <a:rPr kumimoji="0" lang="pt-BR" altLang="pt-BR" sz="1400" b="0" i="0" u="none" strike="noStrike" cap="none" normalizeH="0" baseline="0" dirty="0" err="1">
                <a:ln>
                  <a:noFill/>
                </a:ln>
                <a:solidFill>
                  <a:schemeClr val="tx1"/>
                </a:solidFill>
                <a:effectLst/>
                <a:latin typeface="+mj-lt"/>
                <a:ea typeface="Calibri" panose="020F0502020204030204" pitchFamily="34" charset="0"/>
                <a:cs typeface="Arial" panose="020B0604020202020204" pitchFamily="34" charset="0"/>
              </a:rPr>
              <a:t>Foods</a:t>
            </a:r>
            <a:r>
              <a:rPr kumimoji="0" lang="pt-BR" altLang="pt-BR" sz="1400" b="0" i="0" u="none" strike="noStrike" cap="none" normalizeH="0" baseline="0" dirty="0">
                <a:ln>
                  <a:noFill/>
                </a:ln>
                <a:solidFill>
                  <a:schemeClr val="tx1"/>
                </a:solidFill>
                <a:effectLst/>
                <a:latin typeface="+mj-lt"/>
                <a:ea typeface="Calibri" panose="020F0502020204030204" pitchFamily="34" charset="0"/>
                <a:cs typeface="Arial" panose="020B0604020202020204" pitchFamily="34" charset="0"/>
              </a:rPr>
              <a:t>, localizada no Vale do Silício, na Califórnia, criou o </a:t>
            </a:r>
            <a:r>
              <a:rPr kumimoji="0" lang="pt-BR" altLang="pt-BR" sz="1400" b="0" i="0" u="none" strike="noStrike" cap="none" normalizeH="0" baseline="0" dirty="0" err="1">
                <a:ln>
                  <a:noFill/>
                </a:ln>
                <a:solidFill>
                  <a:schemeClr val="tx1"/>
                </a:solidFill>
                <a:effectLst/>
                <a:latin typeface="+mj-lt"/>
                <a:ea typeface="Calibri" panose="020F0502020204030204" pitchFamily="34" charset="0"/>
                <a:cs typeface="Arial" panose="020B0604020202020204" pitchFamily="34" charset="0"/>
              </a:rPr>
              <a:t>Impossible</a:t>
            </a:r>
            <a:r>
              <a:rPr kumimoji="0" lang="pt-BR" altLang="pt-BR" sz="1400" b="0" i="0" u="none" strike="noStrike" cap="none" normalizeH="0" baseline="0" dirty="0">
                <a:ln>
                  <a:noFill/>
                </a:ln>
                <a:solidFill>
                  <a:schemeClr val="tx1"/>
                </a:solidFill>
                <a:effectLst/>
                <a:latin typeface="+mj-lt"/>
                <a:ea typeface="Calibri" panose="020F0502020204030204" pitchFamily="34" charset="0"/>
                <a:cs typeface="Arial" panose="020B0604020202020204" pitchFamily="34" charset="0"/>
              </a:rPr>
              <a:t> Burger, um hambúrguer à base de plantas que cheira e solta caldos similares a versão feita a partir de um animal. </a:t>
            </a:r>
          </a:p>
          <a:p>
            <a:pPr marL="0" marR="0" lvl="0" indent="0" algn="r" defTabSz="914400" rtl="0" eaLnBrk="0" fontAlgn="base" latinLnBrk="0" hangingPunct="0">
              <a:lnSpc>
                <a:spcPct val="100000"/>
              </a:lnSpc>
              <a:spcBef>
                <a:spcPct val="0"/>
              </a:spcBef>
              <a:spcAft>
                <a:spcPct val="0"/>
              </a:spcAft>
              <a:buClrTx/>
              <a:buSzTx/>
              <a:buFontTx/>
              <a:buNone/>
              <a:tabLst/>
            </a:pPr>
            <a:r>
              <a:rPr kumimoji="0" lang="pt-BR" altLang="pt-BR" sz="1400" b="0" i="0" u="none" strike="noStrike" cap="none" normalizeH="0" baseline="0" dirty="0">
                <a:ln>
                  <a:noFill/>
                </a:ln>
                <a:solidFill>
                  <a:schemeClr val="tx1"/>
                </a:solidFill>
                <a:effectLst/>
                <a:latin typeface="+mj-lt"/>
                <a:ea typeface="Calibri" panose="020F0502020204030204" pitchFamily="34" charset="0"/>
                <a:cs typeface="Arial" panose="020B0604020202020204" pitchFamily="34" charset="0"/>
              </a:rPr>
              <a:t> Fonte: Mintel, 2018.</a:t>
            </a:r>
            <a:endParaRPr kumimoji="0" lang="pt-BR" altLang="pt-BR" sz="1400" b="0" i="0" u="none" strike="noStrike" cap="none" normalizeH="0" baseline="0" dirty="0">
              <a:ln>
                <a:noFill/>
              </a:ln>
              <a:solidFill>
                <a:schemeClr val="tx1"/>
              </a:solidFill>
              <a:effectLst/>
              <a:latin typeface="+mj-lt"/>
            </a:endParaRPr>
          </a:p>
        </p:txBody>
      </p:sp>
      <p:pic>
        <p:nvPicPr>
          <p:cNvPr id="8" name="Imagem 7">
            <a:extLst>
              <a:ext uri="{FF2B5EF4-FFF2-40B4-BE49-F238E27FC236}">
                <a16:creationId xmlns:a16="http://schemas.microsoft.com/office/drawing/2014/main" xmlns="" id="{2F69BCD9-8DB9-462D-93CF-03B131F3A09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800" y="5750911"/>
            <a:ext cx="1748032" cy="976095"/>
          </a:xfrm>
          <a:prstGeom prst="rect">
            <a:avLst/>
          </a:prstGeom>
        </p:spPr>
      </p:pic>
    </p:spTree>
    <p:extLst>
      <p:ext uri="{BB962C8B-B14F-4D97-AF65-F5344CB8AC3E}">
        <p14:creationId xmlns:p14="http://schemas.microsoft.com/office/powerpoint/2010/main" val="139875337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xmlns="" id="{58F00A7F-1F74-41F6-83E8-C36759C1EF21}"/>
              </a:ext>
            </a:extLst>
          </p:cNvPr>
          <p:cNvSpPr txBox="1">
            <a:spLocks/>
          </p:cNvSpPr>
          <p:nvPr/>
        </p:nvSpPr>
        <p:spPr bwMode="gray">
          <a:xfrm>
            <a:off x="866441" y="1167730"/>
            <a:ext cx="7290970" cy="709865"/>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pt-PT" b="1" dirty="0"/>
              <a:t>EU MEREÇO: </a:t>
            </a:r>
            <a:r>
              <a:rPr lang="pt-PT" sz="2800" b="1" dirty="0"/>
              <a:t>a indulgência permissiva</a:t>
            </a:r>
            <a:r>
              <a:rPr lang="pt-BR" sz="3600" dirty="0"/>
              <a:t/>
            </a:r>
            <a:br>
              <a:rPr lang="pt-BR" sz="3600" dirty="0"/>
            </a:br>
            <a:endParaRPr lang="pt-BR" dirty="0"/>
          </a:p>
        </p:txBody>
      </p:sp>
      <p:pic>
        <p:nvPicPr>
          <p:cNvPr id="18434" name="Imagem 64">
            <a:extLst>
              <a:ext uri="{FF2B5EF4-FFF2-40B4-BE49-F238E27FC236}">
                <a16:creationId xmlns:a16="http://schemas.microsoft.com/office/drawing/2014/main" xmlns="" id="{60785FD9-1846-4EF6-A175-0B2A2A73E40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8620" t="54126" r="21873" b="26161"/>
          <a:stretch>
            <a:fillRect/>
          </a:stretch>
        </p:blipFill>
        <p:spPr bwMode="auto">
          <a:xfrm>
            <a:off x="691369" y="2136774"/>
            <a:ext cx="7466042" cy="340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tângulo 4">
            <a:extLst>
              <a:ext uri="{FF2B5EF4-FFF2-40B4-BE49-F238E27FC236}">
                <a16:creationId xmlns:a16="http://schemas.microsoft.com/office/drawing/2014/main" xmlns="" id="{5B765F70-2317-4512-8855-FB2846BD95A9}"/>
              </a:ext>
            </a:extLst>
          </p:cNvPr>
          <p:cNvSpPr/>
          <p:nvPr/>
        </p:nvSpPr>
        <p:spPr>
          <a:xfrm>
            <a:off x="2647949" y="5562598"/>
            <a:ext cx="5185611" cy="655949"/>
          </a:xfrm>
          <a:prstGeom prst="rect">
            <a:avLst/>
          </a:prstGeom>
        </p:spPr>
        <p:txBody>
          <a:bodyPr wrap="square">
            <a:spAutoFit/>
          </a:bodyPr>
          <a:lstStyle/>
          <a:p>
            <a:pPr algn="r">
              <a:lnSpc>
                <a:spcPct val="107000"/>
              </a:lnSpc>
              <a:spcAft>
                <a:spcPts val="800"/>
              </a:spcAft>
            </a:pPr>
            <a:r>
              <a:rPr lang="pt-BR" sz="1400" dirty="0">
                <a:latin typeface="+mj-lt"/>
                <a:ea typeface="Calibri" panose="020F0502020204030204" pitchFamily="34" charset="0"/>
                <a:cs typeface="Times New Roman" panose="02020603050405020304" pitchFamily="18" charset="0"/>
              </a:rPr>
              <a:t>Produtos sem glúten da empresa Prima </a:t>
            </a:r>
            <a:r>
              <a:rPr lang="pt-BR" sz="1400" dirty="0" err="1">
                <a:latin typeface="+mj-lt"/>
                <a:ea typeface="Calibri" panose="020F0502020204030204" pitchFamily="34" charset="0"/>
                <a:cs typeface="Times New Roman" panose="02020603050405020304" pitchFamily="18" charset="0"/>
              </a:rPr>
              <a:t>Well</a:t>
            </a:r>
            <a:r>
              <a:rPr lang="pt-BR" sz="1400" dirty="0">
                <a:latin typeface="+mj-lt"/>
                <a:ea typeface="Calibri" panose="020F0502020204030204" pitchFamily="34" charset="0"/>
                <a:cs typeface="Times New Roman" panose="02020603050405020304" pitchFamily="18" charset="0"/>
              </a:rPr>
              <a:t> </a:t>
            </a:r>
            <a:r>
              <a:rPr lang="pt-BR" sz="1400" dirty="0" err="1">
                <a:latin typeface="+mj-lt"/>
                <a:ea typeface="Calibri" panose="020F0502020204030204" pitchFamily="34" charset="0"/>
                <a:cs typeface="Times New Roman" panose="02020603050405020304" pitchFamily="18" charset="0"/>
              </a:rPr>
              <a:t>Sans</a:t>
            </a:r>
            <a:r>
              <a:rPr lang="pt-BR" sz="1400" dirty="0">
                <a:latin typeface="+mj-lt"/>
                <a:ea typeface="Calibri" panose="020F0502020204030204" pitchFamily="34" charset="0"/>
                <a:cs typeface="Times New Roman" panose="02020603050405020304" pitchFamily="18" charset="0"/>
              </a:rPr>
              <a:t> </a:t>
            </a:r>
            <a:r>
              <a:rPr lang="pt-BR" sz="1400" dirty="0" err="1">
                <a:latin typeface="+mj-lt"/>
                <a:ea typeface="Calibri" panose="020F0502020204030204" pitchFamily="34" charset="0"/>
                <a:cs typeface="Times New Roman" panose="02020603050405020304" pitchFamily="18" charset="0"/>
              </a:rPr>
              <a:t>Gluten</a:t>
            </a:r>
            <a:r>
              <a:rPr lang="pt-BR" sz="1400" dirty="0">
                <a:latin typeface="+mj-lt"/>
                <a:ea typeface="Calibri" panose="020F0502020204030204" pitchFamily="34" charset="0"/>
                <a:cs typeface="Times New Roman" panose="02020603050405020304" pitchFamily="18" charset="0"/>
              </a:rPr>
              <a:t>. </a:t>
            </a:r>
          </a:p>
          <a:p>
            <a:pPr algn="r">
              <a:lnSpc>
                <a:spcPct val="107000"/>
              </a:lnSpc>
              <a:spcAft>
                <a:spcPts val="800"/>
              </a:spcAft>
            </a:pPr>
            <a:r>
              <a:rPr lang="pt-BR" sz="1400" dirty="0">
                <a:latin typeface="+mj-lt"/>
                <a:ea typeface="Calibri" panose="020F0502020204030204" pitchFamily="34" charset="0"/>
                <a:cs typeface="Times New Roman" panose="02020603050405020304" pitchFamily="18" charset="0"/>
              </a:rPr>
              <a:t>Fonte: ABIP, na Europain 2018.</a:t>
            </a:r>
            <a:endParaRPr lang="pt-BR" sz="1400" dirty="0">
              <a:effectLst/>
              <a:latin typeface="+mj-lt"/>
              <a:ea typeface="Calibri" panose="020F0502020204030204" pitchFamily="34" charset="0"/>
              <a:cs typeface="Times New Roman" panose="02020603050405020304" pitchFamily="18" charset="0"/>
            </a:endParaRPr>
          </a:p>
        </p:txBody>
      </p:sp>
      <p:pic>
        <p:nvPicPr>
          <p:cNvPr id="7" name="Imagem 6">
            <a:extLst>
              <a:ext uri="{FF2B5EF4-FFF2-40B4-BE49-F238E27FC236}">
                <a16:creationId xmlns:a16="http://schemas.microsoft.com/office/drawing/2014/main" xmlns="" id="{A72692F5-B37B-4ADC-ADAB-BEAFE812033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800" y="5750911"/>
            <a:ext cx="1748032" cy="976095"/>
          </a:xfrm>
          <a:prstGeom prst="rect">
            <a:avLst/>
          </a:prstGeom>
        </p:spPr>
      </p:pic>
    </p:spTree>
    <p:extLst>
      <p:ext uri="{BB962C8B-B14F-4D97-AF65-F5344CB8AC3E}">
        <p14:creationId xmlns:p14="http://schemas.microsoft.com/office/powerpoint/2010/main" val="20895575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xmlns="" id="{B1001760-A34B-4C6C-A834-08283A59C5FF}"/>
              </a:ext>
            </a:extLst>
          </p:cNvPr>
          <p:cNvSpPr>
            <a:spLocks noGrp="1"/>
          </p:cNvSpPr>
          <p:nvPr>
            <p:ph type="title"/>
          </p:nvPr>
        </p:nvSpPr>
        <p:spPr>
          <a:xfrm>
            <a:off x="628650" y="683444"/>
            <a:ext cx="7886700" cy="1325563"/>
          </a:xfrm>
        </p:spPr>
        <p:txBody>
          <a:bodyPr>
            <a:normAutofit/>
          </a:bodyPr>
          <a:lstStyle/>
          <a:p>
            <a:r>
              <a:rPr lang="pt-BR" b="1" dirty="0">
                <a:solidFill>
                  <a:schemeClr val="bg1"/>
                </a:solidFill>
              </a:rPr>
              <a:t>TENDÊNCIAS: </a:t>
            </a:r>
            <a:r>
              <a:rPr lang="pt-BR" sz="2800" b="1" dirty="0">
                <a:solidFill>
                  <a:schemeClr val="bg1"/>
                </a:solidFill>
              </a:rPr>
              <a:t>Consumo e comportamento </a:t>
            </a:r>
            <a:endParaRPr lang="pt-BR" dirty="0">
              <a:solidFill>
                <a:schemeClr val="bg1"/>
              </a:solidFill>
            </a:endParaRPr>
          </a:p>
        </p:txBody>
      </p:sp>
      <p:pic>
        <p:nvPicPr>
          <p:cNvPr id="5" name="Imagem 4">
            <a:extLst>
              <a:ext uri="{FF2B5EF4-FFF2-40B4-BE49-F238E27FC236}">
                <a16:creationId xmlns:a16="http://schemas.microsoft.com/office/drawing/2014/main" xmlns="" id="{2E92A501-1CDF-45E4-A96C-2D68C951457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4800" y="5750911"/>
            <a:ext cx="1748032" cy="976095"/>
          </a:xfrm>
          <a:prstGeom prst="rect">
            <a:avLst/>
          </a:prstGeom>
        </p:spPr>
      </p:pic>
      <p:sp>
        <p:nvSpPr>
          <p:cNvPr id="6" name="Espaço Reservado para Conteúdo 2">
            <a:extLst>
              <a:ext uri="{FF2B5EF4-FFF2-40B4-BE49-F238E27FC236}">
                <a16:creationId xmlns:a16="http://schemas.microsoft.com/office/drawing/2014/main" xmlns="" id="{4302494B-EE5F-43F1-A152-35B8A63E04F3}"/>
              </a:ext>
            </a:extLst>
          </p:cNvPr>
          <p:cNvSpPr>
            <a:spLocks noGrp="1"/>
          </p:cNvSpPr>
          <p:nvPr>
            <p:ph idx="1"/>
          </p:nvPr>
        </p:nvSpPr>
        <p:spPr>
          <a:xfrm>
            <a:off x="628650" y="2284036"/>
            <a:ext cx="7600950" cy="3659564"/>
          </a:xfrm>
        </p:spPr>
        <p:txBody>
          <a:bodyPr>
            <a:normAutofit fontScale="92500" lnSpcReduction="20000"/>
          </a:bodyPr>
          <a:lstStyle/>
          <a:p>
            <a:r>
              <a:rPr lang="pt-BR" sz="1900" b="1" dirty="0"/>
              <a:t>SAUDABILIDADE:</a:t>
            </a:r>
          </a:p>
          <a:p>
            <a:pPr lvl="2"/>
            <a:r>
              <a:rPr lang="pt-BR" sz="1500" b="1" dirty="0"/>
              <a:t>farinha BIO</a:t>
            </a:r>
          </a:p>
          <a:p>
            <a:pPr lvl="2"/>
            <a:r>
              <a:rPr lang="pt-BR" sz="1500" b="1" dirty="0"/>
              <a:t>corantes, coberturas e essências naturais</a:t>
            </a:r>
          </a:p>
          <a:p>
            <a:pPr lvl="2"/>
            <a:r>
              <a:rPr lang="pt-PT" sz="1500" b="1" dirty="0"/>
              <a:t>pães com abundância de grãos</a:t>
            </a:r>
            <a:endParaRPr lang="pt-BR" sz="1500" dirty="0"/>
          </a:p>
          <a:p>
            <a:r>
              <a:rPr lang="pt-BR" sz="1900" b="1" dirty="0"/>
              <a:t> INDULGÊNCIA PERMISSIVA</a:t>
            </a:r>
          </a:p>
          <a:p>
            <a:r>
              <a:rPr lang="pt-PT" sz="1900" b="1" dirty="0"/>
              <a:t>MASSA MADRE: FERMENTAÇÃO LONGA</a:t>
            </a:r>
          </a:p>
          <a:p>
            <a:r>
              <a:rPr lang="pt-BR" sz="1900" b="1" dirty="0"/>
              <a:t>MODELOS DE NEGÓCIO</a:t>
            </a:r>
          </a:p>
          <a:p>
            <a:r>
              <a:rPr lang="pt-BR" sz="1900" b="1" dirty="0"/>
              <a:t>VIRTUAIS: venda e pagamentos a um click de distância</a:t>
            </a:r>
          </a:p>
          <a:p>
            <a:r>
              <a:rPr lang="pt-PT" sz="1900" b="1" dirty="0"/>
              <a:t>TECNOLOGIA: equipamentos com adequação as normas técnicas e ampliação dos canais de venda</a:t>
            </a:r>
          </a:p>
          <a:p>
            <a:r>
              <a:rPr lang="pt-PT" sz="1900" b="1" dirty="0"/>
              <a:t>EXPERIÊNCIA: slow food, participação social e transparência</a:t>
            </a:r>
            <a:endParaRPr lang="pt-BR" sz="1900" dirty="0"/>
          </a:p>
          <a:p>
            <a:endParaRPr lang="pt-BR" dirty="0"/>
          </a:p>
          <a:p>
            <a:pPr lvl="8"/>
            <a:endParaRPr lang="pt-BR" dirty="0"/>
          </a:p>
          <a:p>
            <a:endParaRPr lang="pt-BR" b="1" dirty="0"/>
          </a:p>
          <a:p>
            <a:endParaRPr lang="pt-BR" b="1" dirty="0"/>
          </a:p>
          <a:p>
            <a:endParaRPr lang="pt-BR" b="1" dirty="0"/>
          </a:p>
          <a:p>
            <a:endParaRPr lang="pt-BR" sz="1800" dirty="0"/>
          </a:p>
          <a:p>
            <a:pPr marL="0" indent="0">
              <a:buNone/>
            </a:pPr>
            <a:endParaRPr lang="pt-BR" dirty="0"/>
          </a:p>
          <a:p>
            <a:endParaRPr lang="pt-BR" dirty="0"/>
          </a:p>
        </p:txBody>
      </p:sp>
    </p:spTree>
    <p:extLst>
      <p:ext uri="{BB962C8B-B14F-4D97-AF65-F5344CB8AC3E}">
        <p14:creationId xmlns:p14="http://schemas.microsoft.com/office/powerpoint/2010/main" val="27902776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CBD50419-8E8D-4ABA-B623-3BD214B0E0AF}"/>
              </a:ext>
            </a:extLst>
          </p:cNvPr>
          <p:cNvSpPr>
            <a:spLocks noGrp="1"/>
          </p:cNvSpPr>
          <p:nvPr>
            <p:ph type="title"/>
          </p:nvPr>
        </p:nvSpPr>
        <p:spPr>
          <a:xfrm>
            <a:off x="866441" y="1155699"/>
            <a:ext cx="7420310" cy="709865"/>
          </a:xfrm>
        </p:spPr>
        <p:txBody>
          <a:bodyPr/>
          <a:lstStyle/>
          <a:p>
            <a:r>
              <a:rPr lang="pt-PT" b="1" dirty="0"/>
              <a:t>MASSA MADRE: fermentação longa</a:t>
            </a:r>
            <a:r>
              <a:rPr lang="pt-BR" dirty="0"/>
              <a:t/>
            </a:r>
            <a:br>
              <a:rPr lang="pt-BR" dirty="0"/>
            </a:br>
            <a:endParaRPr lang="pt-BR" dirty="0"/>
          </a:p>
        </p:txBody>
      </p:sp>
      <p:sp>
        <p:nvSpPr>
          <p:cNvPr id="3" name="Espaço Reservado para Conteúdo 2">
            <a:extLst>
              <a:ext uri="{FF2B5EF4-FFF2-40B4-BE49-F238E27FC236}">
                <a16:creationId xmlns:a16="http://schemas.microsoft.com/office/drawing/2014/main" xmlns="" id="{534DDF38-A2D5-47E6-912D-BD76342B89AF}"/>
              </a:ext>
            </a:extLst>
          </p:cNvPr>
          <p:cNvSpPr>
            <a:spLocks noGrp="1"/>
          </p:cNvSpPr>
          <p:nvPr>
            <p:ph idx="1"/>
          </p:nvPr>
        </p:nvSpPr>
        <p:spPr>
          <a:xfrm>
            <a:off x="4229100" y="2463800"/>
            <a:ext cx="4267200" cy="3530600"/>
          </a:xfrm>
        </p:spPr>
        <p:txBody>
          <a:bodyPr>
            <a:normAutofit lnSpcReduction="10000"/>
          </a:bodyPr>
          <a:lstStyle/>
          <a:p>
            <a:pPr algn="r"/>
            <a:r>
              <a:rPr lang="pt-BR" dirty="0"/>
              <a:t>Os pães de fermentação longa, em especial os com uso de massa madre, lideram o mercado francês.</a:t>
            </a:r>
            <a:r>
              <a:rPr lang="pt-BR" b="1" dirty="0"/>
              <a:t> Em conformidade as demais tendências, esse tipo de produto se destaca por seu sabor característico, com fermentações levando até 40 horas. </a:t>
            </a:r>
            <a:r>
              <a:rPr lang="pt-BR" dirty="0"/>
              <a:t>O resultado é um pão de alto valor agregado, mais saudável e agora agregado ao uso abundante de cereais. </a:t>
            </a:r>
          </a:p>
          <a:p>
            <a:pPr algn="r"/>
            <a:endParaRPr lang="pt-BR" dirty="0"/>
          </a:p>
        </p:txBody>
      </p:sp>
      <p:pic>
        <p:nvPicPr>
          <p:cNvPr id="4" name="Imagem 3">
            <a:extLst>
              <a:ext uri="{FF2B5EF4-FFF2-40B4-BE49-F238E27FC236}">
                <a16:creationId xmlns:a16="http://schemas.microsoft.com/office/drawing/2014/main" xmlns="" id="{69656D18-7438-490D-A6BB-7CDCB17BAA1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4800" y="5750911"/>
            <a:ext cx="1748032" cy="976095"/>
          </a:xfrm>
          <a:prstGeom prst="rect">
            <a:avLst/>
          </a:prstGeom>
        </p:spPr>
      </p:pic>
      <p:pic>
        <p:nvPicPr>
          <p:cNvPr id="19459" name="Imagem 14">
            <a:extLst>
              <a:ext uri="{FF2B5EF4-FFF2-40B4-BE49-F238E27FC236}">
                <a16:creationId xmlns:a16="http://schemas.microsoft.com/office/drawing/2014/main" xmlns="" id="{0BB1FAD6-9901-44F7-9756-4C34D65D3B0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451100"/>
            <a:ext cx="3749675" cy="283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2272105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22C71E72-F6AB-43C7-A25D-D2DB80CB4653}"/>
              </a:ext>
            </a:extLst>
          </p:cNvPr>
          <p:cNvSpPr>
            <a:spLocks noGrp="1"/>
          </p:cNvSpPr>
          <p:nvPr>
            <p:ph type="title"/>
          </p:nvPr>
        </p:nvSpPr>
        <p:spPr/>
        <p:txBody>
          <a:bodyPr/>
          <a:lstStyle/>
          <a:p>
            <a:endParaRPr lang="pt-BR"/>
          </a:p>
        </p:txBody>
      </p:sp>
      <p:sp>
        <p:nvSpPr>
          <p:cNvPr id="3" name="Espaço Reservado para Conteúdo 2">
            <a:extLst>
              <a:ext uri="{FF2B5EF4-FFF2-40B4-BE49-F238E27FC236}">
                <a16:creationId xmlns:a16="http://schemas.microsoft.com/office/drawing/2014/main" xmlns="" id="{6E6769BA-C721-4A5E-A05C-C674696F83CC}"/>
              </a:ext>
            </a:extLst>
          </p:cNvPr>
          <p:cNvSpPr>
            <a:spLocks noGrp="1"/>
          </p:cNvSpPr>
          <p:nvPr>
            <p:ph idx="1"/>
          </p:nvPr>
        </p:nvSpPr>
        <p:spPr>
          <a:xfrm>
            <a:off x="866441" y="2489200"/>
            <a:ext cx="3115009" cy="3530600"/>
          </a:xfrm>
        </p:spPr>
        <p:txBody>
          <a:bodyPr>
            <a:normAutofit lnSpcReduction="10000"/>
          </a:bodyPr>
          <a:lstStyle/>
          <a:p>
            <a:r>
              <a:rPr lang="pt-BR" dirty="0"/>
              <a:t>Vale ressaltar que no mercado brasileiro há </a:t>
            </a:r>
            <a:r>
              <a:rPr lang="pt-BR" dirty="0" err="1"/>
              <a:t>pré</a:t>
            </a:r>
            <a:r>
              <a:rPr lang="pt-BR" dirty="0"/>
              <a:t>-misturas de qualidade, como por exemplo da </a:t>
            </a:r>
            <a:r>
              <a:rPr lang="pt-BR" dirty="0" err="1"/>
              <a:t>Fleischmann</a:t>
            </a:r>
            <a:r>
              <a:rPr lang="pt-BR" dirty="0"/>
              <a:t>, permitindo as padarias de qualquer capacidade produtiva obter pães de fermentação longa com grande qualidade.</a:t>
            </a:r>
          </a:p>
          <a:p>
            <a:endParaRPr lang="pt-BR" dirty="0"/>
          </a:p>
        </p:txBody>
      </p:sp>
      <p:pic>
        <p:nvPicPr>
          <p:cNvPr id="20482" name="Imagem 12">
            <a:extLst>
              <a:ext uri="{FF2B5EF4-FFF2-40B4-BE49-F238E27FC236}">
                <a16:creationId xmlns:a16="http://schemas.microsoft.com/office/drawing/2014/main" xmlns="" id="{13852CCF-5AF1-43C1-808F-70B6E3DACD2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r="12062"/>
          <a:stretch>
            <a:fillRect/>
          </a:stretch>
        </p:blipFill>
        <p:spPr bwMode="auto">
          <a:xfrm>
            <a:off x="4879975" y="2310606"/>
            <a:ext cx="4264025" cy="363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tângulo 4">
            <a:extLst>
              <a:ext uri="{FF2B5EF4-FFF2-40B4-BE49-F238E27FC236}">
                <a16:creationId xmlns:a16="http://schemas.microsoft.com/office/drawing/2014/main" xmlns="" id="{20458576-0ABB-4FB4-954E-DCB7E4560D54}"/>
              </a:ext>
            </a:extLst>
          </p:cNvPr>
          <p:cNvSpPr/>
          <p:nvPr/>
        </p:nvSpPr>
        <p:spPr>
          <a:xfrm>
            <a:off x="6305550" y="6019800"/>
            <a:ext cx="2838449" cy="590162"/>
          </a:xfrm>
          <a:prstGeom prst="rect">
            <a:avLst/>
          </a:prstGeom>
          <a:solidFill>
            <a:srgbClr val="124176"/>
          </a:solidFill>
        </p:spPr>
        <p:txBody>
          <a:bodyPr wrap="square">
            <a:spAutoFit/>
          </a:bodyPr>
          <a:lstStyle/>
          <a:p>
            <a:pPr algn="r">
              <a:lnSpc>
                <a:spcPct val="107000"/>
              </a:lnSpc>
              <a:spcAft>
                <a:spcPts val="800"/>
              </a:spcAft>
            </a:pPr>
            <a:r>
              <a:rPr lang="pt-BR" sz="1200" dirty="0">
                <a:solidFill>
                  <a:schemeClr val="bg1"/>
                </a:solidFill>
                <a:latin typeface="+mj-lt"/>
                <a:ea typeface="Calibri" panose="020F0502020204030204" pitchFamily="34" charset="0"/>
                <a:cs typeface="Times New Roman" panose="02020603050405020304" pitchFamily="18" charset="0"/>
              </a:rPr>
              <a:t>Padaria francesa Thierry </a:t>
            </a:r>
            <a:r>
              <a:rPr lang="pt-BR" sz="1200" dirty="0" err="1">
                <a:solidFill>
                  <a:schemeClr val="bg1"/>
                </a:solidFill>
                <a:latin typeface="+mj-lt"/>
                <a:ea typeface="Calibri" panose="020F0502020204030204" pitchFamily="34" charset="0"/>
                <a:cs typeface="Times New Roman" panose="02020603050405020304" pitchFamily="18" charset="0"/>
              </a:rPr>
              <a:t>Meunier</a:t>
            </a:r>
            <a:r>
              <a:rPr lang="pt-BR" sz="1200" dirty="0">
                <a:solidFill>
                  <a:schemeClr val="bg1"/>
                </a:solidFill>
                <a:latin typeface="+mj-lt"/>
                <a:ea typeface="Calibri" panose="020F0502020204030204" pitchFamily="34" charset="0"/>
                <a:cs typeface="Times New Roman" panose="02020603050405020304" pitchFamily="18" charset="0"/>
              </a:rPr>
              <a:t>.</a:t>
            </a:r>
          </a:p>
          <a:p>
            <a:pPr algn="r">
              <a:lnSpc>
                <a:spcPct val="107000"/>
              </a:lnSpc>
              <a:spcAft>
                <a:spcPts val="800"/>
              </a:spcAft>
            </a:pPr>
            <a:r>
              <a:rPr lang="pt-BR" sz="1200" dirty="0">
                <a:solidFill>
                  <a:schemeClr val="bg1"/>
                </a:solidFill>
                <a:latin typeface="+mj-lt"/>
                <a:ea typeface="Calibri" panose="020F0502020204030204" pitchFamily="34" charset="0"/>
                <a:cs typeface="Times New Roman" panose="02020603050405020304" pitchFamily="18" charset="0"/>
              </a:rPr>
              <a:t> Fonte: ABIP, na Europain 2018.</a:t>
            </a:r>
            <a:endParaRPr lang="pt-BR" sz="1200" dirty="0">
              <a:solidFill>
                <a:schemeClr val="bg1"/>
              </a:solidFill>
              <a:effectLst/>
              <a:latin typeface="+mj-lt"/>
              <a:ea typeface="Calibri" panose="020F0502020204030204" pitchFamily="34" charset="0"/>
              <a:cs typeface="Times New Roman" panose="02020603050405020304" pitchFamily="18" charset="0"/>
            </a:endParaRPr>
          </a:p>
        </p:txBody>
      </p:sp>
      <p:sp>
        <p:nvSpPr>
          <p:cNvPr id="7" name="Título 1">
            <a:extLst>
              <a:ext uri="{FF2B5EF4-FFF2-40B4-BE49-F238E27FC236}">
                <a16:creationId xmlns:a16="http://schemas.microsoft.com/office/drawing/2014/main" xmlns="" id="{E38CC443-5156-4230-9976-D31170B1E4F3}"/>
              </a:ext>
            </a:extLst>
          </p:cNvPr>
          <p:cNvSpPr txBox="1">
            <a:spLocks/>
          </p:cNvSpPr>
          <p:nvPr/>
        </p:nvSpPr>
        <p:spPr bwMode="gray">
          <a:xfrm>
            <a:off x="866441" y="1155699"/>
            <a:ext cx="7420310" cy="709865"/>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pt-PT" b="1"/>
              <a:t>MASSA MADRE: fermentação longa</a:t>
            </a:r>
            <a:r>
              <a:rPr lang="pt-BR"/>
              <a:t/>
            </a:r>
            <a:br>
              <a:rPr lang="pt-BR"/>
            </a:br>
            <a:endParaRPr lang="pt-BR" dirty="0"/>
          </a:p>
        </p:txBody>
      </p:sp>
      <p:pic>
        <p:nvPicPr>
          <p:cNvPr id="8" name="Imagem 7">
            <a:extLst>
              <a:ext uri="{FF2B5EF4-FFF2-40B4-BE49-F238E27FC236}">
                <a16:creationId xmlns:a16="http://schemas.microsoft.com/office/drawing/2014/main" xmlns="" id="{C7FF85B6-1B7A-4D63-893A-1945A4C750D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800" y="5750911"/>
            <a:ext cx="1748032" cy="976095"/>
          </a:xfrm>
          <a:prstGeom prst="rect">
            <a:avLst/>
          </a:prstGeom>
        </p:spPr>
      </p:pic>
    </p:spTree>
    <p:extLst>
      <p:ext uri="{BB962C8B-B14F-4D97-AF65-F5344CB8AC3E}">
        <p14:creationId xmlns:p14="http://schemas.microsoft.com/office/powerpoint/2010/main" val="268133940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xmlns="" id="{0E38BC55-A66F-44B5-9A69-38C6AE4B2DC9}"/>
              </a:ext>
            </a:extLst>
          </p:cNvPr>
          <p:cNvSpPr>
            <a:spLocks noGrp="1"/>
          </p:cNvSpPr>
          <p:nvPr>
            <p:ph type="title"/>
          </p:nvPr>
        </p:nvSpPr>
        <p:spPr>
          <a:xfrm>
            <a:off x="866441" y="1155699"/>
            <a:ext cx="7420310" cy="709865"/>
          </a:xfrm>
        </p:spPr>
        <p:txBody>
          <a:bodyPr/>
          <a:lstStyle/>
          <a:p>
            <a:r>
              <a:rPr lang="pt-PT" b="1" dirty="0"/>
              <a:t>MASSA MADRE: fermentação longa</a:t>
            </a:r>
            <a:r>
              <a:rPr lang="pt-BR" dirty="0"/>
              <a:t/>
            </a:r>
            <a:br>
              <a:rPr lang="pt-BR" dirty="0"/>
            </a:br>
            <a:endParaRPr lang="pt-BR" dirty="0"/>
          </a:p>
        </p:txBody>
      </p:sp>
      <p:pic>
        <p:nvPicPr>
          <p:cNvPr id="21507" name="Imagem 85">
            <a:extLst>
              <a:ext uri="{FF2B5EF4-FFF2-40B4-BE49-F238E27FC236}">
                <a16:creationId xmlns:a16="http://schemas.microsoft.com/office/drawing/2014/main" xmlns="" id="{1A7D837E-4741-4DA8-BF93-0D489603881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28963" y="4191001"/>
            <a:ext cx="2486025" cy="1866900"/>
          </a:xfrm>
          <a:prstGeom prst="rect">
            <a:avLst/>
          </a:prstGeom>
          <a:noFill/>
          <a:extLst>
            <a:ext uri="{909E8E84-426E-40DD-AFC4-6F175D3DCCD1}">
              <a14:hiddenFill xmlns:a14="http://schemas.microsoft.com/office/drawing/2010/main">
                <a:solidFill>
                  <a:srgbClr val="FFFFFF"/>
                </a:solidFill>
              </a14:hiddenFill>
            </a:ext>
          </a:extLst>
        </p:spPr>
      </p:pic>
      <p:pic>
        <p:nvPicPr>
          <p:cNvPr id="21506" name="Imagem 21">
            <a:extLst>
              <a:ext uri="{FF2B5EF4-FFF2-40B4-BE49-F238E27FC236}">
                <a16:creationId xmlns:a16="http://schemas.microsoft.com/office/drawing/2014/main" xmlns="" id="{245859D1-EB36-4E3A-8771-E44E55D1793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38488" y="2278064"/>
            <a:ext cx="2476500" cy="1857375"/>
          </a:xfrm>
          <a:prstGeom prst="rect">
            <a:avLst/>
          </a:prstGeom>
          <a:noFill/>
          <a:extLst>
            <a:ext uri="{909E8E84-426E-40DD-AFC4-6F175D3DCCD1}">
              <a14:hiddenFill xmlns:a14="http://schemas.microsoft.com/office/drawing/2010/main">
                <a:solidFill>
                  <a:srgbClr val="FFFFFF"/>
                </a:solidFill>
              </a14:hiddenFill>
            </a:ext>
          </a:extLst>
        </p:spPr>
      </p:pic>
      <p:pic>
        <p:nvPicPr>
          <p:cNvPr id="21505" name="Imagem 86">
            <a:extLst>
              <a:ext uri="{FF2B5EF4-FFF2-40B4-BE49-F238E27FC236}">
                <a16:creationId xmlns:a16="http://schemas.microsoft.com/office/drawing/2014/main" xmlns="" id="{7A8B20DE-DA20-48EA-AF03-D472291E0F8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7703" y="2644776"/>
            <a:ext cx="2305050" cy="305752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xmlns="" id="{B7DB42C5-A4DE-4C77-A48C-2F9EFD8CC01F}"/>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t-BR"/>
          </a:p>
        </p:txBody>
      </p:sp>
      <p:sp>
        <p:nvSpPr>
          <p:cNvPr id="6" name="Rectangle 5">
            <a:extLst>
              <a:ext uri="{FF2B5EF4-FFF2-40B4-BE49-F238E27FC236}">
                <a16:creationId xmlns:a16="http://schemas.microsoft.com/office/drawing/2014/main" xmlns="" id="{9F4F253E-321C-4E3B-B679-E953C484744D}"/>
              </a:ext>
            </a:extLst>
          </p:cNvPr>
          <p:cNvSpPr>
            <a:spLocks noChangeArrowheads="1"/>
          </p:cNvSpPr>
          <p:nvPr/>
        </p:nvSpPr>
        <p:spPr bwMode="auto">
          <a:xfrm>
            <a:off x="457200" y="23241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pt-PT" altLang="pt-BR" sz="1200" b="0"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endParaRPr kumimoji="0" lang="pt-PT" altLang="pt-BR" sz="1800" b="0" i="0" u="none" strike="noStrike" cap="none" normalizeH="0" baseline="0">
              <a:ln>
                <a:noFill/>
              </a:ln>
              <a:solidFill>
                <a:schemeClr val="tx1"/>
              </a:solidFill>
              <a:effectLst/>
              <a:latin typeface="Arial" panose="020B0604020202020204" pitchFamily="34" charset="0"/>
            </a:endParaRPr>
          </a:p>
        </p:txBody>
      </p:sp>
      <p:sp>
        <p:nvSpPr>
          <p:cNvPr id="7" name="Rectangle 6">
            <a:extLst>
              <a:ext uri="{FF2B5EF4-FFF2-40B4-BE49-F238E27FC236}">
                <a16:creationId xmlns:a16="http://schemas.microsoft.com/office/drawing/2014/main" xmlns="" id="{5C2C19FA-73AA-46A3-A0A5-6EA696DCE2DC}"/>
              </a:ext>
            </a:extLst>
          </p:cNvPr>
          <p:cNvSpPr>
            <a:spLocks noChangeArrowheads="1"/>
          </p:cNvSpPr>
          <p:nvPr/>
        </p:nvSpPr>
        <p:spPr bwMode="auto">
          <a:xfrm>
            <a:off x="6877050" y="6415399"/>
            <a:ext cx="212903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pt-BR" altLang="pt-BR" sz="10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Fonte: ABIP, na Europain 2018.</a:t>
            </a:r>
            <a:endParaRPr kumimoji="0" lang="pt-BR" altLang="pt-BR"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pt-BR" altLang="pt-BR" sz="1800" b="0" i="0" u="none" strike="noStrike" cap="none" normalizeH="0" baseline="0" dirty="0">
              <a:ln>
                <a:noFill/>
              </a:ln>
              <a:solidFill>
                <a:schemeClr val="tx1"/>
              </a:solidFill>
              <a:effectLst/>
              <a:latin typeface="Arial" panose="020B0604020202020204" pitchFamily="34" charset="0"/>
            </a:endParaRPr>
          </a:p>
        </p:txBody>
      </p:sp>
      <p:sp>
        <p:nvSpPr>
          <p:cNvPr id="8" name="Rectangle 7">
            <a:extLst>
              <a:ext uri="{FF2B5EF4-FFF2-40B4-BE49-F238E27FC236}">
                <a16:creationId xmlns:a16="http://schemas.microsoft.com/office/drawing/2014/main" xmlns="" id="{25D0071C-ADAC-49CA-9896-4F7344A6CAE1}"/>
              </a:ext>
            </a:extLst>
          </p:cNvPr>
          <p:cNvSpPr>
            <a:spLocks noChangeArrowheads="1"/>
          </p:cNvSpPr>
          <p:nvPr/>
        </p:nvSpPr>
        <p:spPr bwMode="auto">
          <a:xfrm>
            <a:off x="0" y="72390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pt-BR" altLang="pt-BR" sz="1200" b="0" i="0" u="none" strike="noStrike" cap="none" normalizeH="0" baseline="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  </a:t>
            </a:r>
            <a:endParaRPr kumimoji="0" lang="pt-BR" altLang="pt-BR" sz="1800" b="0" i="0" u="none" strike="noStrike" cap="none" normalizeH="0" baseline="0">
              <a:ln>
                <a:noFill/>
              </a:ln>
              <a:solidFill>
                <a:schemeClr val="tx1"/>
              </a:solidFill>
              <a:effectLst/>
              <a:latin typeface="Arial" panose="020B0604020202020204" pitchFamily="34" charset="0"/>
            </a:endParaRPr>
          </a:p>
        </p:txBody>
      </p:sp>
      <p:pic>
        <p:nvPicPr>
          <p:cNvPr id="12" name="Imagem 11">
            <a:extLst>
              <a:ext uri="{FF2B5EF4-FFF2-40B4-BE49-F238E27FC236}">
                <a16:creationId xmlns:a16="http://schemas.microsoft.com/office/drawing/2014/main" xmlns="" id="{33C6D438-EA97-4360-A211-AFD29861811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67551" y="5351680"/>
            <a:ext cx="1748032" cy="976095"/>
          </a:xfrm>
          <a:prstGeom prst="rect">
            <a:avLst/>
          </a:prstGeom>
        </p:spPr>
      </p:pic>
      <p:pic>
        <p:nvPicPr>
          <p:cNvPr id="21512" name="Imagem 88">
            <a:extLst>
              <a:ext uri="{FF2B5EF4-FFF2-40B4-BE49-F238E27FC236}">
                <a16:creationId xmlns:a16="http://schemas.microsoft.com/office/drawing/2014/main" xmlns="" id="{B2BBCDD2-49F1-4EEA-8C5E-89C25B73DAE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15820" y="2266949"/>
            <a:ext cx="2303462" cy="308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2623487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2EDC2884-DADF-4A28-B5F6-08DD96930541}"/>
              </a:ext>
            </a:extLst>
          </p:cNvPr>
          <p:cNvSpPr>
            <a:spLocks noGrp="1"/>
          </p:cNvSpPr>
          <p:nvPr>
            <p:ph type="title"/>
          </p:nvPr>
        </p:nvSpPr>
        <p:spPr>
          <a:xfrm>
            <a:off x="714040" y="1117599"/>
            <a:ext cx="7325059" cy="709865"/>
          </a:xfrm>
        </p:spPr>
        <p:txBody>
          <a:bodyPr/>
          <a:lstStyle/>
          <a:p>
            <a:pPr algn="ctr"/>
            <a:r>
              <a:rPr lang="pt-PT" b="1" dirty="0"/>
              <a:t>MODELOS DE NEGÓCIO: </a:t>
            </a:r>
            <a:br>
              <a:rPr lang="pt-PT" b="1" dirty="0"/>
            </a:br>
            <a:r>
              <a:rPr lang="pt-PT" sz="2400" b="1" dirty="0"/>
              <a:t>sortimento e sofisticação para os variados momentos de compra </a:t>
            </a:r>
            <a:r>
              <a:rPr lang="pt-BR" dirty="0"/>
              <a:t/>
            </a:r>
            <a:br>
              <a:rPr lang="pt-BR" dirty="0"/>
            </a:br>
            <a:endParaRPr lang="pt-BR" dirty="0"/>
          </a:p>
        </p:txBody>
      </p:sp>
      <p:sp>
        <p:nvSpPr>
          <p:cNvPr id="3" name="Espaço Reservado para Conteúdo 2">
            <a:extLst>
              <a:ext uri="{FF2B5EF4-FFF2-40B4-BE49-F238E27FC236}">
                <a16:creationId xmlns:a16="http://schemas.microsoft.com/office/drawing/2014/main" xmlns="" id="{9FB3940C-4E16-4F67-A2F9-EAE0CE8BC6EE}"/>
              </a:ext>
            </a:extLst>
          </p:cNvPr>
          <p:cNvSpPr>
            <a:spLocks noGrp="1"/>
          </p:cNvSpPr>
          <p:nvPr>
            <p:ph idx="1"/>
          </p:nvPr>
        </p:nvSpPr>
        <p:spPr>
          <a:xfrm>
            <a:off x="714040" y="2489200"/>
            <a:ext cx="4162759" cy="3530600"/>
          </a:xfrm>
        </p:spPr>
        <p:txBody>
          <a:bodyPr>
            <a:normAutofit fontScale="92500" lnSpcReduction="10000"/>
          </a:bodyPr>
          <a:lstStyle/>
          <a:p>
            <a:r>
              <a:rPr lang="pt-BR" dirty="0"/>
              <a:t>O modelo de loja brasileiro é destaque em todo mundo por aliar, em um mesmo ambiente, diferentes serviços. Na França, os negócios de panificação e confeitaria eram, tradicionalmente, um ambiente em que o consumidor encontrava produtos básicos</a:t>
            </a:r>
            <a:r>
              <a:rPr lang="pt-BR" b="1" dirty="0"/>
              <a:t>. Agora, o modelo de loja francesa ganha espaço e mix de lanches, </a:t>
            </a:r>
            <a:r>
              <a:rPr lang="pt-BR" b="1" i="1" dirty="0"/>
              <a:t>brunch</a:t>
            </a:r>
            <a:r>
              <a:rPr lang="pt-BR" b="1" dirty="0"/>
              <a:t>, saladas embaladas e sanduiches para substituir a refeição do almoço.</a:t>
            </a:r>
          </a:p>
          <a:p>
            <a:endParaRPr lang="pt-BR" dirty="0"/>
          </a:p>
        </p:txBody>
      </p:sp>
      <p:pic>
        <p:nvPicPr>
          <p:cNvPr id="23554" name="Imagem 5">
            <a:extLst>
              <a:ext uri="{FF2B5EF4-FFF2-40B4-BE49-F238E27FC236}">
                <a16:creationId xmlns:a16="http://schemas.microsoft.com/office/drawing/2014/main" xmlns="" id="{AEC46972-2503-44FD-B48E-7D8E5853D7A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53017" y="2489200"/>
            <a:ext cx="3990983" cy="299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m 4">
            <a:extLst>
              <a:ext uri="{FF2B5EF4-FFF2-40B4-BE49-F238E27FC236}">
                <a16:creationId xmlns:a16="http://schemas.microsoft.com/office/drawing/2014/main" xmlns="" id="{7C7C055D-2570-4789-80BC-D4DFD9A484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65083" y="5531752"/>
            <a:ext cx="1748032" cy="976095"/>
          </a:xfrm>
          <a:prstGeom prst="rect">
            <a:avLst/>
          </a:prstGeom>
        </p:spPr>
      </p:pic>
    </p:spTree>
    <p:extLst>
      <p:ext uri="{BB962C8B-B14F-4D97-AF65-F5344CB8AC3E}">
        <p14:creationId xmlns:p14="http://schemas.microsoft.com/office/powerpoint/2010/main" val="45315464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eff9e42c-8e3c-45f8-8764-cdadcff363c2">
            <a:extLst>
              <a:ext uri="{FF2B5EF4-FFF2-40B4-BE49-F238E27FC236}">
                <a16:creationId xmlns:a16="http://schemas.microsoft.com/office/drawing/2014/main" xmlns="" id="{2DB61AF2-D81A-4EC6-92A1-0F5B16A787A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454" y="2288537"/>
            <a:ext cx="4817310" cy="359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xmlns="" id="{DDD1DC63-CA26-496C-B894-905B3195ECA4}"/>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t-BR"/>
          </a:p>
        </p:txBody>
      </p:sp>
      <p:pic>
        <p:nvPicPr>
          <p:cNvPr id="22531" name="Picture 3" descr="dfe96488-95be-4134-81e7-820da92f8967">
            <a:extLst>
              <a:ext uri="{FF2B5EF4-FFF2-40B4-BE49-F238E27FC236}">
                <a16:creationId xmlns:a16="http://schemas.microsoft.com/office/drawing/2014/main" xmlns="" id="{D8C76720-D377-42A5-8637-20165CBDB25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68900" y="2288537"/>
            <a:ext cx="2466975" cy="183832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xmlns="" id="{ADEF4176-1C76-4519-9470-4A9A86D76E7F}"/>
              </a:ext>
            </a:extLst>
          </p:cNvPr>
          <p:cNvSpPr>
            <a:spLocks noChangeArrowheads="1"/>
          </p:cNvSpPr>
          <p:nvPr/>
        </p:nvSpPr>
        <p:spPr bwMode="auto">
          <a:xfrm>
            <a:off x="0" y="18383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pt-BR" altLang="pt-BR" sz="1000" b="0" i="0" u="none" strike="noStrike" cap="none" normalizeH="0" baseline="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  </a:t>
            </a:r>
            <a:endParaRPr kumimoji="0" lang="pt-BR" altLang="pt-BR" sz="1800" b="0" i="0" u="none" strike="noStrike" cap="none" normalizeH="0" baseline="0">
              <a:ln>
                <a:noFill/>
              </a:ln>
              <a:solidFill>
                <a:schemeClr val="tx1"/>
              </a:solidFill>
              <a:effectLst/>
              <a:latin typeface="Arial" panose="020B0604020202020204" pitchFamily="34" charset="0"/>
            </a:endParaRPr>
          </a:p>
        </p:txBody>
      </p:sp>
      <p:pic>
        <p:nvPicPr>
          <p:cNvPr id="22534" name="Picture 6" descr="e141617d-3100-4c1a-aeb7-f2170f208dd6">
            <a:extLst>
              <a:ext uri="{FF2B5EF4-FFF2-40B4-BE49-F238E27FC236}">
                <a16:creationId xmlns:a16="http://schemas.microsoft.com/office/drawing/2014/main" xmlns="" id="{EBDF124C-1670-490A-B837-5E78B34C15C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65725" y="4262440"/>
            <a:ext cx="2470150" cy="185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6">
            <a:extLst>
              <a:ext uri="{FF2B5EF4-FFF2-40B4-BE49-F238E27FC236}">
                <a16:creationId xmlns:a16="http://schemas.microsoft.com/office/drawing/2014/main" xmlns="" id="{A3FDAD4A-D107-45A4-B0B2-E09610CDE46B}"/>
              </a:ext>
            </a:extLst>
          </p:cNvPr>
          <p:cNvSpPr>
            <a:spLocks noChangeArrowheads="1"/>
          </p:cNvSpPr>
          <p:nvPr/>
        </p:nvSpPr>
        <p:spPr bwMode="auto">
          <a:xfrm>
            <a:off x="4817310" y="6245310"/>
            <a:ext cx="4353260" cy="523220"/>
          </a:xfrm>
          <a:prstGeom prst="rect">
            <a:avLst/>
          </a:prstGeom>
          <a:solidFill>
            <a:srgbClr val="124176"/>
          </a:solidFill>
          <a:ln>
            <a:noFill/>
          </a:ln>
          <a:effectLst/>
        </p:spPr>
        <p:txBody>
          <a:bodyPr vert="horz" wrap="square" lIns="91440" tIns="45720" rIns="91440" bIns="45720"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pt-BR" altLang="pt-BR" sz="1400" b="0" i="0" u="none" strike="noStrike" cap="none" normalizeH="0" baseline="0" dirty="0">
                <a:ln>
                  <a:noFill/>
                </a:ln>
                <a:solidFill>
                  <a:schemeClr val="bg1"/>
                </a:solidFill>
                <a:effectLst/>
                <a:latin typeface="Arial" panose="020B0604020202020204" pitchFamily="34" charset="0"/>
                <a:ea typeface="Calibri" panose="020F0502020204030204" pitchFamily="34" charset="0"/>
                <a:cs typeface="Arial" panose="020B0604020202020204" pitchFamily="34" charset="0"/>
              </a:rPr>
              <a:t>Espaço para consumo dentro da loja. </a:t>
            </a:r>
          </a:p>
          <a:p>
            <a:pPr marL="0" marR="0" lvl="0" indent="0" algn="r" defTabSz="914400" rtl="0" eaLnBrk="0" fontAlgn="base" latinLnBrk="0" hangingPunct="0">
              <a:lnSpc>
                <a:spcPct val="100000"/>
              </a:lnSpc>
              <a:spcBef>
                <a:spcPct val="0"/>
              </a:spcBef>
              <a:spcAft>
                <a:spcPct val="0"/>
              </a:spcAft>
              <a:buClrTx/>
              <a:buSzTx/>
              <a:buFontTx/>
              <a:buNone/>
              <a:tabLst/>
            </a:pPr>
            <a:r>
              <a:rPr kumimoji="0" lang="pt-BR" altLang="pt-BR" sz="1400" b="0" i="0" u="none" strike="noStrike" cap="none" normalizeH="0" baseline="0" dirty="0">
                <a:ln>
                  <a:noFill/>
                </a:ln>
                <a:solidFill>
                  <a:schemeClr val="bg1"/>
                </a:solidFill>
                <a:effectLst/>
                <a:latin typeface="Arial" panose="020B0604020202020204" pitchFamily="34" charset="0"/>
                <a:ea typeface="Calibri" panose="020F0502020204030204" pitchFamily="34" charset="0"/>
                <a:cs typeface="Arial" panose="020B0604020202020204" pitchFamily="34" charset="0"/>
              </a:rPr>
              <a:t>Fonte: ABIP, na Europain 2018</a:t>
            </a:r>
            <a:r>
              <a:rPr kumimoji="0" lang="pt-BR" altLang="pt-BR" sz="1200" b="0" i="0" u="none" strike="noStrike" cap="none" normalizeH="0" baseline="0" dirty="0">
                <a:ln>
                  <a:noFill/>
                </a:ln>
                <a:solidFill>
                  <a:schemeClr val="bg1"/>
                </a:solidFill>
                <a:effectLst/>
                <a:latin typeface="Arial" panose="020B0604020202020204" pitchFamily="34" charset="0"/>
                <a:ea typeface="Calibri" panose="020F0502020204030204" pitchFamily="34" charset="0"/>
                <a:cs typeface="Arial" panose="020B0604020202020204" pitchFamily="34" charset="0"/>
              </a:rPr>
              <a:t>.</a:t>
            </a:r>
            <a:endParaRPr kumimoji="0" lang="pt-BR" altLang="pt-BR" sz="1050" b="0" i="0" u="none" strike="noStrike" cap="none" normalizeH="0" baseline="0" dirty="0">
              <a:ln>
                <a:noFill/>
              </a:ln>
              <a:solidFill>
                <a:schemeClr val="bg1"/>
              </a:solidFill>
              <a:effectLst/>
            </a:endParaRPr>
          </a:p>
        </p:txBody>
      </p:sp>
      <p:sp>
        <p:nvSpPr>
          <p:cNvPr id="11" name="Título 1">
            <a:extLst>
              <a:ext uri="{FF2B5EF4-FFF2-40B4-BE49-F238E27FC236}">
                <a16:creationId xmlns:a16="http://schemas.microsoft.com/office/drawing/2014/main" xmlns="" id="{1F338EEB-69C2-4155-9459-5346C24CB3B2}"/>
              </a:ext>
            </a:extLst>
          </p:cNvPr>
          <p:cNvSpPr txBox="1">
            <a:spLocks/>
          </p:cNvSpPr>
          <p:nvPr/>
        </p:nvSpPr>
        <p:spPr bwMode="gray">
          <a:xfrm>
            <a:off x="909470" y="1087061"/>
            <a:ext cx="7325059" cy="709865"/>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pt-PT" b="1" dirty="0"/>
              <a:t>MODELOS DE NEGÓCIO: </a:t>
            </a:r>
            <a:br>
              <a:rPr lang="pt-PT" b="1" dirty="0"/>
            </a:br>
            <a:r>
              <a:rPr lang="pt-PT" sz="2400" b="1" dirty="0"/>
              <a:t>sortimento e sofisticação para os variados momentos de compra </a:t>
            </a:r>
            <a:r>
              <a:rPr lang="pt-BR" dirty="0"/>
              <a:t/>
            </a:r>
            <a:br>
              <a:rPr lang="pt-BR" dirty="0"/>
            </a:br>
            <a:endParaRPr lang="pt-BR" dirty="0"/>
          </a:p>
        </p:txBody>
      </p:sp>
      <p:pic>
        <p:nvPicPr>
          <p:cNvPr id="14" name="Imagem 13">
            <a:extLst>
              <a:ext uri="{FF2B5EF4-FFF2-40B4-BE49-F238E27FC236}">
                <a16:creationId xmlns:a16="http://schemas.microsoft.com/office/drawing/2014/main" xmlns="" id="{9A6C4458-A566-4D3E-A753-72C034932EA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5954" y="5844800"/>
            <a:ext cx="1748032" cy="976095"/>
          </a:xfrm>
          <a:prstGeom prst="rect">
            <a:avLst/>
          </a:prstGeom>
        </p:spPr>
      </p:pic>
    </p:spTree>
    <p:extLst>
      <p:ext uri="{BB962C8B-B14F-4D97-AF65-F5344CB8AC3E}">
        <p14:creationId xmlns:p14="http://schemas.microsoft.com/office/powerpoint/2010/main" val="203615425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Espaço Reservado para Conteúdo 2">
            <a:extLst>
              <a:ext uri="{FF2B5EF4-FFF2-40B4-BE49-F238E27FC236}">
                <a16:creationId xmlns:a16="http://schemas.microsoft.com/office/drawing/2014/main" xmlns="" id="{10918AAE-7B8C-4EE5-859B-A291AAF8B2C2}"/>
              </a:ext>
            </a:extLst>
          </p:cNvPr>
          <p:cNvSpPr>
            <a:spLocks noGrp="1"/>
          </p:cNvSpPr>
          <p:nvPr>
            <p:ph idx="1"/>
          </p:nvPr>
        </p:nvSpPr>
        <p:spPr>
          <a:xfrm>
            <a:off x="357021" y="2240339"/>
            <a:ext cx="4181809" cy="3530600"/>
          </a:xfrm>
        </p:spPr>
        <p:txBody>
          <a:bodyPr>
            <a:normAutofit/>
          </a:bodyPr>
          <a:lstStyle/>
          <a:p>
            <a:r>
              <a:rPr lang="pt-PT" dirty="0"/>
              <a:t>Segundo estudos divulgados pela assessoria da Europain, “O food service está crescendo na França – aumentando 0,7% no final de setembro de 2017 – de acordo com NPD. A indústria de padarias / sanduiches melhorou - 1,6% em número de visitas –  no mesmo período, impulsionadas por novos comportamentos e expectativas do consumidor”. </a:t>
            </a:r>
            <a:endParaRPr lang="pt-BR" dirty="0"/>
          </a:p>
        </p:txBody>
      </p:sp>
      <p:pic>
        <p:nvPicPr>
          <p:cNvPr id="4" name="Imagem 3">
            <a:extLst>
              <a:ext uri="{FF2B5EF4-FFF2-40B4-BE49-F238E27FC236}">
                <a16:creationId xmlns:a16="http://schemas.microsoft.com/office/drawing/2014/main" xmlns="" id="{27AAD8EF-AC02-4DE2-9D8D-7EF84A1A16C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1951" y="5588902"/>
            <a:ext cx="1748032" cy="976095"/>
          </a:xfrm>
          <a:prstGeom prst="rect">
            <a:avLst/>
          </a:prstGeom>
        </p:spPr>
      </p:pic>
      <p:sp>
        <p:nvSpPr>
          <p:cNvPr id="5" name="Título 1">
            <a:extLst>
              <a:ext uri="{FF2B5EF4-FFF2-40B4-BE49-F238E27FC236}">
                <a16:creationId xmlns:a16="http://schemas.microsoft.com/office/drawing/2014/main" xmlns="" id="{FBCA6090-FDE3-4760-A2D0-0FE09A250C68}"/>
              </a:ext>
            </a:extLst>
          </p:cNvPr>
          <p:cNvSpPr txBox="1">
            <a:spLocks/>
          </p:cNvSpPr>
          <p:nvPr/>
        </p:nvSpPr>
        <p:spPr bwMode="gray">
          <a:xfrm>
            <a:off x="909470" y="1087061"/>
            <a:ext cx="7325059" cy="709865"/>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pt-PT" b="1" dirty="0"/>
              <a:t>MODELOS DE NEGÓCIO: </a:t>
            </a:r>
            <a:br>
              <a:rPr lang="pt-PT" b="1" dirty="0"/>
            </a:br>
            <a:r>
              <a:rPr lang="pt-PT" sz="2400" b="1" dirty="0"/>
              <a:t>sortimento e sofisticação para os variados momentos de compra </a:t>
            </a:r>
            <a:r>
              <a:rPr lang="pt-BR" dirty="0"/>
              <a:t/>
            </a:r>
            <a:br>
              <a:rPr lang="pt-BR" dirty="0"/>
            </a:br>
            <a:endParaRPr lang="pt-BR" dirty="0"/>
          </a:p>
        </p:txBody>
      </p:sp>
      <p:pic>
        <p:nvPicPr>
          <p:cNvPr id="24578" name="Imagem 40">
            <a:extLst>
              <a:ext uri="{FF2B5EF4-FFF2-40B4-BE49-F238E27FC236}">
                <a16:creationId xmlns:a16="http://schemas.microsoft.com/office/drawing/2014/main" xmlns="" id="{41B4B32D-4B98-4816-B8C3-178528857F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00662" y="3219450"/>
            <a:ext cx="4693303" cy="184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tângulo 5">
            <a:extLst>
              <a:ext uri="{FF2B5EF4-FFF2-40B4-BE49-F238E27FC236}">
                <a16:creationId xmlns:a16="http://schemas.microsoft.com/office/drawing/2014/main" xmlns="" id="{5080CDEC-1BBE-43B0-9C04-1AEA6D5E3102}"/>
              </a:ext>
            </a:extLst>
          </p:cNvPr>
          <p:cNvSpPr/>
          <p:nvPr/>
        </p:nvSpPr>
        <p:spPr>
          <a:xfrm>
            <a:off x="4600662" y="5451524"/>
            <a:ext cx="4572000" cy="274755"/>
          </a:xfrm>
          <a:prstGeom prst="rect">
            <a:avLst/>
          </a:prstGeom>
        </p:spPr>
        <p:txBody>
          <a:bodyPr>
            <a:spAutoFit/>
          </a:bodyPr>
          <a:lstStyle/>
          <a:p>
            <a:pPr algn="r">
              <a:lnSpc>
                <a:spcPct val="107000"/>
              </a:lnSpc>
              <a:spcAft>
                <a:spcPts val="800"/>
              </a:spcAft>
            </a:pPr>
            <a:r>
              <a:rPr lang="pt-BR" sz="1200" dirty="0">
                <a:latin typeface="+mj-lt"/>
                <a:ea typeface="Calibri" panose="020F0502020204030204" pitchFamily="34" charset="0"/>
                <a:cs typeface="Times New Roman" panose="02020603050405020304" pitchFamily="18" charset="0"/>
              </a:rPr>
              <a:t>Fonte: Assessoria de imprensa Europain, 2018.</a:t>
            </a:r>
            <a:endParaRPr lang="pt-BR" sz="1200" dirty="0">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4274967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Espaço Reservado para Conteúdo 2">
            <a:extLst>
              <a:ext uri="{FF2B5EF4-FFF2-40B4-BE49-F238E27FC236}">
                <a16:creationId xmlns:a16="http://schemas.microsoft.com/office/drawing/2014/main" xmlns="" id="{5FEB8A85-BAB3-429F-A449-51A821BC686E}"/>
              </a:ext>
            </a:extLst>
          </p:cNvPr>
          <p:cNvSpPr>
            <a:spLocks noGrp="1"/>
          </p:cNvSpPr>
          <p:nvPr>
            <p:ph idx="1"/>
          </p:nvPr>
        </p:nvSpPr>
        <p:spPr>
          <a:xfrm>
            <a:off x="380999" y="4653548"/>
            <a:ext cx="8382000" cy="2107533"/>
          </a:xfrm>
        </p:spPr>
        <p:txBody>
          <a:bodyPr>
            <a:normAutofit/>
          </a:bodyPr>
          <a:lstStyle/>
          <a:p>
            <a:r>
              <a:rPr lang="pt-BR" dirty="0"/>
              <a:t>É possível afirmar que, 23% das visitas aos pontos de venda de alimentação na França acontecem em padaria ou sanduicherias. A recém descoberta da amplitude deste produto é oferecida em padarias / sanduíches como uma oportunidades multi-momento, seja no café da manhã, almoço, intervalos ou brunch. Essa </a:t>
            </a:r>
            <a:r>
              <a:rPr lang="pt-BR" dirty="0" err="1"/>
              <a:t>oportunização</a:t>
            </a:r>
            <a:r>
              <a:rPr lang="pt-BR" dirty="0"/>
              <a:t> de novos momentos de compra interferiu de forma direta no número de visitas e de vendas por momento de compra.</a:t>
            </a:r>
          </a:p>
        </p:txBody>
      </p:sp>
      <p:sp>
        <p:nvSpPr>
          <p:cNvPr id="4" name="Título 1">
            <a:extLst>
              <a:ext uri="{FF2B5EF4-FFF2-40B4-BE49-F238E27FC236}">
                <a16:creationId xmlns:a16="http://schemas.microsoft.com/office/drawing/2014/main" xmlns="" id="{06C160CD-D441-4C1F-BE43-85F1D8C5BAFE}"/>
              </a:ext>
            </a:extLst>
          </p:cNvPr>
          <p:cNvSpPr txBox="1">
            <a:spLocks/>
          </p:cNvSpPr>
          <p:nvPr/>
        </p:nvSpPr>
        <p:spPr bwMode="gray">
          <a:xfrm>
            <a:off x="718970" y="1150685"/>
            <a:ext cx="7325059" cy="709865"/>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pt-PT" b="1" dirty="0"/>
              <a:t>MODELOS DE NEGÓCIO: </a:t>
            </a:r>
            <a:br>
              <a:rPr lang="pt-PT" b="1" dirty="0"/>
            </a:br>
            <a:r>
              <a:rPr lang="pt-PT" sz="2400" b="1" dirty="0"/>
              <a:t>sortimento e sofisticação para os variados momentos de compra </a:t>
            </a:r>
            <a:r>
              <a:rPr lang="pt-BR" dirty="0"/>
              <a:t/>
            </a:r>
            <a:br>
              <a:rPr lang="pt-BR" dirty="0"/>
            </a:br>
            <a:endParaRPr lang="pt-BR" dirty="0"/>
          </a:p>
        </p:txBody>
      </p:sp>
      <p:pic>
        <p:nvPicPr>
          <p:cNvPr id="25602" name="Imagem 42">
            <a:extLst>
              <a:ext uri="{FF2B5EF4-FFF2-40B4-BE49-F238E27FC236}">
                <a16:creationId xmlns:a16="http://schemas.microsoft.com/office/drawing/2014/main" xmlns="" id="{90B8FCD4-488D-412C-880B-B4629CCAC2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7602" y="2204452"/>
            <a:ext cx="5588793" cy="2370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321658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a:extLst>
              <a:ext uri="{FF2B5EF4-FFF2-40B4-BE49-F238E27FC236}">
                <a16:creationId xmlns:a16="http://schemas.microsoft.com/office/drawing/2014/main" xmlns="" id="{E9F44CCB-971A-4081-9740-B7009E38296C}"/>
              </a:ext>
            </a:extLst>
          </p:cNvPr>
          <p:cNvSpPr>
            <a:spLocks noGrp="1"/>
          </p:cNvSpPr>
          <p:nvPr>
            <p:ph idx="1"/>
          </p:nvPr>
        </p:nvSpPr>
        <p:spPr>
          <a:xfrm>
            <a:off x="361951" y="2412999"/>
            <a:ext cx="5880343" cy="3530600"/>
          </a:xfrm>
        </p:spPr>
        <p:txBody>
          <a:bodyPr>
            <a:normAutofit fontScale="92500" lnSpcReduction="10000"/>
          </a:bodyPr>
          <a:lstStyle/>
          <a:p>
            <a:r>
              <a:rPr lang="pt-PT" sz="2000" dirty="0"/>
              <a:t>Ainda segundo o estudo disponibilizado pela organização da feira, “</a:t>
            </a:r>
            <a:r>
              <a:rPr lang="pt-PT" sz="2000" b="1" dirty="0"/>
              <a:t>No Reino Unido, as pessoas desfrutam de sanduiches para o almoço, enquanto na Alemanha, Itália e França, é tradicional essas refeições pela manhã e pela tarde. As visitas à padaria estão crescendo a um ritmo mais rápido do que as tendências do mercado”. </a:t>
            </a:r>
            <a:r>
              <a:rPr lang="pt-PT" sz="2000" dirty="0"/>
              <a:t>A Europa encara esse cenário com grande expectiva e serve de modelo quanto a resilência das padarias e confeitarias a uma nova necessidade de mercado.</a:t>
            </a:r>
            <a:endParaRPr lang="pt-BR" sz="2000" dirty="0"/>
          </a:p>
          <a:p>
            <a:pPr marL="0" indent="0">
              <a:buNone/>
            </a:pPr>
            <a:endParaRPr lang="pt-BR" dirty="0"/>
          </a:p>
        </p:txBody>
      </p:sp>
      <p:sp>
        <p:nvSpPr>
          <p:cNvPr id="4" name="Título 1">
            <a:extLst>
              <a:ext uri="{FF2B5EF4-FFF2-40B4-BE49-F238E27FC236}">
                <a16:creationId xmlns:a16="http://schemas.microsoft.com/office/drawing/2014/main" xmlns="" id="{345B9476-61B1-4596-B026-0E654DF32007}"/>
              </a:ext>
            </a:extLst>
          </p:cNvPr>
          <p:cNvSpPr txBox="1">
            <a:spLocks/>
          </p:cNvSpPr>
          <p:nvPr/>
        </p:nvSpPr>
        <p:spPr bwMode="gray">
          <a:xfrm>
            <a:off x="718970" y="1150685"/>
            <a:ext cx="7325059" cy="709865"/>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pt-PT" b="1" dirty="0"/>
              <a:t>MODELOS DE NEGÓCIO: </a:t>
            </a:r>
            <a:br>
              <a:rPr lang="pt-PT" b="1" dirty="0"/>
            </a:br>
            <a:r>
              <a:rPr lang="pt-PT" sz="2400" b="1" dirty="0"/>
              <a:t>sortimento e sofisticação para os variados momentos de compra </a:t>
            </a:r>
            <a:r>
              <a:rPr lang="pt-BR" dirty="0"/>
              <a:t/>
            </a:r>
            <a:br>
              <a:rPr lang="pt-BR" dirty="0"/>
            </a:br>
            <a:endParaRPr lang="pt-BR" dirty="0"/>
          </a:p>
        </p:txBody>
      </p:sp>
      <p:pic>
        <p:nvPicPr>
          <p:cNvPr id="26626" name="Imagem 8">
            <a:extLst>
              <a:ext uri="{FF2B5EF4-FFF2-40B4-BE49-F238E27FC236}">
                <a16:creationId xmlns:a16="http://schemas.microsoft.com/office/drawing/2014/main" xmlns="" id="{F8D2D8FF-D156-4F02-B5EB-6D36EFCDEB5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42294" y="2246565"/>
            <a:ext cx="2901706" cy="2159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7" name="Imagem 95">
            <a:extLst>
              <a:ext uri="{FF2B5EF4-FFF2-40B4-BE49-F238E27FC236}">
                <a16:creationId xmlns:a16="http://schemas.microsoft.com/office/drawing/2014/main" xmlns="" id="{4FF2E6E5-A3E4-4D02-92B5-7BE3A08FC96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17507" y="4405566"/>
            <a:ext cx="2551280" cy="1911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tângulo 4">
            <a:extLst>
              <a:ext uri="{FF2B5EF4-FFF2-40B4-BE49-F238E27FC236}">
                <a16:creationId xmlns:a16="http://schemas.microsoft.com/office/drawing/2014/main" xmlns="" id="{B8ED7ED6-5CD3-47A1-8723-58D2DAEDF6CC}"/>
              </a:ext>
            </a:extLst>
          </p:cNvPr>
          <p:cNvSpPr/>
          <p:nvPr/>
        </p:nvSpPr>
        <p:spPr>
          <a:xfrm>
            <a:off x="6531901" y="6427189"/>
            <a:ext cx="2436886" cy="274755"/>
          </a:xfrm>
          <a:prstGeom prst="rect">
            <a:avLst/>
          </a:prstGeom>
        </p:spPr>
        <p:txBody>
          <a:bodyPr wrap="none">
            <a:spAutoFit/>
          </a:bodyPr>
          <a:lstStyle/>
          <a:p>
            <a:pPr algn="r">
              <a:lnSpc>
                <a:spcPct val="107000"/>
              </a:lnSpc>
              <a:spcAft>
                <a:spcPts val="800"/>
              </a:spcAft>
            </a:pPr>
            <a:r>
              <a:rPr lang="pt-BR" sz="1200" dirty="0">
                <a:latin typeface="+mj-lt"/>
                <a:ea typeface="Calibri" panose="020F0502020204030204" pitchFamily="34" charset="0"/>
                <a:cs typeface="Times New Roman" panose="02020603050405020304" pitchFamily="18" charset="0"/>
              </a:rPr>
              <a:t>Fonte: ABIP, na Europain 2018.</a:t>
            </a:r>
            <a:endParaRPr lang="pt-BR" sz="1200" dirty="0">
              <a:effectLst/>
              <a:latin typeface="+mj-lt"/>
              <a:ea typeface="Calibri" panose="020F0502020204030204" pitchFamily="34" charset="0"/>
              <a:cs typeface="Times New Roman" panose="02020603050405020304" pitchFamily="18" charset="0"/>
            </a:endParaRPr>
          </a:p>
        </p:txBody>
      </p:sp>
      <p:pic>
        <p:nvPicPr>
          <p:cNvPr id="8" name="Imagem 7">
            <a:extLst>
              <a:ext uri="{FF2B5EF4-FFF2-40B4-BE49-F238E27FC236}">
                <a16:creationId xmlns:a16="http://schemas.microsoft.com/office/drawing/2014/main" xmlns="" id="{7A48E419-47ED-4E3A-BD21-78D024617D3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1951" y="5588902"/>
            <a:ext cx="1748032" cy="976095"/>
          </a:xfrm>
          <a:prstGeom prst="rect">
            <a:avLst/>
          </a:prstGeom>
        </p:spPr>
      </p:pic>
    </p:spTree>
    <p:extLst>
      <p:ext uri="{BB962C8B-B14F-4D97-AF65-F5344CB8AC3E}">
        <p14:creationId xmlns:p14="http://schemas.microsoft.com/office/powerpoint/2010/main" val="119860807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a:extLst>
              <a:ext uri="{FF2B5EF4-FFF2-40B4-BE49-F238E27FC236}">
                <a16:creationId xmlns:a16="http://schemas.microsoft.com/office/drawing/2014/main" xmlns="" id="{3DBEFB03-5906-4D4F-8637-D54B8EEA1284}"/>
              </a:ext>
            </a:extLst>
          </p:cNvPr>
          <p:cNvSpPr>
            <a:spLocks noGrp="1"/>
          </p:cNvSpPr>
          <p:nvPr>
            <p:ph idx="1"/>
          </p:nvPr>
        </p:nvSpPr>
        <p:spPr>
          <a:xfrm>
            <a:off x="361951" y="2432929"/>
            <a:ext cx="5134309" cy="3530600"/>
          </a:xfrm>
        </p:spPr>
        <p:txBody>
          <a:bodyPr>
            <a:normAutofit lnSpcReduction="10000"/>
          </a:bodyPr>
          <a:lstStyle/>
          <a:p>
            <a:r>
              <a:rPr lang="pt-BR" sz="1900" dirty="0"/>
              <a:t>Outra tendência é o aspecto artístico que algumas padarias e confeitarias francesas têm ganhado. </a:t>
            </a:r>
            <a:r>
              <a:rPr lang="pt-BR" sz="1900" b="1" dirty="0"/>
              <a:t>O tratamento dos produtos como “joias”, categoria essa que a confeitaria já havia ganhado mas que era pouco comum nos produtos panificados.</a:t>
            </a:r>
            <a:r>
              <a:rPr lang="pt-BR" sz="1900" dirty="0"/>
              <a:t> Isso demonstra valorização pelos artesanal, pela experiência de consumo, pela tradição e pela representatividade social e econômica do setor.</a:t>
            </a:r>
          </a:p>
          <a:p>
            <a:endParaRPr lang="pt-BR" dirty="0"/>
          </a:p>
        </p:txBody>
      </p:sp>
      <p:sp>
        <p:nvSpPr>
          <p:cNvPr id="4" name="Título 1">
            <a:extLst>
              <a:ext uri="{FF2B5EF4-FFF2-40B4-BE49-F238E27FC236}">
                <a16:creationId xmlns:a16="http://schemas.microsoft.com/office/drawing/2014/main" xmlns="" id="{1652E613-D874-40D2-B164-98074EA0980B}"/>
              </a:ext>
            </a:extLst>
          </p:cNvPr>
          <p:cNvSpPr txBox="1">
            <a:spLocks/>
          </p:cNvSpPr>
          <p:nvPr/>
        </p:nvSpPr>
        <p:spPr bwMode="gray">
          <a:xfrm>
            <a:off x="718970" y="1150685"/>
            <a:ext cx="7325059" cy="709865"/>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pt-PT" b="1" dirty="0"/>
              <a:t>MODELOS DE NEGÓCIO: </a:t>
            </a:r>
            <a:br>
              <a:rPr lang="pt-PT" b="1" dirty="0"/>
            </a:br>
            <a:r>
              <a:rPr lang="pt-PT" sz="2400" b="1" dirty="0"/>
              <a:t>sortimento e sofisticação para os variados momentos de compra </a:t>
            </a:r>
            <a:r>
              <a:rPr lang="pt-BR" dirty="0"/>
              <a:t/>
            </a:r>
            <a:br>
              <a:rPr lang="pt-BR" dirty="0"/>
            </a:br>
            <a:endParaRPr lang="pt-BR" dirty="0"/>
          </a:p>
        </p:txBody>
      </p:sp>
      <p:pic>
        <p:nvPicPr>
          <p:cNvPr id="7" name="Imagem 6">
            <a:extLst>
              <a:ext uri="{FF2B5EF4-FFF2-40B4-BE49-F238E27FC236}">
                <a16:creationId xmlns:a16="http://schemas.microsoft.com/office/drawing/2014/main" xmlns="" id="{2B617043-C7FB-43A3-8B95-3F32015562E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1951" y="5588902"/>
            <a:ext cx="1748032" cy="976095"/>
          </a:xfrm>
          <a:prstGeom prst="rect">
            <a:avLst/>
          </a:prstGeom>
        </p:spPr>
      </p:pic>
      <p:pic>
        <p:nvPicPr>
          <p:cNvPr id="27651" name="Imagem 84">
            <a:extLst>
              <a:ext uri="{FF2B5EF4-FFF2-40B4-BE49-F238E27FC236}">
                <a16:creationId xmlns:a16="http://schemas.microsoft.com/office/drawing/2014/main" xmlns="" id="{2F7C6340-2E5A-4782-A6EC-D73A646F688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11339" t="2795" b="6647"/>
          <a:stretch>
            <a:fillRect/>
          </a:stretch>
        </p:blipFill>
        <p:spPr bwMode="auto">
          <a:xfrm rot="-5400000">
            <a:off x="6055961" y="2197649"/>
            <a:ext cx="2528339" cy="364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tângulo 5">
            <a:extLst>
              <a:ext uri="{FF2B5EF4-FFF2-40B4-BE49-F238E27FC236}">
                <a16:creationId xmlns:a16="http://schemas.microsoft.com/office/drawing/2014/main" xmlns="" id="{0C982BE2-F2EC-47DD-81D0-D0B33AAD9541}"/>
              </a:ext>
            </a:extLst>
          </p:cNvPr>
          <p:cNvSpPr/>
          <p:nvPr/>
        </p:nvSpPr>
        <p:spPr>
          <a:xfrm>
            <a:off x="4562810" y="5491156"/>
            <a:ext cx="4572000" cy="472373"/>
          </a:xfrm>
          <a:prstGeom prst="rect">
            <a:avLst/>
          </a:prstGeom>
        </p:spPr>
        <p:txBody>
          <a:bodyPr>
            <a:spAutoFit/>
          </a:bodyPr>
          <a:lstStyle/>
          <a:p>
            <a:pPr algn="r">
              <a:lnSpc>
                <a:spcPct val="107000"/>
              </a:lnSpc>
              <a:spcAft>
                <a:spcPts val="800"/>
              </a:spcAft>
            </a:pPr>
            <a:r>
              <a:rPr lang="pt-BR" sz="1200" dirty="0">
                <a:latin typeface="+mj-lt"/>
                <a:ea typeface="Calibri" panose="020F0502020204030204" pitchFamily="34" charset="0"/>
                <a:cs typeface="Times New Roman" panose="02020603050405020304" pitchFamily="18" charset="0"/>
              </a:rPr>
              <a:t>Panificação como arte, em material comercial da empresa </a:t>
            </a:r>
            <a:r>
              <a:rPr lang="pt-BR" sz="1200" dirty="0" err="1">
                <a:latin typeface="+mj-lt"/>
                <a:ea typeface="Calibri" panose="020F0502020204030204" pitchFamily="34" charset="0"/>
                <a:cs typeface="Times New Roman" panose="02020603050405020304" pitchFamily="18" charset="0"/>
              </a:rPr>
              <a:t>Pani</a:t>
            </a:r>
            <a:r>
              <a:rPr lang="pt-BR" sz="1200" dirty="0">
                <a:latin typeface="+mj-lt"/>
                <a:ea typeface="Calibri" panose="020F0502020204030204" pitchFamily="34" charset="0"/>
                <a:cs typeface="Times New Roman" panose="02020603050405020304" pitchFamily="18" charset="0"/>
              </a:rPr>
              <a:t> </a:t>
            </a:r>
            <a:r>
              <a:rPr lang="pt-BR" sz="1200" dirty="0" err="1">
                <a:latin typeface="+mj-lt"/>
                <a:ea typeface="Calibri" panose="020F0502020204030204" pitchFamily="34" charset="0"/>
                <a:cs typeface="Times New Roman" panose="02020603050405020304" pitchFamily="18" charset="0"/>
              </a:rPr>
              <a:t>Concept</a:t>
            </a:r>
            <a:r>
              <a:rPr lang="pt-BR" sz="1200" dirty="0">
                <a:latin typeface="+mj-lt"/>
                <a:ea typeface="Calibri" panose="020F0502020204030204" pitchFamily="34" charset="0"/>
                <a:cs typeface="Times New Roman" panose="02020603050405020304" pitchFamily="18" charset="0"/>
              </a:rPr>
              <a:t>. Fonte: ABIP, na Europain 2018.</a:t>
            </a:r>
            <a:endParaRPr lang="pt-BR" sz="1200" dirty="0">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1150809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a:extLst>
              <a:ext uri="{FF2B5EF4-FFF2-40B4-BE49-F238E27FC236}">
                <a16:creationId xmlns:a16="http://schemas.microsoft.com/office/drawing/2014/main" xmlns="" id="{83376B4E-3DE6-4D0C-9618-244C5EEC3FF3}"/>
              </a:ext>
            </a:extLst>
          </p:cNvPr>
          <p:cNvSpPr>
            <a:spLocks noGrp="1"/>
          </p:cNvSpPr>
          <p:nvPr>
            <p:ph idx="1"/>
          </p:nvPr>
        </p:nvSpPr>
        <p:spPr>
          <a:xfrm>
            <a:off x="3770142" y="2760513"/>
            <a:ext cx="4821355" cy="2828388"/>
          </a:xfrm>
        </p:spPr>
        <p:txBody>
          <a:bodyPr>
            <a:normAutofit lnSpcReduction="10000"/>
          </a:bodyPr>
          <a:lstStyle/>
          <a:p>
            <a:r>
              <a:rPr lang="pt-BR" b="1" dirty="0"/>
              <a:t>Nos Estados Unidos, 58% dos consumidores usam um aplicativo para suas compras de fast food, conforme estudo divulgado na Europain. </a:t>
            </a:r>
            <a:r>
              <a:rPr lang="pt-BR" dirty="0"/>
              <a:t>As padarias oferecem alimentos que podem ser comidos na loja além de vender produtos para levar para casa. Por isso se tornam um dos maiores potenciais de mercado para as compras virtuais.</a:t>
            </a:r>
          </a:p>
          <a:p>
            <a:endParaRPr lang="pt-BR" dirty="0"/>
          </a:p>
        </p:txBody>
      </p:sp>
      <p:sp>
        <p:nvSpPr>
          <p:cNvPr id="4" name="Título 1">
            <a:extLst>
              <a:ext uri="{FF2B5EF4-FFF2-40B4-BE49-F238E27FC236}">
                <a16:creationId xmlns:a16="http://schemas.microsoft.com/office/drawing/2014/main" xmlns="" id="{FD9A537C-B2E6-4D87-85E8-28F6FD699BEB}"/>
              </a:ext>
            </a:extLst>
          </p:cNvPr>
          <p:cNvSpPr txBox="1">
            <a:spLocks/>
          </p:cNvSpPr>
          <p:nvPr/>
        </p:nvSpPr>
        <p:spPr bwMode="gray">
          <a:xfrm>
            <a:off x="909470" y="1386538"/>
            <a:ext cx="7325059" cy="709865"/>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lvl="0" algn="ctr"/>
            <a:r>
              <a:rPr lang="pt-PT" b="1" dirty="0"/>
              <a:t>VIRTUAL: venda e pagamentos a um click de distância</a:t>
            </a:r>
            <a:endParaRPr lang="pt-BR" dirty="0"/>
          </a:p>
          <a:p>
            <a:r>
              <a:rPr lang="pt-BR" dirty="0"/>
              <a:t/>
            </a:r>
            <a:br>
              <a:rPr lang="pt-BR" dirty="0"/>
            </a:br>
            <a:endParaRPr lang="pt-BR" dirty="0"/>
          </a:p>
        </p:txBody>
      </p:sp>
      <p:pic>
        <p:nvPicPr>
          <p:cNvPr id="5" name="Imagem 4">
            <a:extLst>
              <a:ext uri="{FF2B5EF4-FFF2-40B4-BE49-F238E27FC236}">
                <a16:creationId xmlns:a16="http://schemas.microsoft.com/office/drawing/2014/main" xmlns="" id="{5DC64831-D431-4B03-A5A3-A76BF54DEFC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70714" y="5471462"/>
            <a:ext cx="1748032" cy="976095"/>
          </a:xfrm>
          <a:prstGeom prst="rect">
            <a:avLst/>
          </a:prstGeom>
        </p:spPr>
      </p:pic>
      <p:pic>
        <p:nvPicPr>
          <p:cNvPr id="1026" name="Imagem 70">
            <a:extLst>
              <a:ext uri="{FF2B5EF4-FFF2-40B4-BE49-F238E27FC236}">
                <a16:creationId xmlns:a16="http://schemas.microsoft.com/office/drawing/2014/main" xmlns="" id="{05C8CD3C-B69D-461C-AA8A-6C2FA071AE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 t="17017" r="48262" b="48581"/>
          <a:stretch>
            <a:fillRect/>
          </a:stretch>
        </p:blipFill>
        <p:spPr bwMode="auto">
          <a:xfrm>
            <a:off x="0" y="2453625"/>
            <a:ext cx="3768234" cy="3553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tângulo 7">
            <a:extLst>
              <a:ext uri="{FF2B5EF4-FFF2-40B4-BE49-F238E27FC236}">
                <a16:creationId xmlns:a16="http://schemas.microsoft.com/office/drawing/2014/main" xmlns="" id="{49598B39-BC3B-4D30-AC0C-F1B494C5C18E}"/>
              </a:ext>
            </a:extLst>
          </p:cNvPr>
          <p:cNvSpPr/>
          <p:nvPr/>
        </p:nvSpPr>
        <p:spPr>
          <a:xfrm>
            <a:off x="0" y="6157606"/>
            <a:ext cx="2572031" cy="289951"/>
          </a:xfrm>
          <a:prstGeom prst="rect">
            <a:avLst/>
          </a:prstGeom>
        </p:spPr>
        <p:txBody>
          <a:bodyPr wrap="square">
            <a:spAutoFit/>
          </a:bodyPr>
          <a:lstStyle/>
          <a:p>
            <a:pPr algn="r">
              <a:lnSpc>
                <a:spcPct val="107000"/>
              </a:lnSpc>
              <a:spcAft>
                <a:spcPts val="800"/>
              </a:spcAft>
            </a:pPr>
            <a:r>
              <a:rPr lang="pt-BR" sz="1200" dirty="0">
                <a:latin typeface="+mj-lt"/>
                <a:ea typeface="Calibri" panose="020F0502020204030204" pitchFamily="34" charset="0"/>
                <a:cs typeface="Times New Roman" panose="02020603050405020304" pitchFamily="18" charset="0"/>
              </a:rPr>
              <a:t>Fonte: ABIP, na Europain 2018.</a:t>
            </a:r>
            <a:endParaRPr lang="pt-BR" sz="1200" dirty="0">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024124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9FE6B2E7-7CD7-4685-B971-1EE642AFAD57}"/>
              </a:ext>
            </a:extLst>
          </p:cNvPr>
          <p:cNvSpPr>
            <a:spLocks noGrp="1"/>
          </p:cNvSpPr>
          <p:nvPr>
            <p:ph type="title"/>
          </p:nvPr>
        </p:nvSpPr>
        <p:spPr>
          <a:xfrm>
            <a:off x="628650" y="912044"/>
            <a:ext cx="7886700" cy="1325563"/>
          </a:xfrm>
        </p:spPr>
        <p:txBody>
          <a:bodyPr>
            <a:normAutofit/>
          </a:bodyPr>
          <a:lstStyle/>
          <a:p>
            <a:r>
              <a:rPr lang="pt-PT" b="1" dirty="0">
                <a:solidFill>
                  <a:schemeClr val="bg1"/>
                </a:solidFill>
              </a:rPr>
              <a:t>SAUDABILIDADE: produção e consumo</a:t>
            </a:r>
            <a:r>
              <a:rPr lang="pt-BR" dirty="0">
                <a:solidFill>
                  <a:schemeClr val="bg1"/>
                </a:solidFill>
              </a:rPr>
              <a:t/>
            </a:r>
            <a:br>
              <a:rPr lang="pt-BR" dirty="0">
                <a:solidFill>
                  <a:schemeClr val="bg1"/>
                </a:solidFill>
              </a:rPr>
            </a:br>
            <a:endParaRPr lang="pt-BR" dirty="0">
              <a:solidFill>
                <a:schemeClr val="bg1"/>
              </a:solidFill>
            </a:endParaRPr>
          </a:p>
        </p:txBody>
      </p:sp>
      <p:sp>
        <p:nvSpPr>
          <p:cNvPr id="3" name="Espaço Reservado para Conteúdo 2">
            <a:extLst>
              <a:ext uri="{FF2B5EF4-FFF2-40B4-BE49-F238E27FC236}">
                <a16:creationId xmlns:a16="http://schemas.microsoft.com/office/drawing/2014/main" xmlns="" id="{F86719E1-4291-4E2B-98B5-D4079F765D2B}"/>
              </a:ext>
            </a:extLst>
          </p:cNvPr>
          <p:cNvSpPr>
            <a:spLocks noGrp="1"/>
          </p:cNvSpPr>
          <p:nvPr>
            <p:ph idx="1"/>
          </p:nvPr>
        </p:nvSpPr>
        <p:spPr>
          <a:xfrm>
            <a:off x="228600" y="2515426"/>
            <a:ext cx="4933950" cy="3243637"/>
          </a:xfrm>
        </p:spPr>
        <p:txBody>
          <a:bodyPr>
            <a:normAutofit lnSpcReduction="10000"/>
          </a:bodyPr>
          <a:lstStyle/>
          <a:p>
            <a:r>
              <a:rPr lang="pt-PT" sz="2400" b="1" dirty="0"/>
              <a:t>Farinha de trigo orgânico  (chamada pelos europeus de BIO)</a:t>
            </a:r>
            <a:endParaRPr lang="pt-BR" sz="2400" dirty="0"/>
          </a:p>
          <a:p>
            <a:pPr marL="0" indent="0">
              <a:buNone/>
            </a:pPr>
            <a:r>
              <a:rPr lang="pt-BR" sz="2000" dirty="0"/>
              <a:t>“O trigo orgânico, utilizado nesse tipo de farinha, é cultivado sem o uso de fertilizantes, agrotóxicos, respeitando as características do solo e preservando o meio ambiente”.</a:t>
            </a:r>
          </a:p>
          <a:p>
            <a:pPr marL="0" indent="0">
              <a:buNone/>
            </a:pPr>
            <a:r>
              <a:rPr lang="pt-BR" sz="2000" dirty="0"/>
              <a:t>Fonte: portal Trigo é Saúde.</a:t>
            </a:r>
          </a:p>
          <a:p>
            <a:pPr marL="0" indent="0">
              <a:buNone/>
            </a:pPr>
            <a:endParaRPr lang="pt-BR" dirty="0"/>
          </a:p>
          <a:p>
            <a:endParaRPr lang="pt-BR" dirty="0"/>
          </a:p>
        </p:txBody>
      </p:sp>
      <p:pic>
        <p:nvPicPr>
          <p:cNvPr id="4" name="Imagem 23">
            <a:extLst>
              <a:ext uri="{FF2B5EF4-FFF2-40B4-BE49-F238E27FC236}">
                <a16:creationId xmlns:a16="http://schemas.microsoft.com/office/drawing/2014/main" xmlns="" id="{A5902340-A95F-4C16-AFDB-68DE3FA7E33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12004" b="27512"/>
          <a:stretch>
            <a:fillRect/>
          </a:stretch>
        </p:blipFill>
        <p:spPr bwMode="auto">
          <a:xfrm>
            <a:off x="5426798" y="2515426"/>
            <a:ext cx="4250602" cy="3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m 5">
            <a:extLst>
              <a:ext uri="{FF2B5EF4-FFF2-40B4-BE49-F238E27FC236}">
                <a16:creationId xmlns:a16="http://schemas.microsoft.com/office/drawing/2014/main" xmlns="" id="{DC719407-31E7-4688-A9BC-F03D89194D0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600" y="5759063"/>
            <a:ext cx="1748032" cy="976095"/>
          </a:xfrm>
          <a:prstGeom prst="rect">
            <a:avLst/>
          </a:prstGeom>
        </p:spPr>
      </p:pic>
    </p:spTree>
    <p:extLst>
      <p:ext uri="{BB962C8B-B14F-4D97-AF65-F5344CB8AC3E}">
        <p14:creationId xmlns:p14="http://schemas.microsoft.com/office/powerpoint/2010/main" val="172615484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a:extLst>
              <a:ext uri="{FF2B5EF4-FFF2-40B4-BE49-F238E27FC236}">
                <a16:creationId xmlns:a16="http://schemas.microsoft.com/office/drawing/2014/main" xmlns="" id="{83376B4E-3DE6-4D0C-9618-244C5EEC3FF3}"/>
              </a:ext>
            </a:extLst>
          </p:cNvPr>
          <p:cNvSpPr>
            <a:spLocks noGrp="1"/>
          </p:cNvSpPr>
          <p:nvPr>
            <p:ph idx="1"/>
          </p:nvPr>
        </p:nvSpPr>
        <p:spPr>
          <a:xfrm>
            <a:off x="599741" y="2489200"/>
            <a:ext cx="4524709" cy="3099702"/>
          </a:xfrm>
        </p:spPr>
        <p:txBody>
          <a:bodyPr>
            <a:normAutofit lnSpcReduction="10000"/>
          </a:bodyPr>
          <a:lstStyle/>
          <a:p>
            <a:r>
              <a:rPr lang="pt-BR" dirty="0"/>
              <a:t>É crescente a demanda por aplicativos e canais de venda alternativos, em que o cliente possa escolher mais que produtos padronizados (como pães variados dentro do mix), mas ainda personalizar os produtos que deseja (montar sua pizza, sanduiche ou mesmo a compra de insumos, como queijo porcionado em gramas). </a:t>
            </a:r>
          </a:p>
          <a:p>
            <a:endParaRPr lang="pt-BR" dirty="0"/>
          </a:p>
        </p:txBody>
      </p:sp>
      <p:sp>
        <p:nvSpPr>
          <p:cNvPr id="4" name="Título 1">
            <a:extLst>
              <a:ext uri="{FF2B5EF4-FFF2-40B4-BE49-F238E27FC236}">
                <a16:creationId xmlns:a16="http://schemas.microsoft.com/office/drawing/2014/main" xmlns="" id="{FD9A537C-B2E6-4D87-85E8-28F6FD699BEB}"/>
              </a:ext>
            </a:extLst>
          </p:cNvPr>
          <p:cNvSpPr txBox="1">
            <a:spLocks/>
          </p:cNvSpPr>
          <p:nvPr/>
        </p:nvSpPr>
        <p:spPr bwMode="gray">
          <a:xfrm>
            <a:off x="909470" y="1386538"/>
            <a:ext cx="7325059" cy="709865"/>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lvl="0" algn="ctr"/>
            <a:r>
              <a:rPr lang="pt-PT" b="1" dirty="0"/>
              <a:t>VIRTUAL: venda e pagamentos a um click de distância</a:t>
            </a:r>
            <a:endParaRPr lang="pt-BR" dirty="0"/>
          </a:p>
          <a:p>
            <a:r>
              <a:rPr lang="pt-BR" dirty="0"/>
              <a:t/>
            </a:r>
            <a:br>
              <a:rPr lang="pt-BR" dirty="0"/>
            </a:br>
            <a:endParaRPr lang="pt-BR" dirty="0"/>
          </a:p>
        </p:txBody>
      </p:sp>
      <p:pic>
        <p:nvPicPr>
          <p:cNvPr id="5" name="Imagem 4">
            <a:extLst>
              <a:ext uri="{FF2B5EF4-FFF2-40B4-BE49-F238E27FC236}">
                <a16:creationId xmlns:a16="http://schemas.microsoft.com/office/drawing/2014/main" xmlns="" id="{5DC64831-D431-4B03-A5A3-A76BF54DEFC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1951" y="5588902"/>
            <a:ext cx="1748032" cy="976095"/>
          </a:xfrm>
          <a:prstGeom prst="rect">
            <a:avLst/>
          </a:prstGeom>
        </p:spPr>
      </p:pic>
      <p:pic>
        <p:nvPicPr>
          <p:cNvPr id="6" name="Imagem 71">
            <a:extLst>
              <a:ext uri="{FF2B5EF4-FFF2-40B4-BE49-F238E27FC236}">
                <a16:creationId xmlns:a16="http://schemas.microsoft.com/office/drawing/2014/main" xmlns="" id="{2AE0B4EA-0931-47EC-829D-505A74ED503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4636" t="78199" r="1204" b="3493"/>
          <a:stretch/>
        </p:blipFill>
        <p:spPr bwMode="auto">
          <a:xfrm>
            <a:off x="5657114" y="2275466"/>
            <a:ext cx="3486886" cy="2039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m 71">
            <a:extLst>
              <a:ext uri="{FF2B5EF4-FFF2-40B4-BE49-F238E27FC236}">
                <a16:creationId xmlns:a16="http://schemas.microsoft.com/office/drawing/2014/main" xmlns="" id="{E62D3BBE-7027-4515-9746-9F4376E0EA1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4636" t="57588" r="1204" b="22388"/>
          <a:stretch/>
        </p:blipFill>
        <p:spPr bwMode="auto">
          <a:xfrm>
            <a:off x="5657114" y="4473346"/>
            <a:ext cx="3486886" cy="2231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tângulo 7">
            <a:extLst>
              <a:ext uri="{FF2B5EF4-FFF2-40B4-BE49-F238E27FC236}">
                <a16:creationId xmlns:a16="http://schemas.microsoft.com/office/drawing/2014/main" xmlns="" id="{D1A5233F-B35A-4D10-B101-60A171844362}"/>
              </a:ext>
            </a:extLst>
          </p:cNvPr>
          <p:cNvSpPr/>
          <p:nvPr/>
        </p:nvSpPr>
        <p:spPr>
          <a:xfrm>
            <a:off x="6571969" y="2051510"/>
            <a:ext cx="2572031" cy="289951"/>
          </a:xfrm>
          <a:prstGeom prst="rect">
            <a:avLst/>
          </a:prstGeom>
        </p:spPr>
        <p:txBody>
          <a:bodyPr wrap="square">
            <a:spAutoFit/>
          </a:bodyPr>
          <a:lstStyle/>
          <a:p>
            <a:pPr algn="r">
              <a:lnSpc>
                <a:spcPct val="107000"/>
              </a:lnSpc>
              <a:spcAft>
                <a:spcPts val="800"/>
              </a:spcAft>
            </a:pPr>
            <a:r>
              <a:rPr lang="pt-BR" sz="1200" dirty="0">
                <a:latin typeface="+mj-lt"/>
                <a:ea typeface="Calibri" panose="020F0502020204030204" pitchFamily="34" charset="0"/>
                <a:cs typeface="Times New Roman" panose="02020603050405020304" pitchFamily="18" charset="0"/>
              </a:rPr>
              <a:t>Fonte: ABIP, na Europain 2018.</a:t>
            </a:r>
            <a:endParaRPr lang="pt-BR" sz="1200" dirty="0">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2187460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3E4C0BA4-6407-45E5-9D56-06E8BEE6BA57}"/>
              </a:ext>
            </a:extLst>
          </p:cNvPr>
          <p:cNvSpPr>
            <a:spLocks noGrp="1"/>
          </p:cNvSpPr>
          <p:nvPr>
            <p:ph type="title"/>
          </p:nvPr>
        </p:nvSpPr>
        <p:spPr/>
        <p:txBody>
          <a:bodyPr/>
          <a:lstStyle/>
          <a:p>
            <a:endParaRPr lang="pt-BR"/>
          </a:p>
        </p:txBody>
      </p:sp>
      <p:sp>
        <p:nvSpPr>
          <p:cNvPr id="3" name="Espaço Reservado para Conteúdo 2">
            <a:extLst>
              <a:ext uri="{FF2B5EF4-FFF2-40B4-BE49-F238E27FC236}">
                <a16:creationId xmlns:a16="http://schemas.microsoft.com/office/drawing/2014/main" xmlns="" id="{2E4CE195-2202-4B9E-A332-6543DA7722E6}"/>
              </a:ext>
            </a:extLst>
          </p:cNvPr>
          <p:cNvSpPr>
            <a:spLocks noGrp="1"/>
          </p:cNvSpPr>
          <p:nvPr>
            <p:ph idx="1"/>
          </p:nvPr>
        </p:nvSpPr>
        <p:spPr>
          <a:xfrm>
            <a:off x="866440" y="2400301"/>
            <a:ext cx="4577756" cy="3530600"/>
          </a:xfrm>
        </p:spPr>
        <p:txBody>
          <a:bodyPr/>
          <a:lstStyle/>
          <a:p>
            <a:r>
              <a:rPr lang="pt-BR" dirty="0"/>
              <a:t>Cardápios em </a:t>
            </a:r>
            <a:r>
              <a:rPr lang="pt-BR" dirty="0" err="1"/>
              <a:t>tablets</a:t>
            </a:r>
            <a:r>
              <a:rPr lang="pt-BR" dirty="0"/>
              <a:t> e displays, com sistemas integrados a produção; e visores em </a:t>
            </a:r>
            <a:r>
              <a:rPr lang="pt-BR" dirty="0" err="1"/>
              <a:t>led</a:t>
            </a:r>
            <a:r>
              <a:rPr lang="pt-BR" dirty="0"/>
              <a:t> para precificação também estão na lista de inovações cada vez mais presentes no mercado. Dentre as vantagens, a atualização imediata dos itens, sendo possível alterar preços, cardápios disponíveis e controle integral da produção, evitando rupturas e desperdícios.</a:t>
            </a:r>
          </a:p>
        </p:txBody>
      </p:sp>
      <p:sp>
        <p:nvSpPr>
          <p:cNvPr id="4" name="Título 1">
            <a:extLst>
              <a:ext uri="{FF2B5EF4-FFF2-40B4-BE49-F238E27FC236}">
                <a16:creationId xmlns:a16="http://schemas.microsoft.com/office/drawing/2014/main" xmlns="" id="{0670AF9D-8B54-4250-95CE-FFEBD9AFEB8A}"/>
              </a:ext>
            </a:extLst>
          </p:cNvPr>
          <p:cNvSpPr txBox="1">
            <a:spLocks/>
          </p:cNvSpPr>
          <p:nvPr/>
        </p:nvSpPr>
        <p:spPr bwMode="gray">
          <a:xfrm>
            <a:off x="909470" y="1386538"/>
            <a:ext cx="7325059" cy="709865"/>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lvl="0" algn="ctr"/>
            <a:r>
              <a:rPr lang="pt-PT" b="1" dirty="0"/>
              <a:t>VIRTUAL: venda e pagamentos a um click de distância</a:t>
            </a:r>
            <a:endParaRPr lang="pt-BR" dirty="0"/>
          </a:p>
          <a:p>
            <a:r>
              <a:rPr lang="pt-BR" dirty="0"/>
              <a:t/>
            </a:r>
            <a:br>
              <a:rPr lang="pt-BR" dirty="0"/>
            </a:br>
            <a:endParaRPr lang="pt-BR" dirty="0"/>
          </a:p>
        </p:txBody>
      </p:sp>
      <p:pic>
        <p:nvPicPr>
          <p:cNvPr id="5" name="Imagem 4">
            <a:extLst>
              <a:ext uri="{FF2B5EF4-FFF2-40B4-BE49-F238E27FC236}">
                <a16:creationId xmlns:a16="http://schemas.microsoft.com/office/drawing/2014/main" xmlns="" id="{90BF2575-5960-4B2B-AA55-CB205708AD2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1951" y="5588902"/>
            <a:ext cx="1748032" cy="976095"/>
          </a:xfrm>
          <a:prstGeom prst="rect">
            <a:avLst/>
          </a:prstGeom>
        </p:spPr>
      </p:pic>
      <p:pic>
        <p:nvPicPr>
          <p:cNvPr id="2050" name="Imagem 80">
            <a:extLst>
              <a:ext uri="{FF2B5EF4-FFF2-40B4-BE49-F238E27FC236}">
                <a16:creationId xmlns:a16="http://schemas.microsoft.com/office/drawing/2014/main" xmlns="" id="{8332F1ED-B54D-465D-BDF6-2C08873AAC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66833" t="28099" r="4128" b="55849"/>
          <a:stretch>
            <a:fillRect/>
          </a:stretch>
        </p:blipFill>
        <p:spPr bwMode="auto">
          <a:xfrm>
            <a:off x="5861727" y="2145397"/>
            <a:ext cx="3282273" cy="2567206"/>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a:extLst>
              <a:ext uri="{FF2B5EF4-FFF2-40B4-BE49-F238E27FC236}">
                <a16:creationId xmlns:a16="http://schemas.microsoft.com/office/drawing/2014/main" xmlns="" id="{3D197437-E197-4A88-970A-FABFAE6BBD5B}"/>
              </a:ext>
            </a:extLst>
          </p:cNvPr>
          <p:cNvSpPr>
            <a:spLocks noChangeArrowheads="1"/>
          </p:cNvSpPr>
          <p:nvPr/>
        </p:nvSpPr>
        <p:spPr bwMode="auto">
          <a:xfrm>
            <a:off x="6477000" y="2145397"/>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t-BR"/>
          </a:p>
        </p:txBody>
      </p:sp>
      <p:pic>
        <p:nvPicPr>
          <p:cNvPr id="2052" name="Imagem 79">
            <a:extLst>
              <a:ext uri="{FF2B5EF4-FFF2-40B4-BE49-F238E27FC236}">
                <a16:creationId xmlns:a16="http://schemas.microsoft.com/office/drawing/2014/main" xmlns="" id="{C4865B50-554E-4A46-936A-15537E86329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6833" t="44170" r="4128" b="42264"/>
          <a:stretch/>
        </p:blipFill>
        <p:spPr bwMode="auto">
          <a:xfrm>
            <a:off x="6617148" y="4748344"/>
            <a:ext cx="2526852" cy="1675125"/>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xmlns="" id="{7C1CB72A-DF0C-467D-8285-957B41F64E63}"/>
              </a:ext>
            </a:extLst>
          </p:cNvPr>
          <p:cNvSpPr>
            <a:spLocks noChangeArrowheads="1"/>
          </p:cNvSpPr>
          <p:nvPr/>
        </p:nvSpPr>
        <p:spPr bwMode="auto">
          <a:xfrm>
            <a:off x="1809287" y="1797501"/>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t-BR"/>
          </a:p>
        </p:txBody>
      </p:sp>
      <p:sp>
        <p:nvSpPr>
          <p:cNvPr id="12" name="Retângulo 11">
            <a:extLst>
              <a:ext uri="{FF2B5EF4-FFF2-40B4-BE49-F238E27FC236}">
                <a16:creationId xmlns:a16="http://schemas.microsoft.com/office/drawing/2014/main" xmlns="" id="{D8799EF9-EDAF-48FA-9EC9-950CBC094F73}"/>
              </a:ext>
            </a:extLst>
          </p:cNvPr>
          <p:cNvSpPr/>
          <p:nvPr/>
        </p:nvSpPr>
        <p:spPr>
          <a:xfrm>
            <a:off x="6571969" y="6511777"/>
            <a:ext cx="2572031" cy="289951"/>
          </a:xfrm>
          <a:prstGeom prst="rect">
            <a:avLst/>
          </a:prstGeom>
        </p:spPr>
        <p:txBody>
          <a:bodyPr wrap="square">
            <a:spAutoFit/>
          </a:bodyPr>
          <a:lstStyle/>
          <a:p>
            <a:pPr algn="r">
              <a:lnSpc>
                <a:spcPct val="107000"/>
              </a:lnSpc>
              <a:spcAft>
                <a:spcPts val="800"/>
              </a:spcAft>
            </a:pPr>
            <a:r>
              <a:rPr lang="pt-BR" sz="1200" dirty="0">
                <a:latin typeface="+mj-lt"/>
                <a:ea typeface="Calibri" panose="020F0502020204030204" pitchFamily="34" charset="0"/>
                <a:cs typeface="Times New Roman" panose="02020603050405020304" pitchFamily="18" charset="0"/>
              </a:rPr>
              <a:t>Fonte: ABIP, na Europain 2018.</a:t>
            </a:r>
            <a:endParaRPr lang="pt-BR" sz="1200" dirty="0">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6319327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a:extLst>
              <a:ext uri="{FF2B5EF4-FFF2-40B4-BE49-F238E27FC236}">
                <a16:creationId xmlns:a16="http://schemas.microsoft.com/office/drawing/2014/main" xmlns="" id="{7A96A102-70ED-4342-952B-D5B5EABACAA1}"/>
              </a:ext>
            </a:extLst>
          </p:cNvPr>
          <p:cNvSpPr>
            <a:spLocks noGrp="1"/>
          </p:cNvSpPr>
          <p:nvPr>
            <p:ph idx="1"/>
          </p:nvPr>
        </p:nvSpPr>
        <p:spPr>
          <a:xfrm>
            <a:off x="4119887" y="2546349"/>
            <a:ext cx="4662162" cy="3530600"/>
          </a:xfrm>
        </p:spPr>
        <p:txBody>
          <a:bodyPr/>
          <a:lstStyle/>
          <a:p>
            <a:pPr algn="r"/>
            <a:r>
              <a:rPr lang="pt-PT" dirty="0"/>
              <a:t>A Europain 2018 trouxe ainda novidades quando a adequação de maquinários as normas técnicas europeias. Equipamentos com proteção em acrílico, com sistemas de armamento e travas de segurança se destacam. As fatiadoras, com  programações de segundo expessura e densidade dos produtos, também foram apresentadas. </a:t>
            </a:r>
            <a:endParaRPr lang="pt-BR" dirty="0"/>
          </a:p>
          <a:p>
            <a:endParaRPr lang="pt-BR" dirty="0"/>
          </a:p>
        </p:txBody>
      </p:sp>
      <p:sp>
        <p:nvSpPr>
          <p:cNvPr id="5" name="Título 1">
            <a:extLst>
              <a:ext uri="{FF2B5EF4-FFF2-40B4-BE49-F238E27FC236}">
                <a16:creationId xmlns:a16="http://schemas.microsoft.com/office/drawing/2014/main" xmlns="" id="{4DDA5F06-9773-40EA-A3DD-ED121FBCF2A5}"/>
              </a:ext>
            </a:extLst>
          </p:cNvPr>
          <p:cNvSpPr txBox="1">
            <a:spLocks/>
          </p:cNvSpPr>
          <p:nvPr/>
        </p:nvSpPr>
        <p:spPr bwMode="gray">
          <a:xfrm>
            <a:off x="739831" y="1589070"/>
            <a:ext cx="7325059" cy="709865"/>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lvl="0" algn="ctr"/>
            <a:r>
              <a:rPr lang="pt-PT" b="1" dirty="0"/>
              <a:t>TECNOLOGIA: </a:t>
            </a:r>
            <a:r>
              <a:rPr lang="pt-PT" sz="2400" b="1" dirty="0"/>
              <a:t>equipamentos com adequação as normas técnicas e ampliação dos canais de venda</a:t>
            </a:r>
            <a:endParaRPr lang="pt-BR" sz="2400" dirty="0"/>
          </a:p>
          <a:p>
            <a:r>
              <a:rPr lang="pt-PT" sz="2400" dirty="0"/>
              <a:t> </a:t>
            </a:r>
            <a:endParaRPr lang="pt-BR" sz="2400" dirty="0"/>
          </a:p>
          <a:p>
            <a:r>
              <a:rPr lang="pt-BR" dirty="0"/>
              <a:t/>
            </a:r>
            <a:br>
              <a:rPr lang="pt-BR" dirty="0"/>
            </a:br>
            <a:endParaRPr lang="pt-BR" dirty="0"/>
          </a:p>
        </p:txBody>
      </p:sp>
      <p:pic>
        <p:nvPicPr>
          <p:cNvPr id="6" name="Imagem 5">
            <a:extLst>
              <a:ext uri="{FF2B5EF4-FFF2-40B4-BE49-F238E27FC236}">
                <a16:creationId xmlns:a16="http://schemas.microsoft.com/office/drawing/2014/main" xmlns="" id="{51494BE2-DFE5-4D74-A6FB-F770C91105F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34017" y="5819311"/>
            <a:ext cx="1748032" cy="976095"/>
          </a:xfrm>
          <a:prstGeom prst="rect">
            <a:avLst/>
          </a:prstGeom>
        </p:spPr>
      </p:pic>
      <p:pic>
        <p:nvPicPr>
          <p:cNvPr id="4099" name="Imagem 82">
            <a:extLst>
              <a:ext uri="{FF2B5EF4-FFF2-40B4-BE49-F238E27FC236}">
                <a16:creationId xmlns:a16="http://schemas.microsoft.com/office/drawing/2014/main" xmlns="" id="{5F74822D-9CD6-480D-BC6F-A6A5DCB2792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572318"/>
            <a:ext cx="36576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tângulo 9">
            <a:extLst>
              <a:ext uri="{FF2B5EF4-FFF2-40B4-BE49-F238E27FC236}">
                <a16:creationId xmlns:a16="http://schemas.microsoft.com/office/drawing/2014/main" xmlns="" id="{065C12D9-6B7A-481F-A72F-5BE00EC3C5D3}"/>
              </a:ext>
            </a:extLst>
          </p:cNvPr>
          <p:cNvSpPr/>
          <p:nvPr/>
        </p:nvSpPr>
        <p:spPr>
          <a:xfrm>
            <a:off x="-39866" y="5518851"/>
            <a:ext cx="4662162" cy="685188"/>
          </a:xfrm>
          <a:prstGeom prst="rect">
            <a:avLst/>
          </a:prstGeom>
          <a:solidFill>
            <a:srgbClr val="124176"/>
          </a:solidFill>
        </p:spPr>
        <p:txBody>
          <a:bodyPr wrap="square">
            <a:spAutoFit/>
          </a:bodyPr>
          <a:lstStyle/>
          <a:p>
            <a:pPr>
              <a:lnSpc>
                <a:spcPct val="107000"/>
              </a:lnSpc>
              <a:spcAft>
                <a:spcPts val="800"/>
              </a:spcAft>
            </a:pPr>
            <a:r>
              <a:rPr lang="pt-BR" sz="1200" dirty="0">
                <a:solidFill>
                  <a:schemeClr val="bg1"/>
                </a:solidFill>
                <a:latin typeface="+mj-lt"/>
                <a:ea typeface="Calibri" panose="020F0502020204030204" pitchFamily="34" charset="0"/>
                <a:cs typeface="Times New Roman" panose="02020603050405020304" pitchFamily="18" charset="0"/>
              </a:rPr>
              <a:t>Equipamentos com tampo de acrílico, atendendo as especificações técnicas exigidas por lei para aumento da segurança. Fonte: ABIP, na Europain 2018.</a:t>
            </a:r>
            <a:endParaRPr lang="pt-BR" sz="1200" dirty="0">
              <a:solidFill>
                <a:schemeClr val="bg1"/>
              </a:solidFill>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510989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219C6CAF-1B2D-40A7-B2A2-4FEE01CC68CF}"/>
              </a:ext>
            </a:extLst>
          </p:cNvPr>
          <p:cNvSpPr>
            <a:spLocks noGrp="1"/>
          </p:cNvSpPr>
          <p:nvPr>
            <p:ph type="title"/>
          </p:nvPr>
        </p:nvSpPr>
        <p:spPr/>
        <p:txBody>
          <a:bodyPr/>
          <a:lstStyle/>
          <a:p>
            <a:endParaRPr lang="pt-BR"/>
          </a:p>
        </p:txBody>
      </p:sp>
      <p:sp>
        <p:nvSpPr>
          <p:cNvPr id="4" name="Título 1">
            <a:extLst>
              <a:ext uri="{FF2B5EF4-FFF2-40B4-BE49-F238E27FC236}">
                <a16:creationId xmlns:a16="http://schemas.microsoft.com/office/drawing/2014/main" xmlns="" id="{7307F259-A9D5-43C1-BDD9-455FD8F867E5}"/>
              </a:ext>
            </a:extLst>
          </p:cNvPr>
          <p:cNvSpPr txBox="1">
            <a:spLocks/>
          </p:cNvSpPr>
          <p:nvPr/>
        </p:nvSpPr>
        <p:spPr bwMode="gray">
          <a:xfrm>
            <a:off x="739831" y="1589070"/>
            <a:ext cx="7325059" cy="709865"/>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lvl="0" algn="ctr"/>
            <a:r>
              <a:rPr lang="pt-PT" b="1" dirty="0"/>
              <a:t>TECNOLOGIA: </a:t>
            </a:r>
            <a:r>
              <a:rPr lang="pt-PT" sz="2400" b="1" dirty="0"/>
              <a:t>equipamentos com adequação as normas técnicas e ampliação dos canais de venda</a:t>
            </a:r>
            <a:endParaRPr lang="pt-BR" sz="2400" dirty="0"/>
          </a:p>
          <a:p>
            <a:r>
              <a:rPr lang="pt-PT" sz="2400" dirty="0"/>
              <a:t> </a:t>
            </a:r>
            <a:endParaRPr lang="pt-BR" sz="2400" dirty="0"/>
          </a:p>
          <a:p>
            <a:r>
              <a:rPr lang="pt-BR" dirty="0"/>
              <a:t/>
            </a:r>
            <a:br>
              <a:rPr lang="pt-BR" dirty="0"/>
            </a:br>
            <a:endParaRPr lang="pt-BR" dirty="0"/>
          </a:p>
        </p:txBody>
      </p:sp>
      <p:pic>
        <p:nvPicPr>
          <p:cNvPr id="5123" name="Imagem 58">
            <a:extLst>
              <a:ext uri="{FF2B5EF4-FFF2-40B4-BE49-F238E27FC236}">
                <a16:creationId xmlns:a16="http://schemas.microsoft.com/office/drawing/2014/main" xmlns="" id="{6C8186C0-E19B-4420-9754-4FE0657103E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1877" t="19516" r="20174" b="2057"/>
          <a:stretch/>
        </p:blipFill>
        <p:spPr bwMode="auto">
          <a:xfrm>
            <a:off x="2945943" y="2266892"/>
            <a:ext cx="2409825" cy="4486820"/>
          </a:xfrm>
          <a:prstGeom prst="rect">
            <a:avLst/>
          </a:prstGeom>
          <a:noFill/>
          <a:extLst>
            <a:ext uri="{909E8E84-426E-40DD-AFC4-6F175D3DCCD1}">
              <a14:hiddenFill xmlns:a14="http://schemas.microsoft.com/office/drawing/2010/main">
                <a:solidFill>
                  <a:srgbClr val="FFFFFF"/>
                </a:solidFill>
              </a14:hiddenFill>
            </a:ext>
          </a:extLst>
        </p:spPr>
      </p:pic>
      <p:pic>
        <p:nvPicPr>
          <p:cNvPr id="5122" name="Imagem 59">
            <a:extLst>
              <a:ext uri="{FF2B5EF4-FFF2-40B4-BE49-F238E27FC236}">
                <a16:creationId xmlns:a16="http://schemas.microsoft.com/office/drawing/2014/main" xmlns="" id="{EAF1413A-AD97-47F1-88F6-E4178FA6060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21494" t="4324" r="18825" b="68887"/>
          <a:stretch>
            <a:fillRect/>
          </a:stretch>
        </p:blipFill>
        <p:spPr bwMode="auto">
          <a:xfrm>
            <a:off x="5623031" y="2431495"/>
            <a:ext cx="2786743" cy="1716576"/>
          </a:xfrm>
          <a:prstGeom prst="rect">
            <a:avLst/>
          </a:prstGeom>
          <a:noFill/>
          <a:extLst>
            <a:ext uri="{909E8E84-426E-40DD-AFC4-6F175D3DCCD1}">
              <a14:hiddenFill xmlns:a14="http://schemas.microsoft.com/office/drawing/2010/main">
                <a:solidFill>
                  <a:srgbClr val="FFFFFF"/>
                </a:solidFill>
              </a14:hiddenFill>
            </a:ext>
          </a:extLst>
        </p:spPr>
      </p:pic>
      <p:pic>
        <p:nvPicPr>
          <p:cNvPr id="5121" name="Imagem 61">
            <a:extLst>
              <a:ext uri="{FF2B5EF4-FFF2-40B4-BE49-F238E27FC236}">
                <a16:creationId xmlns:a16="http://schemas.microsoft.com/office/drawing/2014/main" xmlns="" id="{5F0C3652-C30D-4256-9784-5224A64E5D0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22266" t="54012" r="18825" b="6480"/>
          <a:stretch>
            <a:fillRect/>
          </a:stretch>
        </p:blipFill>
        <p:spPr bwMode="auto">
          <a:xfrm>
            <a:off x="5781155" y="4280631"/>
            <a:ext cx="2470493" cy="2276475"/>
          </a:xfrm>
          <a:prstGeom prst="rect">
            <a:avLst/>
          </a:prstGeom>
          <a:noFill/>
          <a:extLst>
            <a:ext uri="{909E8E84-426E-40DD-AFC4-6F175D3DCCD1}">
              <a14:hiddenFill xmlns:a14="http://schemas.microsoft.com/office/drawing/2010/main">
                <a:solidFill>
                  <a:srgbClr val="FFFFFF"/>
                </a:solidFill>
              </a14:hiddenFill>
            </a:ext>
          </a:extLst>
        </p:spPr>
      </p:pic>
      <p:sp>
        <p:nvSpPr>
          <p:cNvPr id="6" name="Retângulo 5">
            <a:extLst>
              <a:ext uri="{FF2B5EF4-FFF2-40B4-BE49-F238E27FC236}">
                <a16:creationId xmlns:a16="http://schemas.microsoft.com/office/drawing/2014/main" xmlns="" id="{8E39AB20-7558-4FCA-A85E-0C3D9893349A}"/>
              </a:ext>
            </a:extLst>
          </p:cNvPr>
          <p:cNvSpPr/>
          <p:nvPr/>
        </p:nvSpPr>
        <p:spPr>
          <a:xfrm>
            <a:off x="236821" y="3281280"/>
            <a:ext cx="2520556" cy="1653914"/>
          </a:xfrm>
          <a:prstGeom prst="rect">
            <a:avLst/>
          </a:prstGeom>
        </p:spPr>
        <p:txBody>
          <a:bodyPr wrap="square">
            <a:spAutoFit/>
          </a:bodyPr>
          <a:lstStyle/>
          <a:p>
            <a:pPr algn="r">
              <a:lnSpc>
                <a:spcPct val="107000"/>
              </a:lnSpc>
              <a:spcAft>
                <a:spcPts val="800"/>
              </a:spcAft>
            </a:pPr>
            <a:r>
              <a:rPr lang="pt-BR" dirty="0">
                <a:latin typeface="+mj-lt"/>
                <a:ea typeface="Calibri" panose="020F0502020204030204" pitchFamily="34" charset="0"/>
                <a:cs typeface="Times New Roman" panose="02020603050405020304" pitchFamily="18" charset="0"/>
              </a:rPr>
              <a:t>Máquina fatiadora de pães, da empresa JAC. </a:t>
            </a:r>
          </a:p>
          <a:p>
            <a:pPr algn="r">
              <a:lnSpc>
                <a:spcPct val="107000"/>
              </a:lnSpc>
              <a:spcAft>
                <a:spcPts val="800"/>
              </a:spcAft>
            </a:pPr>
            <a:r>
              <a:rPr lang="pt-BR" dirty="0">
                <a:latin typeface="+mj-lt"/>
                <a:ea typeface="Calibri" panose="020F0502020204030204" pitchFamily="34" charset="0"/>
                <a:cs typeface="Times New Roman" panose="02020603050405020304" pitchFamily="18" charset="0"/>
              </a:rPr>
              <a:t>Fonte: ABIP, na Europain 2018.</a:t>
            </a:r>
            <a:endParaRPr lang="pt-BR" sz="2400" dirty="0">
              <a:effectLst/>
              <a:latin typeface="+mj-lt"/>
              <a:ea typeface="Calibri" panose="020F0502020204030204" pitchFamily="34" charset="0"/>
              <a:cs typeface="Times New Roman" panose="02020603050405020304" pitchFamily="18" charset="0"/>
            </a:endParaRPr>
          </a:p>
        </p:txBody>
      </p:sp>
      <p:pic>
        <p:nvPicPr>
          <p:cNvPr id="10" name="Imagem 9">
            <a:extLst>
              <a:ext uri="{FF2B5EF4-FFF2-40B4-BE49-F238E27FC236}">
                <a16:creationId xmlns:a16="http://schemas.microsoft.com/office/drawing/2014/main" xmlns="" id="{7A2517A5-4B9F-47B5-85EC-A21DD2C71BE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8054" y="5581011"/>
            <a:ext cx="1748032" cy="976095"/>
          </a:xfrm>
          <a:prstGeom prst="rect">
            <a:avLst/>
          </a:prstGeom>
        </p:spPr>
      </p:pic>
    </p:spTree>
    <p:extLst>
      <p:ext uri="{BB962C8B-B14F-4D97-AF65-F5344CB8AC3E}">
        <p14:creationId xmlns:p14="http://schemas.microsoft.com/office/powerpoint/2010/main" val="263884176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a:extLst>
              <a:ext uri="{FF2B5EF4-FFF2-40B4-BE49-F238E27FC236}">
                <a16:creationId xmlns:a16="http://schemas.microsoft.com/office/drawing/2014/main" xmlns="" id="{05798A83-F8E3-40F2-BC86-9D345D50920A}"/>
              </a:ext>
            </a:extLst>
          </p:cNvPr>
          <p:cNvSpPr>
            <a:spLocks noGrp="1"/>
          </p:cNvSpPr>
          <p:nvPr>
            <p:ph idx="1"/>
          </p:nvPr>
        </p:nvSpPr>
        <p:spPr>
          <a:xfrm>
            <a:off x="739831" y="2351305"/>
            <a:ext cx="4517969" cy="3530600"/>
          </a:xfrm>
        </p:spPr>
        <p:txBody>
          <a:bodyPr>
            <a:normAutofit/>
          </a:bodyPr>
          <a:lstStyle/>
          <a:p>
            <a:r>
              <a:rPr lang="pt-BR" dirty="0"/>
              <a:t>A máquina de venda automática (</a:t>
            </a:r>
            <a:r>
              <a:rPr lang="pt-BR" i="1" dirty="0" err="1"/>
              <a:t>vending</a:t>
            </a:r>
            <a:r>
              <a:rPr lang="pt-BR" i="1" dirty="0"/>
              <a:t> </a:t>
            </a:r>
            <a:r>
              <a:rPr lang="pt-BR" i="1" dirty="0" err="1"/>
              <a:t>machine</a:t>
            </a:r>
            <a:r>
              <a:rPr lang="pt-BR" dirty="0"/>
              <a:t>) de pães, da empresa </a:t>
            </a:r>
            <a:r>
              <a:rPr lang="pt-BR" dirty="0" err="1"/>
              <a:t>Ledistrib</a:t>
            </a:r>
            <a:r>
              <a:rPr lang="pt-BR" dirty="0"/>
              <a:t>, é capaz de oferecer ao cliente, 24 horas por dia, produtos panificados frescos, padronizados e a custo programável. A máquina pode ser colocada em espaços com grande fluxo de clientes, como estações de metrô, colégios e universidades, shoppings, hospitais e repartições públicas.</a:t>
            </a:r>
          </a:p>
          <a:p>
            <a:endParaRPr lang="pt-BR" dirty="0"/>
          </a:p>
        </p:txBody>
      </p:sp>
      <p:pic>
        <p:nvPicPr>
          <p:cNvPr id="4" name="Imagem 3">
            <a:extLst>
              <a:ext uri="{FF2B5EF4-FFF2-40B4-BE49-F238E27FC236}">
                <a16:creationId xmlns:a16="http://schemas.microsoft.com/office/drawing/2014/main" xmlns="" id="{6609723B-561C-4B56-AEC3-BEEC21DAE18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9931" y="5881905"/>
            <a:ext cx="1748032" cy="976095"/>
          </a:xfrm>
          <a:prstGeom prst="rect">
            <a:avLst/>
          </a:prstGeom>
        </p:spPr>
      </p:pic>
      <p:sp>
        <p:nvSpPr>
          <p:cNvPr id="5" name="Título 1">
            <a:extLst>
              <a:ext uri="{FF2B5EF4-FFF2-40B4-BE49-F238E27FC236}">
                <a16:creationId xmlns:a16="http://schemas.microsoft.com/office/drawing/2014/main" xmlns="" id="{4939101E-9016-42AD-9BA6-3C9B4BDFE10C}"/>
              </a:ext>
            </a:extLst>
          </p:cNvPr>
          <p:cNvSpPr txBox="1">
            <a:spLocks/>
          </p:cNvSpPr>
          <p:nvPr/>
        </p:nvSpPr>
        <p:spPr bwMode="gray">
          <a:xfrm>
            <a:off x="739831" y="1589070"/>
            <a:ext cx="7325059" cy="709865"/>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lvl="0" algn="ctr"/>
            <a:r>
              <a:rPr lang="pt-PT" b="1" dirty="0"/>
              <a:t>TECNOLOGIA: </a:t>
            </a:r>
            <a:r>
              <a:rPr lang="pt-PT" sz="2400" b="1" dirty="0"/>
              <a:t>equipamentos com adequação as normas técnicas e ampliação dos canais de venda</a:t>
            </a:r>
            <a:endParaRPr lang="pt-BR" sz="2400" dirty="0"/>
          </a:p>
          <a:p>
            <a:r>
              <a:rPr lang="pt-PT" sz="2400" dirty="0"/>
              <a:t> </a:t>
            </a:r>
            <a:endParaRPr lang="pt-BR" sz="2400" dirty="0"/>
          </a:p>
          <a:p>
            <a:r>
              <a:rPr lang="pt-BR" dirty="0"/>
              <a:t/>
            </a:r>
            <a:br>
              <a:rPr lang="pt-BR" dirty="0"/>
            </a:br>
            <a:endParaRPr lang="pt-BR" dirty="0"/>
          </a:p>
        </p:txBody>
      </p:sp>
      <p:pic>
        <p:nvPicPr>
          <p:cNvPr id="6148" name="Imagem 55">
            <a:extLst>
              <a:ext uri="{FF2B5EF4-FFF2-40B4-BE49-F238E27FC236}">
                <a16:creationId xmlns:a16="http://schemas.microsoft.com/office/drawing/2014/main" xmlns="" id="{0A2DDFC8-05BC-400B-B665-191B50902B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2909" t="25787" r="24641" b="49907"/>
          <a:stretch>
            <a:fillRect/>
          </a:stretch>
        </p:blipFill>
        <p:spPr bwMode="auto">
          <a:xfrm>
            <a:off x="5679224" y="2754885"/>
            <a:ext cx="3464776" cy="27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tângulo 6">
            <a:extLst>
              <a:ext uri="{FF2B5EF4-FFF2-40B4-BE49-F238E27FC236}">
                <a16:creationId xmlns:a16="http://schemas.microsoft.com/office/drawing/2014/main" xmlns="" id="{E0B9FDC1-5508-48CE-B255-5CADD193A388}"/>
              </a:ext>
            </a:extLst>
          </p:cNvPr>
          <p:cNvSpPr/>
          <p:nvPr/>
        </p:nvSpPr>
        <p:spPr>
          <a:xfrm>
            <a:off x="6204856" y="5603041"/>
            <a:ext cx="2939143" cy="882806"/>
          </a:xfrm>
          <a:prstGeom prst="rect">
            <a:avLst/>
          </a:prstGeom>
        </p:spPr>
        <p:txBody>
          <a:bodyPr wrap="square">
            <a:spAutoFit/>
          </a:bodyPr>
          <a:lstStyle/>
          <a:p>
            <a:pPr algn="r">
              <a:lnSpc>
                <a:spcPct val="107000"/>
              </a:lnSpc>
              <a:spcAft>
                <a:spcPts val="800"/>
              </a:spcAft>
            </a:pPr>
            <a:r>
              <a:rPr lang="pt-BR" sz="1200" dirty="0">
                <a:latin typeface="+mj-lt"/>
                <a:ea typeface="Calibri" panose="020F0502020204030204" pitchFamily="34" charset="0"/>
                <a:cs typeface="Times New Roman" panose="02020603050405020304" pitchFamily="18" charset="0"/>
              </a:rPr>
              <a:t>Máquina de venda automática (</a:t>
            </a:r>
            <a:r>
              <a:rPr lang="pt-BR" sz="1200" i="1" dirty="0" err="1">
                <a:latin typeface="+mj-lt"/>
                <a:ea typeface="Calibri" panose="020F0502020204030204" pitchFamily="34" charset="0"/>
                <a:cs typeface="Times New Roman" panose="02020603050405020304" pitchFamily="18" charset="0"/>
              </a:rPr>
              <a:t>vending</a:t>
            </a:r>
            <a:r>
              <a:rPr lang="pt-BR" sz="1200" i="1" dirty="0">
                <a:latin typeface="+mj-lt"/>
                <a:ea typeface="Calibri" panose="020F0502020204030204" pitchFamily="34" charset="0"/>
                <a:cs typeface="Times New Roman" panose="02020603050405020304" pitchFamily="18" charset="0"/>
              </a:rPr>
              <a:t> </a:t>
            </a:r>
            <a:r>
              <a:rPr lang="pt-BR" sz="1200" i="1" dirty="0" err="1">
                <a:latin typeface="+mj-lt"/>
                <a:ea typeface="Calibri" panose="020F0502020204030204" pitchFamily="34" charset="0"/>
                <a:cs typeface="Times New Roman" panose="02020603050405020304" pitchFamily="18" charset="0"/>
              </a:rPr>
              <a:t>machine</a:t>
            </a:r>
            <a:r>
              <a:rPr lang="pt-BR" sz="1200" dirty="0">
                <a:latin typeface="+mj-lt"/>
                <a:ea typeface="Calibri" panose="020F0502020204030204" pitchFamily="34" charset="0"/>
                <a:cs typeface="Times New Roman" panose="02020603050405020304" pitchFamily="18" charset="0"/>
              </a:rPr>
              <a:t>) de pães, da empresa </a:t>
            </a:r>
            <a:r>
              <a:rPr lang="pt-BR" sz="1200" dirty="0" err="1">
                <a:latin typeface="+mj-lt"/>
                <a:ea typeface="Calibri" panose="020F0502020204030204" pitchFamily="34" charset="0"/>
                <a:cs typeface="Times New Roman" panose="02020603050405020304" pitchFamily="18" charset="0"/>
              </a:rPr>
              <a:t>Ledistrib</a:t>
            </a:r>
            <a:r>
              <a:rPr lang="pt-BR" sz="1200" dirty="0">
                <a:latin typeface="+mj-lt"/>
                <a:ea typeface="Calibri" panose="020F0502020204030204" pitchFamily="34" charset="0"/>
                <a:cs typeface="Times New Roman" panose="02020603050405020304" pitchFamily="18" charset="0"/>
              </a:rPr>
              <a:t>. Fonte: ABIP, na Europain 2018.</a:t>
            </a:r>
            <a:endParaRPr lang="pt-BR" sz="1200" dirty="0">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5274166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a:extLst>
              <a:ext uri="{FF2B5EF4-FFF2-40B4-BE49-F238E27FC236}">
                <a16:creationId xmlns:a16="http://schemas.microsoft.com/office/drawing/2014/main" xmlns="" id="{E9B8FF2F-7783-4B3F-B64B-BA147B5111A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9931" y="5881905"/>
            <a:ext cx="1748032" cy="976095"/>
          </a:xfrm>
          <a:prstGeom prst="rect">
            <a:avLst/>
          </a:prstGeom>
        </p:spPr>
      </p:pic>
      <p:sp>
        <p:nvSpPr>
          <p:cNvPr id="6" name="Título 1">
            <a:extLst>
              <a:ext uri="{FF2B5EF4-FFF2-40B4-BE49-F238E27FC236}">
                <a16:creationId xmlns:a16="http://schemas.microsoft.com/office/drawing/2014/main" xmlns="" id="{486DC7A9-D9D4-4D06-91EF-8884D2E64093}"/>
              </a:ext>
            </a:extLst>
          </p:cNvPr>
          <p:cNvSpPr txBox="1">
            <a:spLocks/>
          </p:cNvSpPr>
          <p:nvPr/>
        </p:nvSpPr>
        <p:spPr bwMode="gray">
          <a:xfrm>
            <a:off x="739831" y="1589070"/>
            <a:ext cx="7325059" cy="709865"/>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lvl="0" algn="ctr"/>
            <a:r>
              <a:rPr lang="pt-PT" b="1" dirty="0"/>
              <a:t>TECNOLOGIA: </a:t>
            </a:r>
            <a:r>
              <a:rPr lang="pt-PT" sz="2400" b="1" dirty="0"/>
              <a:t>equipamentos com adequação as normas técnicas e ampliação dos canais de venda</a:t>
            </a:r>
            <a:endParaRPr lang="pt-BR" sz="2400" dirty="0"/>
          </a:p>
          <a:p>
            <a:r>
              <a:rPr lang="pt-PT" sz="2400" dirty="0"/>
              <a:t> </a:t>
            </a:r>
            <a:endParaRPr lang="pt-BR" sz="2400" dirty="0"/>
          </a:p>
          <a:p>
            <a:r>
              <a:rPr lang="pt-BR" dirty="0"/>
              <a:t/>
            </a:r>
            <a:br>
              <a:rPr lang="pt-BR" dirty="0"/>
            </a:br>
            <a:endParaRPr lang="pt-BR" dirty="0"/>
          </a:p>
        </p:txBody>
      </p:sp>
      <p:pic>
        <p:nvPicPr>
          <p:cNvPr id="7170" name="Imagem 57">
            <a:extLst>
              <a:ext uri="{FF2B5EF4-FFF2-40B4-BE49-F238E27FC236}">
                <a16:creationId xmlns:a16="http://schemas.microsoft.com/office/drawing/2014/main" xmlns="" id="{D4E75BA1-6FBE-4134-8B0F-0E62DCDAAB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881" t="3769" r="3622" b="79910"/>
          <a:stretch>
            <a:fillRect/>
          </a:stretch>
        </p:blipFill>
        <p:spPr bwMode="auto">
          <a:xfrm>
            <a:off x="514911" y="2818061"/>
            <a:ext cx="8114178" cy="1949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tângulo 8">
            <a:extLst>
              <a:ext uri="{FF2B5EF4-FFF2-40B4-BE49-F238E27FC236}">
                <a16:creationId xmlns:a16="http://schemas.microsoft.com/office/drawing/2014/main" xmlns="" id="{5EB84902-E0D0-4F91-AE8B-68E3871AFE64}"/>
              </a:ext>
            </a:extLst>
          </p:cNvPr>
          <p:cNvSpPr/>
          <p:nvPr/>
        </p:nvSpPr>
        <p:spPr>
          <a:xfrm>
            <a:off x="4012110" y="5025145"/>
            <a:ext cx="4571999" cy="487569"/>
          </a:xfrm>
          <a:prstGeom prst="rect">
            <a:avLst/>
          </a:prstGeom>
        </p:spPr>
        <p:txBody>
          <a:bodyPr wrap="square">
            <a:spAutoFit/>
          </a:bodyPr>
          <a:lstStyle/>
          <a:p>
            <a:pPr algn="r">
              <a:lnSpc>
                <a:spcPct val="107000"/>
              </a:lnSpc>
              <a:spcAft>
                <a:spcPts val="800"/>
              </a:spcAft>
            </a:pPr>
            <a:r>
              <a:rPr lang="pt-BR" sz="1200" dirty="0">
                <a:latin typeface="+mj-lt"/>
                <a:ea typeface="Calibri" panose="020F0502020204030204" pitchFamily="34" charset="0"/>
                <a:cs typeface="Times New Roman" panose="02020603050405020304" pitchFamily="18" charset="0"/>
              </a:rPr>
              <a:t>Máquina de venda automática (</a:t>
            </a:r>
            <a:r>
              <a:rPr lang="pt-BR" sz="1200" i="1" dirty="0" err="1">
                <a:latin typeface="+mj-lt"/>
                <a:ea typeface="Calibri" panose="020F0502020204030204" pitchFamily="34" charset="0"/>
                <a:cs typeface="Times New Roman" panose="02020603050405020304" pitchFamily="18" charset="0"/>
              </a:rPr>
              <a:t>vending</a:t>
            </a:r>
            <a:r>
              <a:rPr lang="pt-BR" sz="1200" i="1" dirty="0">
                <a:latin typeface="+mj-lt"/>
                <a:ea typeface="Calibri" panose="020F0502020204030204" pitchFamily="34" charset="0"/>
                <a:cs typeface="Times New Roman" panose="02020603050405020304" pitchFamily="18" charset="0"/>
              </a:rPr>
              <a:t> </a:t>
            </a:r>
            <a:r>
              <a:rPr lang="pt-BR" sz="1200" i="1" dirty="0" err="1">
                <a:latin typeface="+mj-lt"/>
                <a:ea typeface="Calibri" panose="020F0502020204030204" pitchFamily="34" charset="0"/>
                <a:cs typeface="Times New Roman" panose="02020603050405020304" pitchFamily="18" charset="0"/>
              </a:rPr>
              <a:t>machine</a:t>
            </a:r>
            <a:r>
              <a:rPr lang="pt-BR" sz="1200" dirty="0">
                <a:latin typeface="+mj-lt"/>
                <a:ea typeface="Calibri" panose="020F0502020204030204" pitchFamily="34" charset="0"/>
                <a:cs typeface="Times New Roman" panose="02020603050405020304" pitchFamily="18" charset="0"/>
              </a:rPr>
              <a:t>) de pães, da empresa </a:t>
            </a:r>
            <a:r>
              <a:rPr lang="pt-BR" sz="1200" dirty="0" err="1">
                <a:latin typeface="+mj-lt"/>
                <a:ea typeface="Calibri" panose="020F0502020204030204" pitchFamily="34" charset="0"/>
                <a:cs typeface="Times New Roman" panose="02020603050405020304" pitchFamily="18" charset="0"/>
              </a:rPr>
              <a:t>Ledistrib</a:t>
            </a:r>
            <a:r>
              <a:rPr lang="pt-BR" sz="1200" dirty="0">
                <a:latin typeface="+mj-lt"/>
                <a:ea typeface="Calibri" panose="020F0502020204030204" pitchFamily="34" charset="0"/>
                <a:cs typeface="Times New Roman" panose="02020603050405020304" pitchFamily="18" charset="0"/>
              </a:rPr>
              <a:t>. Fonte: ABIP, na Europain 2018.</a:t>
            </a:r>
            <a:endParaRPr lang="pt-BR" sz="1200" dirty="0">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473332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93BD7C3A-387B-460E-B616-62A267E1590C}"/>
              </a:ext>
            </a:extLst>
          </p:cNvPr>
          <p:cNvSpPr>
            <a:spLocks noGrp="1"/>
          </p:cNvSpPr>
          <p:nvPr>
            <p:ph type="title"/>
          </p:nvPr>
        </p:nvSpPr>
        <p:spPr/>
        <p:txBody>
          <a:bodyPr/>
          <a:lstStyle/>
          <a:p>
            <a:endParaRPr lang="pt-BR"/>
          </a:p>
        </p:txBody>
      </p:sp>
      <p:pic>
        <p:nvPicPr>
          <p:cNvPr id="4" name="Imagem 3">
            <a:extLst>
              <a:ext uri="{FF2B5EF4-FFF2-40B4-BE49-F238E27FC236}">
                <a16:creationId xmlns:a16="http://schemas.microsoft.com/office/drawing/2014/main" xmlns="" id="{58786984-F131-467B-BC5E-E20C8C8C410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8699" y="5680977"/>
            <a:ext cx="1748032" cy="976095"/>
          </a:xfrm>
          <a:prstGeom prst="rect">
            <a:avLst/>
          </a:prstGeom>
        </p:spPr>
      </p:pic>
      <p:sp>
        <p:nvSpPr>
          <p:cNvPr id="5" name="Título 1">
            <a:extLst>
              <a:ext uri="{FF2B5EF4-FFF2-40B4-BE49-F238E27FC236}">
                <a16:creationId xmlns:a16="http://schemas.microsoft.com/office/drawing/2014/main" xmlns="" id="{A94B3907-76EE-45FB-8BB5-376BA6922BEA}"/>
              </a:ext>
            </a:extLst>
          </p:cNvPr>
          <p:cNvSpPr txBox="1">
            <a:spLocks/>
          </p:cNvSpPr>
          <p:nvPr/>
        </p:nvSpPr>
        <p:spPr bwMode="gray">
          <a:xfrm>
            <a:off x="739831" y="1589070"/>
            <a:ext cx="7325059" cy="709865"/>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lvl="0" algn="ctr"/>
            <a:r>
              <a:rPr lang="pt-PT" b="1" dirty="0"/>
              <a:t>TECNOLOGIA: </a:t>
            </a:r>
            <a:r>
              <a:rPr lang="pt-PT" sz="2400" b="1" dirty="0"/>
              <a:t>equipamentos com adequação as normas técnicas e ampliação dos canais de venda</a:t>
            </a:r>
            <a:endParaRPr lang="pt-BR" sz="2400" dirty="0"/>
          </a:p>
          <a:p>
            <a:r>
              <a:rPr lang="pt-PT" sz="2400" dirty="0"/>
              <a:t> </a:t>
            </a:r>
            <a:endParaRPr lang="pt-BR" sz="2400" dirty="0"/>
          </a:p>
          <a:p>
            <a:r>
              <a:rPr lang="pt-BR" dirty="0"/>
              <a:t/>
            </a:r>
            <a:br>
              <a:rPr lang="pt-BR" dirty="0"/>
            </a:br>
            <a:endParaRPr lang="pt-BR" dirty="0"/>
          </a:p>
        </p:txBody>
      </p:sp>
      <p:pic>
        <p:nvPicPr>
          <p:cNvPr id="8194" name="Imagem 37">
            <a:extLst>
              <a:ext uri="{FF2B5EF4-FFF2-40B4-BE49-F238E27FC236}">
                <a16:creationId xmlns:a16="http://schemas.microsoft.com/office/drawing/2014/main" xmlns="" id="{910AD57C-B37E-4ABF-A227-543E4EC8D1E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3142"/>
          <a:stretch>
            <a:fillRect/>
          </a:stretch>
        </p:blipFill>
        <p:spPr bwMode="auto">
          <a:xfrm>
            <a:off x="3566040" y="2290632"/>
            <a:ext cx="2295525"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Imagem 38">
            <a:extLst>
              <a:ext uri="{FF2B5EF4-FFF2-40B4-BE49-F238E27FC236}">
                <a16:creationId xmlns:a16="http://schemas.microsoft.com/office/drawing/2014/main" xmlns="" id="{53AD12FF-E28F-4634-B5FE-DA8C2E05E5A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r="14073"/>
          <a:stretch>
            <a:fillRect/>
          </a:stretch>
        </p:blipFill>
        <p:spPr bwMode="auto">
          <a:xfrm>
            <a:off x="5937194" y="2339975"/>
            <a:ext cx="2466975" cy="382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tângulo 5">
            <a:extLst>
              <a:ext uri="{FF2B5EF4-FFF2-40B4-BE49-F238E27FC236}">
                <a16:creationId xmlns:a16="http://schemas.microsoft.com/office/drawing/2014/main" xmlns="" id="{1D0007CA-9D15-4962-8E44-5BDDB929ADF3}"/>
              </a:ext>
            </a:extLst>
          </p:cNvPr>
          <p:cNvSpPr/>
          <p:nvPr/>
        </p:nvSpPr>
        <p:spPr>
          <a:xfrm>
            <a:off x="1023362" y="3216345"/>
            <a:ext cx="2295525" cy="1457643"/>
          </a:xfrm>
          <a:prstGeom prst="rect">
            <a:avLst/>
          </a:prstGeom>
        </p:spPr>
        <p:txBody>
          <a:bodyPr wrap="square">
            <a:spAutoFit/>
          </a:bodyPr>
          <a:lstStyle/>
          <a:p>
            <a:pPr algn="r">
              <a:lnSpc>
                <a:spcPct val="107000"/>
              </a:lnSpc>
              <a:spcAft>
                <a:spcPts val="800"/>
              </a:spcAft>
            </a:pPr>
            <a:r>
              <a:rPr lang="pt-BR" sz="1400" dirty="0">
                <a:latin typeface="+mj-lt"/>
                <a:ea typeface="Calibri" panose="020F0502020204030204" pitchFamily="34" charset="0"/>
                <a:cs typeface="Times New Roman" panose="02020603050405020304" pitchFamily="18" charset="0"/>
              </a:rPr>
              <a:t>Máquina de venda automática (</a:t>
            </a:r>
            <a:r>
              <a:rPr lang="pt-BR" sz="1400" i="1" dirty="0" err="1">
                <a:latin typeface="+mj-lt"/>
                <a:ea typeface="Calibri" panose="020F0502020204030204" pitchFamily="34" charset="0"/>
                <a:cs typeface="Times New Roman" panose="02020603050405020304" pitchFamily="18" charset="0"/>
              </a:rPr>
              <a:t>vending</a:t>
            </a:r>
            <a:r>
              <a:rPr lang="pt-BR" sz="1400" i="1" dirty="0">
                <a:latin typeface="+mj-lt"/>
                <a:ea typeface="Calibri" panose="020F0502020204030204" pitchFamily="34" charset="0"/>
                <a:cs typeface="Times New Roman" panose="02020603050405020304" pitchFamily="18" charset="0"/>
              </a:rPr>
              <a:t> </a:t>
            </a:r>
            <a:r>
              <a:rPr lang="pt-BR" sz="1400" i="1" dirty="0" err="1">
                <a:latin typeface="+mj-lt"/>
                <a:ea typeface="Calibri" panose="020F0502020204030204" pitchFamily="34" charset="0"/>
                <a:cs typeface="Times New Roman" panose="02020603050405020304" pitchFamily="18" charset="0"/>
              </a:rPr>
              <a:t>machine</a:t>
            </a:r>
            <a:r>
              <a:rPr lang="pt-BR" sz="1400" dirty="0">
                <a:latin typeface="+mj-lt"/>
                <a:ea typeface="Calibri" panose="020F0502020204030204" pitchFamily="34" charset="0"/>
                <a:cs typeface="Times New Roman" panose="02020603050405020304" pitchFamily="18" charset="0"/>
              </a:rPr>
              <a:t>) de pães, da empresa </a:t>
            </a:r>
            <a:r>
              <a:rPr lang="pt-BR" sz="1400" dirty="0" err="1">
                <a:latin typeface="+mj-lt"/>
                <a:ea typeface="Calibri" panose="020F0502020204030204" pitchFamily="34" charset="0"/>
                <a:cs typeface="Times New Roman" panose="02020603050405020304" pitchFamily="18" charset="0"/>
              </a:rPr>
              <a:t>Ledistrib</a:t>
            </a:r>
            <a:r>
              <a:rPr lang="pt-BR" sz="1400" dirty="0">
                <a:latin typeface="+mj-lt"/>
                <a:ea typeface="Calibri" panose="020F0502020204030204" pitchFamily="34" charset="0"/>
                <a:cs typeface="Times New Roman" panose="02020603050405020304" pitchFamily="18" charset="0"/>
              </a:rPr>
              <a:t>. Fonte: ABIP, na Europain 2018.</a:t>
            </a:r>
            <a:endParaRPr lang="pt-BR" sz="1400" dirty="0">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578639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a:extLst>
              <a:ext uri="{FF2B5EF4-FFF2-40B4-BE49-F238E27FC236}">
                <a16:creationId xmlns:a16="http://schemas.microsoft.com/office/drawing/2014/main" xmlns="" id="{DA91AF07-CC54-4F7E-A559-1F3412DBA653}"/>
              </a:ext>
            </a:extLst>
          </p:cNvPr>
          <p:cNvSpPr>
            <a:spLocks noGrp="1"/>
          </p:cNvSpPr>
          <p:nvPr>
            <p:ph idx="1"/>
          </p:nvPr>
        </p:nvSpPr>
        <p:spPr>
          <a:xfrm>
            <a:off x="4301401" y="2262021"/>
            <a:ext cx="4572000" cy="3530600"/>
          </a:xfrm>
        </p:spPr>
        <p:txBody>
          <a:bodyPr>
            <a:normAutofit lnSpcReduction="10000"/>
          </a:bodyPr>
          <a:lstStyle/>
          <a:p>
            <a:pPr algn="r"/>
            <a:r>
              <a:rPr lang="pt-BR" dirty="0"/>
              <a:t>Além dos grupos de veganos, celíacos e vegetarianos (ou aqueles que desejam ou necessitam de alimentos com ingredientes adequados a restrições alimentares), entram nesse mercado os potenciais clientes que buscam desenvolver relações sociais com as empresas. O consumidor quer a resposta para “Como essa empresa se compromete e se envolve com a sociedade local?”.</a:t>
            </a:r>
          </a:p>
          <a:p>
            <a:pPr algn="r"/>
            <a:endParaRPr lang="pt-BR" dirty="0"/>
          </a:p>
        </p:txBody>
      </p:sp>
      <p:pic>
        <p:nvPicPr>
          <p:cNvPr id="4" name="Imagem 3">
            <a:extLst>
              <a:ext uri="{FF2B5EF4-FFF2-40B4-BE49-F238E27FC236}">
                <a16:creationId xmlns:a16="http://schemas.microsoft.com/office/drawing/2014/main" xmlns="" id="{388DC5F9-14AC-4CA0-8164-8277984BD7B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28309" y="5809682"/>
            <a:ext cx="1748032" cy="976095"/>
          </a:xfrm>
          <a:prstGeom prst="rect">
            <a:avLst/>
          </a:prstGeom>
        </p:spPr>
      </p:pic>
      <p:sp>
        <p:nvSpPr>
          <p:cNvPr id="5" name="Título 1">
            <a:extLst>
              <a:ext uri="{FF2B5EF4-FFF2-40B4-BE49-F238E27FC236}">
                <a16:creationId xmlns:a16="http://schemas.microsoft.com/office/drawing/2014/main" xmlns="" id="{2B97E5CB-8736-4941-B0B5-B16AEA0135E3}"/>
              </a:ext>
            </a:extLst>
          </p:cNvPr>
          <p:cNvSpPr txBox="1">
            <a:spLocks/>
          </p:cNvSpPr>
          <p:nvPr/>
        </p:nvSpPr>
        <p:spPr bwMode="gray">
          <a:xfrm>
            <a:off x="625531" y="1496995"/>
            <a:ext cx="7325059" cy="709865"/>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lvl="0" algn="ctr"/>
            <a:r>
              <a:rPr lang="pt-PT" b="1" dirty="0"/>
              <a:t>EXPERIÊNCIA: slow food, participação social e transparência</a:t>
            </a:r>
            <a:endParaRPr lang="pt-BR" dirty="0"/>
          </a:p>
          <a:p>
            <a:r>
              <a:rPr lang="pt-PT" sz="2400" dirty="0"/>
              <a:t> </a:t>
            </a:r>
            <a:endParaRPr lang="pt-BR" sz="2400" dirty="0"/>
          </a:p>
          <a:p>
            <a:r>
              <a:rPr lang="pt-BR" dirty="0"/>
              <a:t/>
            </a:r>
            <a:br>
              <a:rPr lang="pt-BR" dirty="0"/>
            </a:br>
            <a:endParaRPr lang="pt-BR" dirty="0"/>
          </a:p>
        </p:txBody>
      </p:sp>
      <p:pic>
        <p:nvPicPr>
          <p:cNvPr id="9218" name="Imagem 4">
            <a:extLst>
              <a:ext uri="{FF2B5EF4-FFF2-40B4-BE49-F238E27FC236}">
                <a16:creationId xmlns:a16="http://schemas.microsoft.com/office/drawing/2014/main" xmlns="" id="{11F82A45-AAAF-4578-9C84-00C70CA6B0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9754" r="7925"/>
          <a:stretch>
            <a:fillRect/>
          </a:stretch>
        </p:blipFill>
        <p:spPr bwMode="auto">
          <a:xfrm>
            <a:off x="625531" y="2206860"/>
            <a:ext cx="2937270" cy="2800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tângulo 5">
            <a:extLst>
              <a:ext uri="{FF2B5EF4-FFF2-40B4-BE49-F238E27FC236}">
                <a16:creationId xmlns:a16="http://schemas.microsoft.com/office/drawing/2014/main" xmlns="" id="{30F5A743-8766-4EBB-87D6-464E5E702F06}"/>
              </a:ext>
            </a:extLst>
          </p:cNvPr>
          <p:cNvSpPr/>
          <p:nvPr/>
        </p:nvSpPr>
        <p:spPr>
          <a:xfrm>
            <a:off x="-233495" y="5308449"/>
            <a:ext cx="4572000" cy="954107"/>
          </a:xfrm>
          <a:prstGeom prst="rect">
            <a:avLst/>
          </a:prstGeom>
          <a:solidFill>
            <a:srgbClr val="124176"/>
          </a:solidFill>
        </p:spPr>
        <p:txBody>
          <a:bodyPr>
            <a:spAutoFit/>
          </a:bodyPr>
          <a:lstStyle/>
          <a:p>
            <a:pPr marL="449580">
              <a:spcAft>
                <a:spcPts val="0"/>
              </a:spcAft>
            </a:pPr>
            <a:r>
              <a:rPr lang="pt-PT" sz="1400" dirty="0">
                <a:solidFill>
                  <a:schemeClr val="bg1"/>
                </a:solidFill>
                <a:latin typeface="+mj-lt"/>
                <a:ea typeface="Times New Roman" panose="02020603050405020304" pitchFamily="18" charset="0"/>
              </a:rPr>
              <a:t>Os sorvetes “Honest”, da Betterwith, dizem ser os primeiros sorvetes premium, rastreáveis, que vêm frescos da fazenda, no Canadá. Fonte:Mintel, 2018.</a:t>
            </a:r>
            <a:endParaRPr lang="pt-BR" sz="1400" dirty="0">
              <a:solidFill>
                <a:schemeClr val="bg1"/>
              </a:solidFill>
              <a:latin typeface="+mj-lt"/>
              <a:ea typeface="Times New Roman" panose="02020603050405020304" pitchFamily="18" charset="0"/>
            </a:endParaRPr>
          </a:p>
        </p:txBody>
      </p:sp>
    </p:spTree>
    <p:extLst>
      <p:ext uri="{BB962C8B-B14F-4D97-AF65-F5344CB8AC3E}">
        <p14:creationId xmlns:p14="http://schemas.microsoft.com/office/powerpoint/2010/main" val="172639744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a:extLst>
              <a:ext uri="{FF2B5EF4-FFF2-40B4-BE49-F238E27FC236}">
                <a16:creationId xmlns:a16="http://schemas.microsoft.com/office/drawing/2014/main" xmlns="" id="{BE6F51A3-8CA8-4E46-A4EB-D188D0F9D744}"/>
              </a:ext>
            </a:extLst>
          </p:cNvPr>
          <p:cNvSpPr>
            <a:spLocks noGrp="1"/>
          </p:cNvSpPr>
          <p:nvPr>
            <p:ph idx="1"/>
          </p:nvPr>
        </p:nvSpPr>
        <p:spPr>
          <a:xfrm>
            <a:off x="133351" y="2400251"/>
            <a:ext cx="5715000" cy="3570368"/>
          </a:xfrm>
        </p:spPr>
        <p:txBody>
          <a:bodyPr>
            <a:normAutofit/>
          </a:bodyPr>
          <a:lstStyle/>
          <a:p>
            <a:r>
              <a:rPr lang="pt-BR" dirty="0"/>
              <a:t>Se anteriormente a compra de produtos e matérias-primas de grandes produtores era o hábito de consumo majoritário, pode-se afirmar que os caminhos indicam um consumidor optante pela compra de insumos e matérias-primas de produtores locais, tornando o percurso de transporte menor, com índices mais baixos de poluição por parte dos caminhões e chegando mais frescos ao consumidor final. Além de fomentar a economia local gerando mais empregos e renda regional. </a:t>
            </a:r>
          </a:p>
          <a:p>
            <a:endParaRPr lang="pt-BR" dirty="0"/>
          </a:p>
        </p:txBody>
      </p:sp>
      <p:sp>
        <p:nvSpPr>
          <p:cNvPr id="4" name="Título 1">
            <a:extLst>
              <a:ext uri="{FF2B5EF4-FFF2-40B4-BE49-F238E27FC236}">
                <a16:creationId xmlns:a16="http://schemas.microsoft.com/office/drawing/2014/main" xmlns="" id="{A7E96F7F-AA35-461F-BAEE-60FA831C2957}"/>
              </a:ext>
            </a:extLst>
          </p:cNvPr>
          <p:cNvSpPr txBox="1">
            <a:spLocks/>
          </p:cNvSpPr>
          <p:nvPr/>
        </p:nvSpPr>
        <p:spPr bwMode="gray">
          <a:xfrm>
            <a:off x="625531" y="1496995"/>
            <a:ext cx="7325059" cy="709865"/>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lvl="0" algn="ctr"/>
            <a:r>
              <a:rPr lang="pt-PT" b="1" dirty="0"/>
              <a:t>EXPERIÊNCIA: slow food, participação social e transparência</a:t>
            </a:r>
            <a:endParaRPr lang="pt-BR" dirty="0"/>
          </a:p>
          <a:p>
            <a:r>
              <a:rPr lang="pt-PT" sz="2400" dirty="0"/>
              <a:t> </a:t>
            </a:r>
            <a:endParaRPr lang="pt-BR" sz="2400" dirty="0"/>
          </a:p>
          <a:p>
            <a:r>
              <a:rPr lang="pt-BR" dirty="0"/>
              <a:t/>
            </a:r>
            <a:br>
              <a:rPr lang="pt-BR" dirty="0"/>
            </a:br>
            <a:endParaRPr lang="pt-BR" dirty="0"/>
          </a:p>
        </p:txBody>
      </p:sp>
      <p:pic>
        <p:nvPicPr>
          <p:cNvPr id="5" name="Imagem 4">
            <a:extLst>
              <a:ext uri="{FF2B5EF4-FFF2-40B4-BE49-F238E27FC236}">
                <a16:creationId xmlns:a16="http://schemas.microsoft.com/office/drawing/2014/main" xmlns="" id="{570045FB-9B3F-42A4-A757-AD914C54805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5531" y="5881905"/>
            <a:ext cx="1748032" cy="976095"/>
          </a:xfrm>
          <a:prstGeom prst="rect">
            <a:avLst/>
          </a:prstGeom>
        </p:spPr>
      </p:pic>
      <p:pic>
        <p:nvPicPr>
          <p:cNvPr id="7" name="Imagem 6">
            <a:extLst>
              <a:ext uri="{FF2B5EF4-FFF2-40B4-BE49-F238E27FC236}">
                <a16:creationId xmlns:a16="http://schemas.microsoft.com/office/drawing/2014/main" xmlns="" id="{BDB333E5-4864-4A77-855C-66DF8DFAA2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73905" y="3452125"/>
            <a:ext cx="2784343" cy="1466619"/>
          </a:xfrm>
          <a:prstGeom prst="rect">
            <a:avLst/>
          </a:prstGeom>
        </p:spPr>
      </p:pic>
    </p:spTree>
    <p:extLst>
      <p:ext uri="{BB962C8B-B14F-4D97-AF65-F5344CB8AC3E}">
        <p14:creationId xmlns:p14="http://schemas.microsoft.com/office/powerpoint/2010/main" val="394263431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B0F7A2A5-FB10-46A6-84EA-825106E9F43C}"/>
              </a:ext>
            </a:extLst>
          </p:cNvPr>
          <p:cNvSpPr>
            <a:spLocks noGrp="1"/>
          </p:cNvSpPr>
          <p:nvPr>
            <p:ph type="title"/>
          </p:nvPr>
        </p:nvSpPr>
        <p:spPr/>
        <p:txBody>
          <a:bodyPr/>
          <a:lstStyle/>
          <a:p>
            <a:endParaRPr lang="pt-BR"/>
          </a:p>
        </p:txBody>
      </p:sp>
      <p:pic>
        <p:nvPicPr>
          <p:cNvPr id="4" name="Imagem 6">
            <a:extLst>
              <a:ext uri="{FF2B5EF4-FFF2-40B4-BE49-F238E27FC236}">
                <a16:creationId xmlns:a16="http://schemas.microsoft.com/office/drawing/2014/main" xmlns="" id="{7CE42E2D-6F84-4E63-B5CB-2AAC720F2C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14649" y="2295229"/>
            <a:ext cx="5114701" cy="2846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ítulo 1">
            <a:extLst>
              <a:ext uri="{FF2B5EF4-FFF2-40B4-BE49-F238E27FC236}">
                <a16:creationId xmlns:a16="http://schemas.microsoft.com/office/drawing/2014/main" xmlns="" id="{69E3752E-755B-42FF-A8F4-E3E61F668FEE}"/>
              </a:ext>
            </a:extLst>
          </p:cNvPr>
          <p:cNvSpPr txBox="1">
            <a:spLocks/>
          </p:cNvSpPr>
          <p:nvPr/>
        </p:nvSpPr>
        <p:spPr bwMode="gray">
          <a:xfrm>
            <a:off x="625531" y="1496995"/>
            <a:ext cx="7325059" cy="709865"/>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lvl="0" algn="ctr"/>
            <a:r>
              <a:rPr lang="pt-PT" b="1" dirty="0"/>
              <a:t>EXPERIÊNCIA: slow food, participação social e transparência</a:t>
            </a:r>
            <a:endParaRPr lang="pt-BR" dirty="0"/>
          </a:p>
          <a:p>
            <a:r>
              <a:rPr lang="pt-PT" sz="2400" dirty="0"/>
              <a:t> </a:t>
            </a:r>
            <a:endParaRPr lang="pt-BR" sz="2400" dirty="0"/>
          </a:p>
          <a:p>
            <a:r>
              <a:rPr lang="pt-BR" dirty="0"/>
              <a:t/>
            </a:r>
            <a:br>
              <a:rPr lang="pt-BR" dirty="0"/>
            </a:br>
            <a:endParaRPr lang="pt-BR" dirty="0"/>
          </a:p>
        </p:txBody>
      </p:sp>
      <p:sp>
        <p:nvSpPr>
          <p:cNvPr id="6" name="Retângulo 5">
            <a:extLst>
              <a:ext uri="{FF2B5EF4-FFF2-40B4-BE49-F238E27FC236}">
                <a16:creationId xmlns:a16="http://schemas.microsoft.com/office/drawing/2014/main" xmlns="" id="{2338EABE-C2D6-4F22-B502-853FCD3B28F0}"/>
              </a:ext>
            </a:extLst>
          </p:cNvPr>
          <p:cNvSpPr/>
          <p:nvPr/>
        </p:nvSpPr>
        <p:spPr>
          <a:xfrm>
            <a:off x="2094941" y="5141743"/>
            <a:ext cx="6525518" cy="1446550"/>
          </a:xfrm>
          <a:prstGeom prst="rect">
            <a:avLst/>
          </a:prstGeom>
        </p:spPr>
        <p:txBody>
          <a:bodyPr wrap="square">
            <a:spAutoFit/>
          </a:bodyPr>
          <a:lstStyle/>
          <a:p>
            <a:pPr marL="449580" algn="ctr">
              <a:spcAft>
                <a:spcPts val="0"/>
              </a:spcAft>
            </a:pPr>
            <a:r>
              <a:rPr lang="pt-PT" dirty="0">
                <a:latin typeface="Arial" panose="020B0604020202020204" pitchFamily="34" charset="0"/>
                <a:ea typeface="Times New Roman" panose="02020603050405020304" pitchFamily="18" charset="0"/>
              </a:rPr>
              <a:t> </a:t>
            </a:r>
            <a:endParaRPr lang="pt-BR" dirty="0">
              <a:latin typeface="Times New Roman" panose="02020603050405020304" pitchFamily="18" charset="0"/>
              <a:ea typeface="Times New Roman" panose="02020603050405020304" pitchFamily="18" charset="0"/>
            </a:endParaRPr>
          </a:p>
          <a:p>
            <a:pPr marL="449580" algn="r">
              <a:spcAft>
                <a:spcPts val="0"/>
              </a:spcAft>
            </a:pPr>
            <a:r>
              <a:rPr lang="pt-PT" sz="1400" dirty="0">
                <a:latin typeface="+mj-lt"/>
                <a:ea typeface="Times New Roman" panose="02020603050405020304" pitchFamily="18" charset="0"/>
              </a:rPr>
              <a:t>O Nescafé Artesano Santuario Risaralda foi lançado na Colômbia em 2017 e é apoiado pelo Nescafé Plan, que visa melhorar a vida de comunidades de agricultores, auxiliando na gestão sustentável das paisagens.</a:t>
            </a:r>
            <a:endParaRPr lang="pt-BR" sz="1400" dirty="0">
              <a:latin typeface="+mj-lt"/>
              <a:ea typeface="Times New Roman" panose="02020603050405020304" pitchFamily="18" charset="0"/>
            </a:endParaRPr>
          </a:p>
          <a:p>
            <a:pPr marL="449580" algn="r">
              <a:spcAft>
                <a:spcPts val="0"/>
              </a:spcAft>
            </a:pPr>
            <a:r>
              <a:rPr lang="pt-PT" sz="1400" dirty="0">
                <a:latin typeface="+mj-lt"/>
                <a:ea typeface="Times New Roman" panose="02020603050405020304" pitchFamily="18" charset="0"/>
              </a:rPr>
              <a:t> Fonte: Mintel,2018. </a:t>
            </a:r>
            <a:endParaRPr lang="pt-BR" sz="1400" dirty="0">
              <a:latin typeface="+mj-lt"/>
              <a:ea typeface="Times New Roman" panose="02020603050405020304" pitchFamily="18" charset="0"/>
            </a:endParaRPr>
          </a:p>
        </p:txBody>
      </p:sp>
      <p:pic>
        <p:nvPicPr>
          <p:cNvPr id="7" name="Imagem 6">
            <a:extLst>
              <a:ext uri="{FF2B5EF4-FFF2-40B4-BE49-F238E27FC236}">
                <a16:creationId xmlns:a16="http://schemas.microsoft.com/office/drawing/2014/main" xmlns="" id="{2CF67B3E-9E28-45E9-8126-7CE86A523AF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5531" y="5881905"/>
            <a:ext cx="1748032" cy="976095"/>
          </a:xfrm>
          <a:prstGeom prst="rect">
            <a:avLst/>
          </a:prstGeom>
        </p:spPr>
      </p:pic>
    </p:spTree>
    <p:extLst>
      <p:ext uri="{BB962C8B-B14F-4D97-AF65-F5344CB8AC3E}">
        <p14:creationId xmlns:p14="http://schemas.microsoft.com/office/powerpoint/2010/main" val="14237714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a:extLst>
              <a:ext uri="{FF2B5EF4-FFF2-40B4-BE49-F238E27FC236}">
                <a16:creationId xmlns:a16="http://schemas.microsoft.com/office/drawing/2014/main" xmlns="" id="{DB3547E2-702A-430B-B665-5780C95EC6FE}"/>
              </a:ext>
            </a:extLst>
          </p:cNvPr>
          <p:cNvSpPr/>
          <p:nvPr/>
        </p:nvSpPr>
        <p:spPr>
          <a:xfrm>
            <a:off x="6171386" y="6992322"/>
            <a:ext cx="8305800" cy="338554"/>
          </a:xfrm>
          <a:prstGeom prst="rect">
            <a:avLst/>
          </a:prstGeom>
        </p:spPr>
        <p:txBody>
          <a:bodyPr wrap="square">
            <a:spAutoFit/>
          </a:bodyPr>
          <a:lstStyle/>
          <a:p>
            <a:pPr algn="ctr"/>
            <a:r>
              <a:rPr lang="pt-BR" sz="1600" dirty="0"/>
              <a:t> </a:t>
            </a:r>
            <a:endParaRPr lang="pt-BR" sz="1400" dirty="0"/>
          </a:p>
        </p:txBody>
      </p:sp>
      <p:sp>
        <p:nvSpPr>
          <p:cNvPr id="6" name="Título 1">
            <a:extLst>
              <a:ext uri="{FF2B5EF4-FFF2-40B4-BE49-F238E27FC236}">
                <a16:creationId xmlns:a16="http://schemas.microsoft.com/office/drawing/2014/main" xmlns="" id="{F104055C-63D3-4E0E-BDB1-5E00765625CC}"/>
              </a:ext>
            </a:extLst>
          </p:cNvPr>
          <p:cNvSpPr>
            <a:spLocks noGrp="1"/>
          </p:cNvSpPr>
          <p:nvPr>
            <p:ph type="title"/>
          </p:nvPr>
        </p:nvSpPr>
        <p:spPr>
          <a:xfrm>
            <a:off x="844149" y="781130"/>
            <a:ext cx="7886700" cy="1325563"/>
          </a:xfrm>
        </p:spPr>
        <p:txBody>
          <a:bodyPr>
            <a:normAutofit/>
          </a:bodyPr>
          <a:lstStyle/>
          <a:p>
            <a:r>
              <a:rPr lang="pt-PT" b="1" dirty="0"/>
              <a:t>SAUDABILIDADE: produção e consumo</a:t>
            </a:r>
            <a:r>
              <a:rPr lang="pt-BR" dirty="0"/>
              <a:t/>
            </a:r>
            <a:br>
              <a:rPr lang="pt-BR" dirty="0"/>
            </a:br>
            <a:endParaRPr lang="pt-BR" dirty="0"/>
          </a:p>
        </p:txBody>
      </p:sp>
      <p:pic>
        <p:nvPicPr>
          <p:cNvPr id="13" name="Imagem 12">
            <a:extLst>
              <a:ext uri="{FF2B5EF4-FFF2-40B4-BE49-F238E27FC236}">
                <a16:creationId xmlns:a16="http://schemas.microsoft.com/office/drawing/2014/main" xmlns="" id="{67E25A24-F9E0-44C9-9284-4CB027C070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3151" y="3429000"/>
            <a:ext cx="2425344" cy="1144459"/>
          </a:xfrm>
          <a:prstGeom prst="rect">
            <a:avLst/>
          </a:prstGeom>
        </p:spPr>
      </p:pic>
      <p:pic>
        <p:nvPicPr>
          <p:cNvPr id="22" name="Imagem 21">
            <a:extLst>
              <a:ext uri="{FF2B5EF4-FFF2-40B4-BE49-F238E27FC236}">
                <a16:creationId xmlns:a16="http://schemas.microsoft.com/office/drawing/2014/main" xmlns="" id="{0C30FAA3-A6DE-4F6B-ABE5-625F372F77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600" y="5759063"/>
            <a:ext cx="1748032" cy="976095"/>
          </a:xfrm>
          <a:prstGeom prst="rect">
            <a:avLst/>
          </a:prstGeom>
        </p:spPr>
      </p:pic>
      <p:sp>
        <p:nvSpPr>
          <p:cNvPr id="23" name="Espaço Reservado para Conteúdo 2">
            <a:extLst>
              <a:ext uri="{FF2B5EF4-FFF2-40B4-BE49-F238E27FC236}">
                <a16:creationId xmlns:a16="http://schemas.microsoft.com/office/drawing/2014/main" xmlns="" id="{B6ACF4D4-6F0C-4E4A-921D-4F55BEE3ACF0}"/>
              </a:ext>
            </a:extLst>
          </p:cNvPr>
          <p:cNvSpPr>
            <a:spLocks noGrp="1"/>
          </p:cNvSpPr>
          <p:nvPr>
            <p:ph idx="1"/>
          </p:nvPr>
        </p:nvSpPr>
        <p:spPr>
          <a:xfrm>
            <a:off x="3433479" y="2301398"/>
            <a:ext cx="5297370" cy="4224210"/>
          </a:xfrm>
        </p:spPr>
        <p:txBody>
          <a:bodyPr>
            <a:normAutofit fontScale="92500"/>
          </a:bodyPr>
          <a:lstStyle/>
          <a:p>
            <a:r>
              <a:rPr lang="pt-PT" sz="2400" b="1" dirty="0"/>
              <a:t>Farinha de trigo orgânico  (chamada pelos europeus de BIO)</a:t>
            </a:r>
            <a:endParaRPr lang="pt-BR" sz="2400" dirty="0"/>
          </a:p>
          <a:p>
            <a:pPr marL="0" indent="0" algn="just">
              <a:buNone/>
            </a:pPr>
            <a:r>
              <a:rPr lang="pt-BR" sz="2000" dirty="0"/>
              <a:t>Selo Sistema Brasileiro de Avaliação de Conformidade Orgânica (</a:t>
            </a:r>
            <a:r>
              <a:rPr lang="pt-BR" sz="2000" dirty="0" err="1"/>
              <a:t>SisOrg</a:t>
            </a:r>
            <a:r>
              <a:rPr lang="pt-BR" sz="2000" dirty="0"/>
              <a:t>), em que se lê “Produto Orgânico Brasil”: desde janeiro de 2011, o Ministério da Agricultura tornou essa marca obrigatória. O alimento só recebe esse carimbo se atender a certas regras de cultivo, armazenamento e quantidade mínima de ingredientes orgânicos (entre 70 e 95%)”.</a:t>
            </a:r>
          </a:p>
          <a:p>
            <a:pPr marL="0" indent="0">
              <a:buNone/>
            </a:pPr>
            <a:r>
              <a:rPr lang="pt-BR" sz="2000" dirty="0"/>
              <a:t>Fonte: portal Trigo é Saúde.</a:t>
            </a:r>
          </a:p>
          <a:p>
            <a:pPr marL="0" indent="0">
              <a:buNone/>
            </a:pPr>
            <a:endParaRPr lang="pt-BR" dirty="0"/>
          </a:p>
          <a:p>
            <a:endParaRPr lang="pt-BR" dirty="0"/>
          </a:p>
        </p:txBody>
      </p:sp>
    </p:spTree>
    <p:extLst>
      <p:ext uri="{BB962C8B-B14F-4D97-AF65-F5344CB8AC3E}">
        <p14:creationId xmlns:p14="http://schemas.microsoft.com/office/powerpoint/2010/main" val="166114503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a:extLst>
              <a:ext uri="{FF2B5EF4-FFF2-40B4-BE49-F238E27FC236}">
                <a16:creationId xmlns:a16="http://schemas.microsoft.com/office/drawing/2014/main" xmlns="" id="{2128E754-153A-4CEC-8CD6-CC440406251A}"/>
              </a:ext>
            </a:extLst>
          </p:cNvPr>
          <p:cNvSpPr>
            <a:spLocks noGrp="1"/>
          </p:cNvSpPr>
          <p:nvPr>
            <p:ph idx="1"/>
          </p:nvPr>
        </p:nvSpPr>
        <p:spPr>
          <a:xfrm>
            <a:off x="907660" y="2340210"/>
            <a:ext cx="7553659" cy="3660540"/>
          </a:xfrm>
        </p:spPr>
        <p:txBody>
          <a:bodyPr>
            <a:normAutofit/>
          </a:bodyPr>
          <a:lstStyle/>
          <a:p>
            <a:r>
              <a:rPr lang="pt-BR" dirty="0"/>
              <a:t>Estar atento as tendências de mercado, acompanhar a evolução das demandas de compra do cliente e tornar o ambiente da padaria integrante as novas rotinas são aspectos essenciais para a sobrevivência e a manutenção saudável dos negócios. </a:t>
            </a:r>
          </a:p>
          <a:p>
            <a:r>
              <a:rPr lang="pt-BR" dirty="0"/>
              <a:t> A ABIP, por meio desse estudo e por meio das atividades que realiza, busca oferecer e compartilhar conhecimentos que contribuam para o desenvolvimento das empresas de panificação e confeitaria. Participar, interagir e colocar em prática cabe ao panificador, mas é preciso ter em mente como a integração junto as entidades setoriais torna esse processo mais efetivo. </a:t>
            </a:r>
          </a:p>
        </p:txBody>
      </p:sp>
      <p:sp>
        <p:nvSpPr>
          <p:cNvPr id="4" name="Título 1">
            <a:extLst>
              <a:ext uri="{FF2B5EF4-FFF2-40B4-BE49-F238E27FC236}">
                <a16:creationId xmlns:a16="http://schemas.microsoft.com/office/drawing/2014/main" xmlns="" id="{E6E45439-DA1C-45B3-B19E-11CD839F536A}"/>
              </a:ext>
            </a:extLst>
          </p:cNvPr>
          <p:cNvSpPr txBox="1">
            <a:spLocks/>
          </p:cNvSpPr>
          <p:nvPr/>
        </p:nvSpPr>
        <p:spPr bwMode="gray">
          <a:xfrm>
            <a:off x="682681" y="1630345"/>
            <a:ext cx="7325059" cy="709865"/>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lvl="0" algn="ctr"/>
            <a:r>
              <a:rPr lang="pt-BR" sz="4400" b="1" dirty="0"/>
              <a:t>REFLEXÃO</a:t>
            </a:r>
            <a:endParaRPr lang="pt-BR" sz="4400" dirty="0"/>
          </a:p>
          <a:p>
            <a:r>
              <a:rPr lang="pt-PT" sz="2400" dirty="0"/>
              <a:t> </a:t>
            </a:r>
            <a:endParaRPr lang="pt-BR" sz="2400" dirty="0"/>
          </a:p>
          <a:p>
            <a:r>
              <a:rPr lang="pt-BR" dirty="0"/>
              <a:t/>
            </a:r>
            <a:br>
              <a:rPr lang="pt-BR" dirty="0"/>
            </a:br>
            <a:endParaRPr lang="pt-BR" dirty="0"/>
          </a:p>
        </p:txBody>
      </p:sp>
      <p:pic>
        <p:nvPicPr>
          <p:cNvPr id="5" name="Imagem 4">
            <a:extLst>
              <a:ext uri="{FF2B5EF4-FFF2-40B4-BE49-F238E27FC236}">
                <a16:creationId xmlns:a16="http://schemas.microsoft.com/office/drawing/2014/main" xmlns="" id="{9A1EA59E-1FA8-4023-AC61-5201ED8FE5D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16431" y="5734520"/>
            <a:ext cx="1748032" cy="976095"/>
          </a:xfrm>
          <a:prstGeom prst="rect">
            <a:avLst/>
          </a:prstGeom>
        </p:spPr>
      </p:pic>
    </p:spTree>
    <p:extLst>
      <p:ext uri="{BB962C8B-B14F-4D97-AF65-F5344CB8AC3E}">
        <p14:creationId xmlns:p14="http://schemas.microsoft.com/office/powerpoint/2010/main" val="385881769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F24F54AF-5508-4ED7-8B24-5BC9D0BD69AA}"/>
              </a:ext>
            </a:extLst>
          </p:cNvPr>
          <p:cNvSpPr>
            <a:spLocks noGrp="1"/>
          </p:cNvSpPr>
          <p:nvPr>
            <p:ph type="ctrTitle"/>
          </p:nvPr>
        </p:nvSpPr>
        <p:spPr>
          <a:xfrm>
            <a:off x="733091" y="3429000"/>
            <a:ext cx="7896559" cy="2554983"/>
          </a:xfrm>
        </p:spPr>
        <p:txBody>
          <a:bodyPr/>
          <a:lstStyle/>
          <a:p>
            <a:r>
              <a:rPr lang="pt-BR" sz="1800" dirty="0"/>
              <a:t>EXPEDIENTE </a:t>
            </a:r>
            <a:br>
              <a:rPr lang="pt-BR" sz="1800" dirty="0"/>
            </a:br>
            <a:r>
              <a:rPr lang="pt-BR" sz="1800" dirty="0"/>
              <a:t>ABIP – Associação Brasileira da Indústria de Panificação e Confeitaria </a:t>
            </a:r>
            <a:br>
              <a:rPr lang="pt-BR" sz="1800" dirty="0"/>
            </a:br>
            <a:r>
              <a:rPr lang="pt-BR" sz="1800" dirty="0"/>
              <a:t>Fevereiro de 2018 </a:t>
            </a:r>
            <a:br>
              <a:rPr lang="pt-BR" sz="1800" dirty="0"/>
            </a:br>
            <a:r>
              <a:rPr lang="pt-BR" sz="1800" dirty="0"/>
              <a:t>Presidente: José Batista de Oliveira </a:t>
            </a:r>
            <a:br>
              <a:rPr lang="pt-BR" sz="1800" dirty="0"/>
            </a:br>
            <a:r>
              <a:rPr lang="pt-BR" sz="1800" dirty="0"/>
              <a:t>Supervisão técnica: Giovani Mendonça </a:t>
            </a:r>
            <a:br>
              <a:rPr lang="pt-BR" sz="1800" dirty="0"/>
            </a:br>
            <a:r>
              <a:rPr lang="pt-BR" sz="1800" dirty="0"/>
              <a:t>Redação e edição: Nayara Carmo </a:t>
            </a:r>
            <a:br>
              <a:rPr lang="pt-BR" sz="1800" dirty="0"/>
            </a:br>
            <a:r>
              <a:rPr lang="pt-BR" sz="1800" dirty="0"/>
              <a:t>Fontes indicadas junto ao conteúdo.</a:t>
            </a:r>
          </a:p>
        </p:txBody>
      </p:sp>
      <p:pic>
        <p:nvPicPr>
          <p:cNvPr id="9" name="Imagem 8">
            <a:extLst>
              <a:ext uri="{FF2B5EF4-FFF2-40B4-BE49-F238E27FC236}">
                <a16:creationId xmlns:a16="http://schemas.microsoft.com/office/drawing/2014/main" xmlns="" id="{C0058F15-2C81-4EE0-B85F-F0B16846CAB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3905" y="851336"/>
            <a:ext cx="4616189" cy="2577664"/>
          </a:xfrm>
          <a:prstGeom prst="rect">
            <a:avLst/>
          </a:prstGeom>
        </p:spPr>
      </p:pic>
    </p:spTree>
    <p:extLst>
      <p:ext uri="{BB962C8B-B14F-4D97-AF65-F5344CB8AC3E}">
        <p14:creationId xmlns:p14="http://schemas.microsoft.com/office/powerpoint/2010/main" val="22354850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m 41">
            <a:extLst>
              <a:ext uri="{FF2B5EF4-FFF2-40B4-BE49-F238E27FC236}">
                <a16:creationId xmlns:a16="http://schemas.microsoft.com/office/drawing/2014/main" xmlns="" id="{0F67C8AD-A07E-4610-BCDF-DAE1BEF3B1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540" t="2014" r="3191" b="1984"/>
          <a:stretch>
            <a:fillRect/>
          </a:stretch>
        </p:blipFill>
        <p:spPr bwMode="auto">
          <a:xfrm rot="-5400000">
            <a:off x="2877155" y="1475271"/>
            <a:ext cx="4265991" cy="6025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tângulo 8">
            <a:extLst>
              <a:ext uri="{FF2B5EF4-FFF2-40B4-BE49-F238E27FC236}">
                <a16:creationId xmlns:a16="http://schemas.microsoft.com/office/drawing/2014/main" xmlns="" id="{B64DB80D-70FC-4F39-8F38-8C83CE83E93C}"/>
              </a:ext>
            </a:extLst>
          </p:cNvPr>
          <p:cNvSpPr/>
          <p:nvPr/>
        </p:nvSpPr>
        <p:spPr>
          <a:xfrm>
            <a:off x="457201" y="724693"/>
            <a:ext cx="7355992" cy="1247393"/>
          </a:xfrm>
          <a:prstGeom prst="rect">
            <a:avLst/>
          </a:prstGeom>
        </p:spPr>
        <p:txBody>
          <a:bodyPr wrap="square">
            <a:spAutoFit/>
          </a:bodyPr>
          <a:lstStyle/>
          <a:p>
            <a:pPr algn="ctr">
              <a:lnSpc>
                <a:spcPct val="107000"/>
              </a:lnSpc>
              <a:spcAft>
                <a:spcPts val="800"/>
              </a:spcAft>
            </a:pPr>
            <a:r>
              <a:rPr lang="pt-BR" sz="2400" dirty="0">
                <a:solidFill>
                  <a:schemeClr val="bg1"/>
                </a:solidFill>
                <a:latin typeface="+mj-lt"/>
                <a:ea typeface="Calibri" panose="020F0502020204030204" pitchFamily="34" charset="0"/>
                <a:cs typeface="Times New Roman" panose="02020603050405020304" pitchFamily="18" charset="0"/>
              </a:rPr>
              <a:t>Folheto promocional do moinho </a:t>
            </a:r>
            <a:r>
              <a:rPr lang="pt-BR" sz="2400" dirty="0" err="1">
                <a:solidFill>
                  <a:schemeClr val="bg1"/>
                </a:solidFill>
                <a:latin typeface="+mj-lt"/>
                <a:ea typeface="Calibri" panose="020F0502020204030204" pitchFamily="34" charset="0"/>
                <a:cs typeface="Times New Roman" panose="02020603050405020304" pitchFamily="18" charset="0"/>
              </a:rPr>
              <a:t>Moulin</a:t>
            </a:r>
            <a:r>
              <a:rPr lang="pt-BR" sz="2400" dirty="0">
                <a:solidFill>
                  <a:schemeClr val="bg1"/>
                </a:solidFill>
                <a:latin typeface="+mj-lt"/>
                <a:ea typeface="Calibri" panose="020F0502020204030204" pitchFamily="34" charset="0"/>
                <a:cs typeface="Times New Roman" panose="02020603050405020304" pitchFamily="18" charset="0"/>
              </a:rPr>
              <a:t> </a:t>
            </a:r>
            <a:r>
              <a:rPr lang="pt-BR" sz="2400" dirty="0" err="1">
                <a:solidFill>
                  <a:schemeClr val="bg1"/>
                </a:solidFill>
                <a:latin typeface="+mj-lt"/>
                <a:ea typeface="Calibri" panose="020F0502020204030204" pitchFamily="34" charset="0"/>
                <a:cs typeface="Times New Roman" panose="02020603050405020304" pitchFamily="18" charset="0"/>
              </a:rPr>
              <a:t>des</a:t>
            </a:r>
            <a:r>
              <a:rPr lang="pt-BR" sz="2400" dirty="0">
                <a:solidFill>
                  <a:schemeClr val="bg1"/>
                </a:solidFill>
                <a:latin typeface="+mj-lt"/>
                <a:ea typeface="Calibri" panose="020F0502020204030204" pitchFamily="34" charset="0"/>
                <a:cs typeface="Times New Roman" panose="02020603050405020304" pitchFamily="18" charset="0"/>
              </a:rPr>
              <a:t> Moines, destacando os atributos da farinha de trigo BIO</a:t>
            </a:r>
            <a:r>
              <a:rPr lang="pt-BR" sz="2000" dirty="0">
                <a:solidFill>
                  <a:schemeClr val="bg1"/>
                </a:solidFill>
                <a:latin typeface="Arial" panose="020B0604020202020204" pitchFamily="34" charset="0"/>
                <a:ea typeface="Calibri" panose="020F0502020204030204" pitchFamily="34" charset="0"/>
                <a:cs typeface="Times New Roman" panose="02020603050405020304" pitchFamily="18" charset="0"/>
              </a:rPr>
              <a:t>.</a:t>
            </a:r>
            <a:endParaRPr lang="pt-BR" sz="28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5" name="Retângulo 4">
            <a:extLst>
              <a:ext uri="{FF2B5EF4-FFF2-40B4-BE49-F238E27FC236}">
                <a16:creationId xmlns:a16="http://schemas.microsoft.com/office/drawing/2014/main" xmlns="" id="{A0B0C2EA-600C-4DF0-AD87-902F9C128BC1}"/>
              </a:ext>
            </a:extLst>
          </p:cNvPr>
          <p:cNvSpPr/>
          <p:nvPr/>
        </p:nvSpPr>
        <p:spPr>
          <a:xfrm rot="16200000">
            <a:off x="7032900" y="4498001"/>
            <a:ext cx="2436886" cy="274755"/>
          </a:xfrm>
          <a:prstGeom prst="rect">
            <a:avLst/>
          </a:prstGeom>
        </p:spPr>
        <p:txBody>
          <a:bodyPr wrap="none">
            <a:spAutoFit/>
          </a:bodyPr>
          <a:lstStyle/>
          <a:p>
            <a:pPr algn="r">
              <a:lnSpc>
                <a:spcPct val="107000"/>
              </a:lnSpc>
              <a:spcAft>
                <a:spcPts val="800"/>
              </a:spcAft>
            </a:pPr>
            <a:r>
              <a:rPr lang="pt-BR" sz="1200" dirty="0">
                <a:latin typeface="+mj-lt"/>
                <a:ea typeface="Calibri" panose="020F0502020204030204" pitchFamily="34" charset="0"/>
                <a:cs typeface="Times New Roman" panose="02020603050405020304" pitchFamily="18" charset="0"/>
              </a:rPr>
              <a:t>Fonte: ABIP, na Europain 2018.</a:t>
            </a:r>
          </a:p>
        </p:txBody>
      </p:sp>
      <p:pic>
        <p:nvPicPr>
          <p:cNvPr id="11" name="Imagem 10">
            <a:extLst>
              <a:ext uri="{FF2B5EF4-FFF2-40B4-BE49-F238E27FC236}">
                <a16:creationId xmlns:a16="http://schemas.microsoft.com/office/drawing/2014/main" xmlns="" id="{8F979D11-6410-4672-8566-C130415C8DB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800" y="5750911"/>
            <a:ext cx="1748032" cy="976095"/>
          </a:xfrm>
          <a:prstGeom prst="rect">
            <a:avLst/>
          </a:prstGeom>
        </p:spPr>
      </p:pic>
    </p:spTree>
    <p:extLst>
      <p:ext uri="{BB962C8B-B14F-4D97-AF65-F5344CB8AC3E}">
        <p14:creationId xmlns:p14="http://schemas.microsoft.com/office/powerpoint/2010/main" val="6790712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Imagem 39">
            <a:extLst>
              <a:ext uri="{FF2B5EF4-FFF2-40B4-BE49-F238E27FC236}">
                <a16:creationId xmlns:a16="http://schemas.microsoft.com/office/drawing/2014/main" xmlns="" id="{862EE7CF-A93F-4489-8362-45B9991977C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4094" t="2016" r="4469" b="6000"/>
          <a:stretch>
            <a:fillRect/>
          </a:stretch>
        </p:blipFill>
        <p:spPr bwMode="auto">
          <a:xfrm rot="10800000">
            <a:off x="1992596" y="2358200"/>
            <a:ext cx="3057524" cy="4227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Imagem 35">
            <a:extLst>
              <a:ext uri="{FF2B5EF4-FFF2-40B4-BE49-F238E27FC236}">
                <a16:creationId xmlns:a16="http://schemas.microsoft.com/office/drawing/2014/main" xmlns="" id="{8423AADB-5174-4603-BE5A-E26C2D1E53A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r="7124" b="7967"/>
          <a:stretch>
            <a:fillRect/>
          </a:stretch>
        </p:blipFill>
        <p:spPr bwMode="auto">
          <a:xfrm>
            <a:off x="5156240" y="2358200"/>
            <a:ext cx="2920962" cy="4092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tângulo 8">
            <a:extLst>
              <a:ext uri="{FF2B5EF4-FFF2-40B4-BE49-F238E27FC236}">
                <a16:creationId xmlns:a16="http://schemas.microsoft.com/office/drawing/2014/main" xmlns="" id="{2059EE69-6B92-4BD7-A15B-D4C6CDC84008}"/>
              </a:ext>
            </a:extLst>
          </p:cNvPr>
          <p:cNvSpPr/>
          <p:nvPr/>
        </p:nvSpPr>
        <p:spPr>
          <a:xfrm>
            <a:off x="713027" y="762793"/>
            <a:ext cx="7355992" cy="1063368"/>
          </a:xfrm>
          <a:prstGeom prst="rect">
            <a:avLst/>
          </a:prstGeom>
        </p:spPr>
        <p:txBody>
          <a:bodyPr wrap="square">
            <a:spAutoFit/>
          </a:bodyPr>
          <a:lstStyle/>
          <a:p>
            <a:pPr algn="ctr">
              <a:lnSpc>
                <a:spcPct val="107000"/>
              </a:lnSpc>
              <a:spcAft>
                <a:spcPts val="800"/>
              </a:spcAft>
            </a:pPr>
            <a:r>
              <a:rPr lang="pt-BR" sz="2000" dirty="0">
                <a:solidFill>
                  <a:schemeClr val="bg1"/>
                </a:solidFill>
              </a:rPr>
              <a:t>Folhetos promocionais </a:t>
            </a:r>
            <a:r>
              <a:rPr lang="pt-BR" sz="2000" dirty="0" err="1">
                <a:solidFill>
                  <a:schemeClr val="bg1"/>
                </a:solidFill>
              </a:rPr>
              <a:t>Aít</a:t>
            </a:r>
            <a:r>
              <a:rPr lang="pt-BR" sz="2000" dirty="0">
                <a:solidFill>
                  <a:schemeClr val="bg1"/>
                </a:solidFill>
              </a:rPr>
              <a:t> </a:t>
            </a:r>
            <a:r>
              <a:rPr lang="pt-BR" sz="2000" dirty="0" err="1">
                <a:solidFill>
                  <a:schemeClr val="bg1"/>
                </a:solidFill>
              </a:rPr>
              <a:t>Ingredients</a:t>
            </a:r>
            <a:r>
              <a:rPr lang="pt-BR" sz="2000" dirty="0">
                <a:solidFill>
                  <a:schemeClr val="bg1"/>
                </a:solidFill>
              </a:rPr>
              <a:t>, destacando farinhas e melhoradores para produtos panificados nas versões </a:t>
            </a:r>
            <a:r>
              <a:rPr lang="pt-BR" sz="2000" dirty="0" err="1">
                <a:solidFill>
                  <a:schemeClr val="bg1"/>
                </a:solidFill>
              </a:rPr>
              <a:t>Bio</a:t>
            </a:r>
            <a:r>
              <a:rPr lang="pt-BR" sz="2000" dirty="0">
                <a:solidFill>
                  <a:schemeClr val="bg1"/>
                </a:solidFill>
              </a:rPr>
              <a:t> e convencional. </a:t>
            </a:r>
            <a:endParaRPr lang="pt-BR" sz="32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10" name="Retângulo 9">
            <a:extLst>
              <a:ext uri="{FF2B5EF4-FFF2-40B4-BE49-F238E27FC236}">
                <a16:creationId xmlns:a16="http://schemas.microsoft.com/office/drawing/2014/main" xmlns="" id="{45DECAA0-8915-4338-B01F-5EB5BE9CC6D4}"/>
              </a:ext>
            </a:extLst>
          </p:cNvPr>
          <p:cNvSpPr/>
          <p:nvPr/>
        </p:nvSpPr>
        <p:spPr>
          <a:xfrm rot="16200000">
            <a:off x="6832825" y="4233253"/>
            <a:ext cx="3043461" cy="342466"/>
          </a:xfrm>
          <a:prstGeom prst="rect">
            <a:avLst/>
          </a:prstGeom>
        </p:spPr>
        <p:txBody>
          <a:bodyPr wrap="none">
            <a:spAutoFit/>
          </a:bodyPr>
          <a:lstStyle/>
          <a:p>
            <a:pPr algn="r">
              <a:lnSpc>
                <a:spcPct val="107000"/>
              </a:lnSpc>
              <a:spcAft>
                <a:spcPts val="800"/>
              </a:spcAft>
            </a:pPr>
            <a:r>
              <a:rPr lang="pt-BR" sz="1600" dirty="0">
                <a:latin typeface="Arial" panose="020B0604020202020204" pitchFamily="34" charset="0"/>
                <a:ea typeface="Calibri" panose="020F0502020204030204" pitchFamily="34" charset="0"/>
                <a:cs typeface="Times New Roman" panose="02020603050405020304" pitchFamily="18" charset="0"/>
              </a:rPr>
              <a:t>Fonte: ABIP, na Europain 2018.</a:t>
            </a:r>
            <a:endParaRPr lang="pt-BR" sz="20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11" name="Imagem 10">
            <a:extLst>
              <a:ext uri="{FF2B5EF4-FFF2-40B4-BE49-F238E27FC236}">
                <a16:creationId xmlns:a16="http://schemas.microsoft.com/office/drawing/2014/main" xmlns="" id="{5EDE5CB4-9051-4D3F-85D9-CD2C9F09656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4800" y="5750911"/>
            <a:ext cx="1748032" cy="976095"/>
          </a:xfrm>
          <a:prstGeom prst="rect">
            <a:avLst/>
          </a:prstGeom>
        </p:spPr>
      </p:pic>
    </p:spTree>
    <p:extLst>
      <p:ext uri="{BB962C8B-B14F-4D97-AF65-F5344CB8AC3E}">
        <p14:creationId xmlns:p14="http://schemas.microsoft.com/office/powerpoint/2010/main" val="12870453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xmlns="" id="{91C63166-4B17-47A7-BE57-EE9282D0EB71}"/>
              </a:ext>
            </a:extLst>
          </p:cNvPr>
          <p:cNvSpPr txBox="1">
            <a:spLocks/>
          </p:cNvSpPr>
          <p:nvPr/>
        </p:nvSpPr>
        <p:spPr bwMode="gray">
          <a:xfrm>
            <a:off x="628650" y="975835"/>
            <a:ext cx="7886700" cy="1325563"/>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2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pt-PT" b="1" dirty="0"/>
              <a:t>SAUDABILIDADE: produção e consumo</a:t>
            </a:r>
            <a:r>
              <a:rPr lang="pt-BR" dirty="0"/>
              <a:t/>
            </a:r>
            <a:br>
              <a:rPr lang="pt-BR" dirty="0"/>
            </a:br>
            <a:endParaRPr lang="pt-BR" dirty="0"/>
          </a:p>
        </p:txBody>
      </p:sp>
      <p:pic>
        <p:nvPicPr>
          <p:cNvPr id="5" name="Imagem 4">
            <a:extLst>
              <a:ext uri="{FF2B5EF4-FFF2-40B4-BE49-F238E27FC236}">
                <a16:creationId xmlns:a16="http://schemas.microsoft.com/office/drawing/2014/main" xmlns="" id="{2893DF05-F092-418A-90C0-6DA16BE2A85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600" y="5759063"/>
            <a:ext cx="1748032" cy="976095"/>
          </a:xfrm>
          <a:prstGeom prst="rect">
            <a:avLst/>
          </a:prstGeom>
        </p:spPr>
      </p:pic>
      <p:sp>
        <p:nvSpPr>
          <p:cNvPr id="6" name="Espaço Reservado para Conteúdo 2">
            <a:extLst>
              <a:ext uri="{FF2B5EF4-FFF2-40B4-BE49-F238E27FC236}">
                <a16:creationId xmlns:a16="http://schemas.microsoft.com/office/drawing/2014/main" xmlns="" id="{B37DBA5D-B8AF-47E2-8313-21D48824E5CF}"/>
              </a:ext>
            </a:extLst>
          </p:cNvPr>
          <p:cNvSpPr>
            <a:spLocks noGrp="1"/>
          </p:cNvSpPr>
          <p:nvPr>
            <p:ph idx="1"/>
          </p:nvPr>
        </p:nvSpPr>
        <p:spPr>
          <a:xfrm>
            <a:off x="3433479" y="2301398"/>
            <a:ext cx="5297370" cy="4224210"/>
          </a:xfrm>
        </p:spPr>
        <p:txBody>
          <a:bodyPr>
            <a:normAutofit/>
          </a:bodyPr>
          <a:lstStyle/>
          <a:p>
            <a:r>
              <a:rPr lang="pt-PT" sz="2600" b="1" dirty="0"/>
              <a:t>Uso de corantes, coberturas e essências naturais </a:t>
            </a:r>
            <a:endParaRPr lang="pt-BR" dirty="0"/>
          </a:p>
          <a:p>
            <a:pPr marL="0" indent="0">
              <a:buNone/>
            </a:pPr>
            <a:r>
              <a:rPr lang="pt-BR" sz="2000" dirty="0"/>
              <a:t>Amplamente utilizados na confeitaria, os corantes, coberturas e essências naturais constituem uma das mais fortes áreas de pesquisa e novidades. </a:t>
            </a:r>
            <a:r>
              <a:rPr lang="pt-BR" sz="2000" b="1" dirty="0"/>
              <a:t>A regra é: quanto mais natural melhor</a:t>
            </a:r>
            <a:r>
              <a:rPr lang="pt-BR" sz="2000" dirty="0"/>
              <a:t>. Extraídos de ervas, flores, frutos, sementes, mel, favos, leveduras, enzimas e outras série de </a:t>
            </a:r>
            <a:r>
              <a:rPr lang="pt-BR" sz="2000" b="1" dirty="0"/>
              <a:t>derivados vegetais</a:t>
            </a:r>
            <a:r>
              <a:rPr lang="pt-BR" sz="2000" dirty="0"/>
              <a:t>, esses itens chamam atenção pela complexidade, variedade de mix e resultado final nos produtos.</a:t>
            </a:r>
            <a:endParaRPr lang="pt-BR" dirty="0"/>
          </a:p>
          <a:p>
            <a:pPr marL="0" indent="0">
              <a:buNone/>
            </a:pPr>
            <a:endParaRPr lang="pt-BR" dirty="0"/>
          </a:p>
          <a:p>
            <a:endParaRPr lang="pt-BR" dirty="0"/>
          </a:p>
        </p:txBody>
      </p:sp>
      <p:pic>
        <p:nvPicPr>
          <p:cNvPr id="3074" name="Imagem 27">
            <a:extLst>
              <a:ext uri="{FF2B5EF4-FFF2-40B4-BE49-F238E27FC236}">
                <a16:creationId xmlns:a16="http://schemas.microsoft.com/office/drawing/2014/main" xmlns="" id="{61EDEFCC-6962-4881-AF0F-6942644D337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038043"/>
            <a:ext cx="3111500" cy="232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096714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Imagem 46">
            <a:extLst>
              <a:ext uri="{FF2B5EF4-FFF2-40B4-BE49-F238E27FC236}">
                <a16:creationId xmlns:a16="http://schemas.microsoft.com/office/drawing/2014/main" xmlns="" id="{0A461A9B-70AB-44DA-B100-83F7B0BD3BB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l="4811" t="19810" r="5840" b="42706"/>
          <a:stretch>
            <a:fillRect/>
          </a:stretch>
        </p:blipFill>
        <p:spPr bwMode="auto">
          <a:xfrm>
            <a:off x="0" y="2838450"/>
            <a:ext cx="4772834" cy="283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Imagem 44">
            <a:extLst>
              <a:ext uri="{FF2B5EF4-FFF2-40B4-BE49-F238E27FC236}">
                <a16:creationId xmlns:a16="http://schemas.microsoft.com/office/drawing/2014/main" xmlns="" id="{3708346B-F2F5-44E2-988D-C7166B4ECA5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l="4811" t="56508" r="5840"/>
          <a:stretch>
            <a:fillRect/>
          </a:stretch>
        </p:blipFill>
        <p:spPr bwMode="auto">
          <a:xfrm>
            <a:off x="4772834" y="2838450"/>
            <a:ext cx="4405313" cy="3026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ítulo 1">
            <a:extLst>
              <a:ext uri="{FF2B5EF4-FFF2-40B4-BE49-F238E27FC236}">
                <a16:creationId xmlns:a16="http://schemas.microsoft.com/office/drawing/2014/main" xmlns="" id="{2422BA63-DC89-40DC-9640-9DAF6BB18216}"/>
              </a:ext>
            </a:extLst>
          </p:cNvPr>
          <p:cNvSpPr txBox="1">
            <a:spLocks/>
          </p:cNvSpPr>
          <p:nvPr/>
        </p:nvSpPr>
        <p:spPr bwMode="gray">
          <a:xfrm>
            <a:off x="628650" y="975835"/>
            <a:ext cx="7886700" cy="1325563"/>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2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pt-PT" b="1" dirty="0"/>
              <a:t>SAUDABILIDADE: produção e consumo</a:t>
            </a:r>
            <a:r>
              <a:rPr lang="pt-BR" dirty="0"/>
              <a:t/>
            </a:r>
            <a:br>
              <a:rPr lang="pt-BR" dirty="0"/>
            </a:br>
            <a:endParaRPr lang="pt-BR" dirty="0"/>
          </a:p>
        </p:txBody>
      </p:sp>
      <p:sp>
        <p:nvSpPr>
          <p:cNvPr id="5" name="Retângulo 4">
            <a:extLst>
              <a:ext uri="{FF2B5EF4-FFF2-40B4-BE49-F238E27FC236}">
                <a16:creationId xmlns:a16="http://schemas.microsoft.com/office/drawing/2014/main" xmlns="" id="{FD862AA5-5E57-4A43-9E54-930495441530}"/>
              </a:ext>
            </a:extLst>
          </p:cNvPr>
          <p:cNvSpPr/>
          <p:nvPr/>
        </p:nvSpPr>
        <p:spPr>
          <a:xfrm>
            <a:off x="6141798" y="6199906"/>
            <a:ext cx="2906565" cy="280013"/>
          </a:xfrm>
          <a:prstGeom prst="rect">
            <a:avLst/>
          </a:prstGeom>
        </p:spPr>
        <p:txBody>
          <a:bodyPr wrap="none">
            <a:spAutoFit/>
          </a:bodyPr>
          <a:lstStyle/>
          <a:p>
            <a:pPr algn="r">
              <a:lnSpc>
                <a:spcPct val="107000"/>
              </a:lnSpc>
              <a:spcAft>
                <a:spcPts val="800"/>
              </a:spcAft>
            </a:pPr>
            <a:r>
              <a:rPr lang="pt-BR" sz="1200" dirty="0">
                <a:latin typeface="Arial" panose="020B0604020202020204" pitchFamily="34" charset="0"/>
                <a:ea typeface="Calibri" panose="020F0502020204030204" pitchFamily="34" charset="0"/>
                <a:cs typeface="Times New Roman" panose="02020603050405020304" pitchFamily="18" charset="0"/>
              </a:rPr>
              <a:t>Fonte: Encarte </a:t>
            </a:r>
            <a:r>
              <a:rPr lang="pt-BR" sz="1200" dirty="0" err="1">
                <a:latin typeface="Arial" panose="020B0604020202020204" pitchFamily="34" charset="0"/>
                <a:ea typeface="Calibri" panose="020F0502020204030204" pitchFamily="34" charset="0"/>
                <a:cs typeface="Times New Roman" panose="02020603050405020304" pitchFamily="18" charset="0"/>
              </a:rPr>
              <a:t>Losa</a:t>
            </a:r>
            <a:r>
              <a:rPr lang="pt-BR" sz="1200" dirty="0">
                <a:latin typeface="Arial" panose="020B0604020202020204" pitchFamily="34" charset="0"/>
                <a:ea typeface="Calibri" panose="020F0502020204030204" pitchFamily="34" charset="0"/>
                <a:cs typeface="Times New Roman" panose="02020603050405020304" pitchFamily="18" charset="0"/>
              </a:rPr>
              <a:t>, na Europain 2018.</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9" name="Imagem 8">
            <a:extLst>
              <a:ext uri="{FF2B5EF4-FFF2-40B4-BE49-F238E27FC236}">
                <a16:creationId xmlns:a16="http://schemas.microsoft.com/office/drawing/2014/main" xmlns="" id="{6EF9D328-1DD0-4DC0-9077-5B3BDD1848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800" y="5750911"/>
            <a:ext cx="1748032" cy="976095"/>
          </a:xfrm>
          <a:prstGeom prst="rect">
            <a:avLst/>
          </a:prstGeom>
        </p:spPr>
      </p:pic>
    </p:spTree>
    <p:extLst>
      <p:ext uri="{BB962C8B-B14F-4D97-AF65-F5344CB8AC3E}">
        <p14:creationId xmlns:p14="http://schemas.microsoft.com/office/powerpoint/2010/main" val="17122331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Imagem 45">
            <a:extLst>
              <a:ext uri="{FF2B5EF4-FFF2-40B4-BE49-F238E27FC236}">
                <a16:creationId xmlns:a16="http://schemas.microsoft.com/office/drawing/2014/main" xmlns="" id="{B2A01C45-DC41-4FF9-8AC8-9BB10FD9AD7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l="16324" t="18353" b="22337"/>
          <a:stretch>
            <a:fillRect/>
          </a:stretch>
        </p:blipFill>
        <p:spPr bwMode="auto">
          <a:xfrm>
            <a:off x="95637" y="2333625"/>
            <a:ext cx="4511675"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Imagem 3">
            <a:extLst>
              <a:ext uri="{FF2B5EF4-FFF2-40B4-BE49-F238E27FC236}">
                <a16:creationId xmlns:a16="http://schemas.microsoft.com/office/drawing/2014/main" xmlns="" id="{BAFC3755-3AEF-499C-A39D-7CC1A2DAB6B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11514" t="16949" b="19820"/>
          <a:stretch>
            <a:fillRect/>
          </a:stretch>
        </p:blipFill>
        <p:spPr bwMode="auto">
          <a:xfrm>
            <a:off x="4845111" y="3200399"/>
            <a:ext cx="4238564" cy="227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ítulo 1">
            <a:extLst>
              <a:ext uri="{FF2B5EF4-FFF2-40B4-BE49-F238E27FC236}">
                <a16:creationId xmlns:a16="http://schemas.microsoft.com/office/drawing/2014/main" xmlns="" id="{BF2F00E4-5084-42BF-8863-05546E791941}"/>
              </a:ext>
            </a:extLst>
          </p:cNvPr>
          <p:cNvSpPr txBox="1">
            <a:spLocks/>
          </p:cNvSpPr>
          <p:nvPr/>
        </p:nvSpPr>
        <p:spPr bwMode="gray">
          <a:xfrm>
            <a:off x="628650" y="975835"/>
            <a:ext cx="7886700" cy="1325563"/>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2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pt-PT" b="1" dirty="0"/>
              <a:t>SAUDABILIDADE: produção e consumo</a:t>
            </a:r>
            <a:r>
              <a:rPr lang="pt-BR" dirty="0"/>
              <a:t/>
            </a:r>
            <a:br>
              <a:rPr lang="pt-BR" dirty="0"/>
            </a:br>
            <a:endParaRPr lang="pt-BR" dirty="0"/>
          </a:p>
        </p:txBody>
      </p:sp>
      <p:sp>
        <p:nvSpPr>
          <p:cNvPr id="8" name="Retângulo 7">
            <a:extLst>
              <a:ext uri="{FF2B5EF4-FFF2-40B4-BE49-F238E27FC236}">
                <a16:creationId xmlns:a16="http://schemas.microsoft.com/office/drawing/2014/main" xmlns="" id="{4C96907C-0864-42EF-92F7-5FAACB23BC1A}"/>
              </a:ext>
            </a:extLst>
          </p:cNvPr>
          <p:cNvSpPr/>
          <p:nvPr/>
        </p:nvSpPr>
        <p:spPr>
          <a:xfrm>
            <a:off x="6141798" y="6199906"/>
            <a:ext cx="2906565" cy="564257"/>
          </a:xfrm>
          <a:prstGeom prst="rect">
            <a:avLst/>
          </a:prstGeom>
        </p:spPr>
        <p:txBody>
          <a:bodyPr wrap="none">
            <a:spAutoFit/>
          </a:bodyPr>
          <a:lstStyle/>
          <a:p>
            <a:pPr algn="r">
              <a:spcAft>
                <a:spcPts val="800"/>
              </a:spcAft>
            </a:pPr>
            <a:r>
              <a:rPr lang="pt-BR" sz="1200" dirty="0">
                <a:latin typeface="Arial" panose="020B0604020202020204" pitchFamily="34" charset="0"/>
                <a:ea typeface="Calibri" panose="020F0502020204030204" pitchFamily="34" charset="0"/>
                <a:cs typeface="Times New Roman" panose="02020603050405020304" pitchFamily="18" charset="0"/>
              </a:rPr>
              <a:t>Fonte: Encarte </a:t>
            </a:r>
            <a:r>
              <a:rPr lang="pt-BR" sz="1200" dirty="0" err="1">
                <a:latin typeface="Arial" panose="020B0604020202020204" pitchFamily="34" charset="0"/>
                <a:ea typeface="Calibri" panose="020F0502020204030204" pitchFamily="34" charset="0"/>
                <a:cs typeface="Times New Roman" panose="02020603050405020304" pitchFamily="18" charset="0"/>
              </a:rPr>
              <a:t>Losa</a:t>
            </a:r>
            <a:r>
              <a:rPr lang="pt-BR" sz="1200" dirty="0">
                <a:latin typeface="Arial" panose="020B0604020202020204" pitchFamily="34" charset="0"/>
                <a:ea typeface="Calibri" panose="020F0502020204030204" pitchFamily="34" charset="0"/>
                <a:cs typeface="Times New Roman" panose="02020603050405020304" pitchFamily="18" charset="0"/>
              </a:rPr>
              <a:t>, na Europain 2018.</a:t>
            </a:r>
          </a:p>
          <a:p>
            <a:pPr algn="r">
              <a:spcAft>
                <a:spcPts val="800"/>
              </a:spcAft>
            </a:pPr>
            <a:r>
              <a:rPr lang="pt-BR" sz="1200" dirty="0">
                <a:effectLst/>
                <a:latin typeface="Arial" panose="020B0604020202020204" pitchFamily="34" charset="0"/>
                <a:ea typeface="Calibri" panose="020F0502020204030204" pitchFamily="34" charset="0"/>
                <a:cs typeface="Times New Roman" panose="02020603050405020304" pitchFamily="18" charset="0"/>
              </a:rPr>
              <a:t>Foto: </a:t>
            </a:r>
            <a:r>
              <a:rPr lang="pt-BR" sz="1200" dirty="0" err="1">
                <a:effectLst/>
                <a:latin typeface="Arial" panose="020B0604020202020204" pitchFamily="34" charset="0"/>
                <a:ea typeface="Calibri" panose="020F0502020204030204" pitchFamily="34" charset="0"/>
                <a:cs typeface="Times New Roman" panose="02020603050405020304" pitchFamily="18" charset="0"/>
              </a:rPr>
              <a:t>Abip</a:t>
            </a:r>
            <a:r>
              <a:rPr lang="pt-BR" sz="1200" dirty="0">
                <a:latin typeface="Arial" panose="020B0604020202020204" pitchFamily="34" charset="0"/>
                <a:ea typeface="Calibri" panose="020F0502020204030204" pitchFamily="34" charset="0"/>
                <a:cs typeface="Times New Roman" panose="02020603050405020304" pitchFamily="18" charset="0"/>
              </a:rPr>
              <a:t>, na Europain 2018.</a:t>
            </a:r>
            <a:endParaRPr lang="pt-B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2642373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Íon - Sala da Diretoria">
  <a:themeElements>
    <a:clrScheme name="Personalizada 1">
      <a:dk1>
        <a:sysClr val="windowText" lastClr="000000"/>
      </a:dk1>
      <a:lt1>
        <a:sysClr val="window" lastClr="FFFFFF"/>
      </a:lt1>
      <a:dk2>
        <a:srgbClr val="0E5580"/>
      </a:dk2>
      <a:lt2>
        <a:srgbClr val="EBEBEB"/>
      </a:lt2>
      <a:accent1>
        <a:srgbClr val="FFC000"/>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Íon - Sala da Diretoria">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Íon - Sala da Diretoria">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tint val="100000"/>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 xmlns:thm15="http://schemas.microsoft.com/office/thememl/2012/main" name="Ion Boardroom" id="{FC33163D-4339-46B1-8EED-24C834239D99}" vid="{A3AB87EF-B655-4FFF-8D05-F333AD7F2789}"/>
    </a:ext>
  </a:extLst>
</a:theme>
</file>

<file path=docProps/app.xml><?xml version="1.0" encoding="utf-8"?>
<Properties xmlns="http://schemas.openxmlformats.org/officeDocument/2006/extended-properties" xmlns:vt="http://schemas.openxmlformats.org/officeDocument/2006/docPropsVTypes">
  <Template>Ion Boardroom</Template>
  <TotalTime>1103</TotalTime>
  <Words>2528</Words>
  <Application>Microsoft Office PowerPoint</Application>
  <PresentationFormat>Apresentação na tela (4:3)</PresentationFormat>
  <Paragraphs>156</Paragraphs>
  <Slides>41</Slides>
  <Notes>0</Notes>
  <HiddenSlides>2</HiddenSlides>
  <MMClips>0</MMClips>
  <ScaleCrop>false</ScaleCrop>
  <HeadingPairs>
    <vt:vector size="4" baseType="variant">
      <vt:variant>
        <vt:lpstr>Tema</vt:lpstr>
      </vt:variant>
      <vt:variant>
        <vt:i4>1</vt:i4>
      </vt:variant>
      <vt:variant>
        <vt:lpstr>Títulos de slides</vt:lpstr>
      </vt:variant>
      <vt:variant>
        <vt:i4>41</vt:i4>
      </vt:variant>
    </vt:vector>
  </HeadingPairs>
  <TitlesOfParts>
    <vt:vector size="42" baseType="lpstr">
      <vt:lpstr>Íon - Sala da Diretoria</vt:lpstr>
      <vt:lpstr>EUROPAIN 2018</vt:lpstr>
      <vt:lpstr>TENDÊNCIAS: Consumo e comportamento </vt:lpstr>
      <vt:lpstr>SAUDABILIDADE: produção e consumo </vt:lpstr>
      <vt:lpstr>SAUDABILIDADE: produção e consumo </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EU MEREÇO: a indulgência permissiva </vt:lpstr>
      <vt:lpstr>EU MEREÇO: a indulgência permissiva </vt:lpstr>
      <vt:lpstr>Apresentação do PowerPoint</vt:lpstr>
      <vt:lpstr>Apresentação do PowerPoint</vt:lpstr>
      <vt:lpstr>Apresentação do PowerPoint</vt:lpstr>
      <vt:lpstr>Apresentação do PowerPoint</vt:lpstr>
      <vt:lpstr>MASSA MADRE: fermentação longa </vt:lpstr>
      <vt:lpstr>Apresentação do PowerPoint</vt:lpstr>
      <vt:lpstr>MASSA MADRE: fermentação longa </vt:lpstr>
      <vt:lpstr>MODELOS DE NEGÓCIO:  sortimento e sofisticação para os variados momentos de compra  </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EXPEDIENTE  ABIP – Associação Brasileira da Indústria de Panificação e Confeitaria  Fevereiro de 2018  Presidente: José Batista de Oliveira  Supervisão técnica: Giovani Mendonça  Redação e edição: Nayara Carmo  Fontes indicadas junto ao conteúdo.</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abipbh@outlook.com.br</dc:creator>
  <cp:lastModifiedBy>Giovani Mendonça</cp:lastModifiedBy>
  <cp:revision>21</cp:revision>
  <dcterms:created xsi:type="dcterms:W3CDTF">2018-02-26T13:51:02Z</dcterms:created>
  <dcterms:modified xsi:type="dcterms:W3CDTF">2018-03-01T22:48:04Z</dcterms:modified>
</cp:coreProperties>
</file>