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4v" ContentType="video/unknown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notesSlides/notesSlide4.xml" ContentType="application/vnd.openxmlformats-officedocument.presentationml.notesSlide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charts/chart10.xml" ContentType="application/vnd.openxmlformats-officedocument.drawingml.chart+xml"/>
  <Override PartName="/ppt/charts/chart11.xml" ContentType="application/vnd.openxmlformats-officedocument.drawingml.chart+xml"/>
  <Override PartName="/ppt/charts/chart12.xml" ContentType="application/vnd.openxmlformats-officedocument.drawingml.chart+xml"/>
  <Override PartName="/ppt/charts/chart13.xml" ContentType="application/vnd.openxmlformats-officedocument.drawingml.chart+xml"/>
  <Override PartName="/ppt/charts/chart14.xml" ContentType="application/vnd.openxmlformats-officedocument.drawingml.chart+xml"/>
  <Override PartName="/ppt/charts/chart15.xml" ContentType="application/vnd.openxmlformats-officedocument.drawingml.chart+xml"/>
  <Override PartName="/ppt/notesSlides/notesSlide5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62"/>
  </p:notesMasterIdLst>
  <p:sldIdLst>
    <p:sldId id="345" r:id="rId2"/>
    <p:sldId id="303" r:id="rId3"/>
    <p:sldId id="342" r:id="rId4"/>
    <p:sldId id="353" r:id="rId5"/>
    <p:sldId id="306" r:id="rId6"/>
    <p:sldId id="307" r:id="rId7"/>
    <p:sldId id="336" r:id="rId8"/>
    <p:sldId id="317" r:id="rId9"/>
    <p:sldId id="309" r:id="rId10"/>
    <p:sldId id="311" r:id="rId11"/>
    <p:sldId id="312" r:id="rId12"/>
    <p:sldId id="313" r:id="rId13"/>
    <p:sldId id="314" r:id="rId14"/>
    <p:sldId id="315" r:id="rId15"/>
    <p:sldId id="337" r:id="rId16"/>
    <p:sldId id="339" r:id="rId17"/>
    <p:sldId id="340" r:id="rId18"/>
    <p:sldId id="318" r:id="rId19"/>
    <p:sldId id="338" r:id="rId20"/>
    <p:sldId id="320" r:id="rId21"/>
    <p:sldId id="321" r:id="rId22"/>
    <p:sldId id="322" r:id="rId23"/>
    <p:sldId id="323" r:id="rId24"/>
    <p:sldId id="355" r:id="rId25"/>
    <p:sldId id="324" r:id="rId26"/>
    <p:sldId id="328" r:id="rId27"/>
    <p:sldId id="326" r:id="rId28"/>
    <p:sldId id="356" r:id="rId29"/>
    <p:sldId id="354" r:id="rId30"/>
    <p:sldId id="347" r:id="rId31"/>
    <p:sldId id="329" r:id="rId32"/>
    <p:sldId id="330" r:id="rId33"/>
    <p:sldId id="346" r:id="rId34"/>
    <p:sldId id="332" r:id="rId35"/>
    <p:sldId id="335" r:id="rId36"/>
    <p:sldId id="343" r:id="rId37"/>
    <p:sldId id="341" r:id="rId38"/>
    <p:sldId id="287" r:id="rId39"/>
    <p:sldId id="333" r:id="rId40"/>
    <p:sldId id="288" r:id="rId41"/>
    <p:sldId id="276" r:id="rId42"/>
    <p:sldId id="352" r:id="rId43"/>
    <p:sldId id="351" r:id="rId44"/>
    <p:sldId id="289" r:id="rId45"/>
    <p:sldId id="297" r:id="rId46"/>
    <p:sldId id="299" r:id="rId47"/>
    <p:sldId id="290" r:id="rId48"/>
    <p:sldId id="348" r:id="rId49"/>
    <p:sldId id="349" r:id="rId50"/>
    <p:sldId id="350" r:id="rId51"/>
    <p:sldId id="291" r:id="rId52"/>
    <p:sldId id="292" r:id="rId53"/>
    <p:sldId id="293" r:id="rId54"/>
    <p:sldId id="294" r:id="rId55"/>
    <p:sldId id="295" r:id="rId56"/>
    <p:sldId id="301" r:id="rId57"/>
    <p:sldId id="302" r:id="rId58"/>
    <p:sldId id="296" r:id="rId59"/>
    <p:sldId id="334" r:id="rId60"/>
    <p:sldId id="280" r:id="rId61"/>
  </p:sldIdLst>
  <p:sldSz cx="9144000" cy="6858000" type="screen4x3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18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04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\\MRSRV01\MarcioRodrigues\Desenvolvimento\2018\numeros%20indicadores%20referencias\grafico%20indicadores%202017.xlsx" TargetMode="External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oleObject" Target="file:///\\MRSRV01\MarcioRodrigues\Desenvolvimento\2018\numeros%20indicadores%20referencias\grafico%20indicadores%202017.xlsx" TargetMode="External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oleObject" Target="file:///\\MRSRV01\MarcioRodrigues\Desenvolvimento\2018\numeros%20indicadores%20referencias\grafico%20indicadores%202017.xlsx" TargetMode="External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oleObject" Target="file:///\\MRSRV01\MarcioRodrigues\Desenvolvimento\2018\numeros%20indicadores%20referencias\grafico%20indicadores%202017.xlsx" TargetMode="External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oleObject" Target="file:///\\MRSRV01\MarcioRodrigues\Desenvolvimento\2018\numeros%20indicadores%20referencias\grafico%20indicadores%202017.xlsx" TargetMode="External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oleObject" Target="file:///\\MRSRV01\MarcioRodrigues\Desenvolvimento\2018\numeros%20indicadores%20referencias\compara%20panificacao%20super.xlsx" TargetMode="External"/></Relationships>
</file>

<file path=ppt/charts/_rels/chart15.xml.rels><?xml version="1.0" encoding="UTF-8" standalone="yes"?>
<Relationships xmlns="http://schemas.openxmlformats.org/package/2006/relationships"><Relationship Id="rId1" Type="http://schemas.openxmlformats.org/officeDocument/2006/relationships/oleObject" Target="file:///\\MRSRV01\MarcioRodrigues\Desenvolvimento\2018\numeros%20indicadores%20referencias\variacao%20ipca%20panificados%202016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\\MRSRV01\MarcioRodrigues\Desenvolvimento\2018\numeros%20indicadores%20referencias\grafico%20indicadores%202017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\\MRSRV01\MarcioRodrigues\Desenvolvimento\2018\numeros%20indicadores%20referencias\grafico%20indicadores%202017.xlsx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\\MRSRV01\MarcioRodrigues\Desenvolvimento\2018\numeros%20indicadores%20referencias\variacao%20ipca%20panificados%202016.xlsx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file:///\\MRSRV01\MarcioRodrigues\Desenvolvimento\2018\numeros%20indicadores%20referencias\grafico%20indicadores%202017.xlsx" TargetMode="Externa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oleObject" Target="file:///\\MRSRV01\MarcioRodrigues\Desenvolvimento\2018\numeros%20indicadores%20referencias\grafico%20indicadores%202017.xlsx" TargetMode="External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oleObject" Target="file:///\\MRSRV01\MarcioRodrigues\Desenvolvimento\2018\numeros%20indicadores%20referencias\grafico%20indicadores%202017.xlsx" TargetMode="External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oleObject" Target="file:///\\MRSRV01\MarcioRodrigues\Desenvolvimento\2018\numeros%20indicadores%20referencias\grafico%20indicadores%202017.xlsx" TargetMode="External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oleObject" Target="file:///\\MRSRV01\MarcioRodrigues\Desenvolvimento\2018\numeros%20indicadores%20referencias\grafico%20indicadores%202017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5.2341409414555E-2"/>
          <c:y val="5.1400554097404502E-2"/>
          <c:w val="0.74146821260377704"/>
          <c:h val="0.78290220505674601"/>
        </c:manualLayout>
      </c:layout>
      <c:barChart>
        <c:barDir val="col"/>
        <c:grouping val="clustered"/>
        <c:varyColors val="0"/>
        <c:ser>
          <c:idx val="1"/>
          <c:order val="1"/>
          <c:tx>
            <c:strRef>
              <c:f>Plan1!$E$2</c:f>
              <c:strCache>
                <c:ptCount val="1"/>
                <c:pt idx="0">
                  <c:v>Faturamento em bilhões R$</c:v>
                </c:pt>
              </c:strCache>
            </c:strRef>
          </c:tx>
          <c:spPr>
            <a:solidFill>
              <a:srgbClr val="FFC000"/>
            </a:solidFill>
          </c:spPr>
          <c:invertIfNegative val="0"/>
          <c:dLbls>
            <c:dLbl>
              <c:idx val="0"/>
              <c:layout>
                <c:manualLayout>
                  <c:x val="6.0590019188075201E-3"/>
                  <c:y val="0.29423092946937501"/>
                </c:manualLayout>
              </c:layout>
              <c:tx>
                <c:rich>
                  <a:bodyPr/>
                  <a:lstStyle/>
                  <a:p>
                    <a:pPr>
                      <a:defRPr sz="1100" b="1">
                        <a:solidFill>
                          <a:sysClr val="windowText" lastClr="000000"/>
                        </a:solidFill>
                      </a:defRPr>
                    </a:pPr>
                    <a:r>
                      <a:rPr lang="en-US" sz="1100">
                        <a:solidFill>
                          <a:sysClr val="windowText" lastClr="000000"/>
                        </a:solidFill>
                      </a:rPr>
                      <a:t>R$ 39,61 bi</a:t>
                    </a:r>
                  </a:p>
                </c:rich>
              </c:tx>
              <c:spPr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8.2328423018911308E-3"/>
                  <c:y val="0.24628006076247999"/>
                </c:manualLayout>
              </c:layout>
              <c:tx>
                <c:rich>
                  <a:bodyPr/>
                  <a:lstStyle/>
                  <a:p>
                    <a:pPr>
                      <a:defRPr sz="1100" b="1">
                        <a:solidFill>
                          <a:sysClr val="windowText" lastClr="000000"/>
                        </a:solidFill>
                      </a:defRPr>
                    </a:pPr>
                    <a:r>
                      <a:rPr lang="en-US" sz="1100">
                        <a:solidFill>
                          <a:sysClr val="windowText" lastClr="000000"/>
                        </a:solidFill>
                      </a:rPr>
                      <a:t>R$ 43,48 bi</a:t>
                    </a:r>
                  </a:p>
                </c:rich>
              </c:tx>
              <c:spPr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6.0539412758281203E-4"/>
                  <c:y val="0.21601873296129501"/>
                </c:manualLayout>
              </c:layout>
              <c:tx>
                <c:rich>
                  <a:bodyPr/>
                  <a:lstStyle/>
                  <a:p>
                    <a:pPr>
                      <a:defRPr sz="1100" b="1">
                        <a:solidFill>
                          <a:sysClr val="windowText" lastClr="000000"/>
                        </a:solidFill>
                      </a:defRPr>
                    </a:pPr>
                    <a:r>
                      <a:rPr lang="en-US" sz="1100">
                        <a:solidFill>
                          <a:sysClr val="windowText" lastClr="000000"/>
                        </a:solidFill>
                      </a:rPr>
                      <a:t>R$ 49,52 bi</a:t>
                    </a:r>
                  </a:p>
                </c:rich>
              </c:tx>
              <c:spPr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9.8529541915305194E-3"/>
                  <c:y val="0.20965218608188799"/>
                </c:manualLayout>
              </c:layout>
              <c:tx>
                <c:rich>
                  <a:bodyPr/>
                  <a:lstStyle/>
                  <a:p>
                    <a:pPr>
                      <a:defRPr sz="1050" b="1">
                        <a:solidFill>
                          <a:sysClr val="windowText" lastClr="000000"/>
                        </a:solidFill>
                      </a:defRPr>
                    </a:pPr>
                    <a:r>
                      <a:rPr lang="en-US" sz="1050">
                        <a:solidFill>
                          <a:sysClr val="windowText" lastClr="000000"/>
                        </a:solidFill>
                      </a:rPr>
                      <a:t>R$ 56,3 bi</a:t>
                    </a:r>
                  </a:p>
                </c:rich>
              </c:tx>
              <c:spPr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1.04037404506844E-4"/>
                  <c:y val="0.20780703853418001"/>
                </c:manualLayout>
              </c:layout>
              <c:tx>
                <c:rich>
                  <a:bodyPr/>
                  <a:lstStyle/>
                  <a:p>
                    <a:pPr>
                      <a:defRPr sz="1100" b="1">
                        <a:solidFill>
                          <a:sysClr val="windowText" lastClr="000000"/>
                        </a:solidFill>
                      </a:defRPr>
                    </a:pPr>
                    <a:r>
                      <a:rPr lang="en-US" sz="1100">
                        <a:solidFill>
                          <a:sysClr val="windowText" lastClr="000000"/>
                        </a:solidFill>
                      </a:rPr>
                      <a:t>R$ 62,99 bi</a:t>
                    </a:r>
                  </a:p>
                </c:rich>
              </c:tx>
              <c:spPr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8.1914156430829693E-3"/>
                  <c:y val="0.187626321434371"/>
                </c:manualLayout>
              </c:layout>
              <c:tx>
                <c:rich>
                  <a:bodyPr/>
                  <a:lstStyle/>
                  <a:p>
                    <a:pPr>
                      <a:defRPr sz="1100" b="1">
                        <a:solidFill>
                          <a:sysClr val="windowText" lastClr="000000"/>
                        </a:solidFill>
                      </a:defRPr>
                    </a:pPr>
                    <a:r>
                      <a:rPr lang="en-US" sz="1100">
                        <a:solidFill>
                          <a:sysClr val="windowText" lastClr="000000"/>
                        </a:solidFill>
                      </a:rPr>
                      <a:t>R$ 70,29 bi</a:t>
                    </a:r>
                  </a:p>
                </c:rich>
              </c:tx>
              <c:spPr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8.0067610190204998E-3"/>
                  <c:y val="9.9443544734345607E-2"/>
                </c:manualLayout>
              </c:layout>
              <c:tx>
                <c:rich>
                  <a:bodyPr/>
                  <a:lstStyle/>
                  <a:p>
                    <a:pPr>
                      <a:defRPr sz="1100" b="1">
                        <a:solidFill>
                          <a:sysClr val="windowText" lastClr="000000"/>
                        </a:solidFill>
                      </a:defRPr>
                    </a:pPr>
                    <a:r>
                      <a:rPr lang="en-US" sz="1100">
                        <a:solidFill>
                          <a:sysClr val="windowText" lastClr="000000"/>
                        </a:solidFill>
                      </a:rPr>
                      <a:t>R$ 76,40 bi</a:t>
                    </a:r>
                  </a:p>
                </c:rich>
              </c:tx>
              <c:spPr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>
                <c:manualLayout>
                  <c:x val="-1.9430515253484101E-2"/>
                  <c:y val="3.1609201541709098E-2"/>
                </c:manualLayout>
              </c:layout>
              <c:tx>
                <c:rich>
                  <a:bodyPr/>
                  <a:lstStyle/>
                  <a:p>
                    <a:pPr>
                      <a:defRPr sz="1100" b="1">
                        <a:solidFill>
                          <a:sysClr val="windowText" lastClr="000000"/>
                        </a:solidFill>
                      </a:defRPr>
                    </a:pPr>
                    <a:r>
                      <a:rPr lang="en-US" sz="1100" cap="none" baseline="0" dirty="0"/>
                      <a:t>R$ 82,5 bi</a:t>
                    </a:r>
                  </a:p>
                </c:rich>
              </c:tx>
              <c:spPr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8"/>
              <c:layout>
                <c:manualLayout>
                  <c:x val="4.6705027125046499E-3"/>
                  <c:y val="7.5971793732320598E-3"/>
                </c:manualLayout>
              </c:layout>
              <c:tx>
                <c:rich>
                  <a:bodyPr/>
                  <a:lstStyle/>
                  <a:p>
                    <a:pPr>
                      <a:defRPr sz="1100" b="1">
                        <a:solidFill>
                          <a:sysClr val="windowText" lastClr="000000"/>
                        </a:solidFill>
                      </a:defRPr>
                    </a:pPr>
                    <a:r>
                      <a:rPr lang="en-US" sz="1100"/>
                      <a:t>R$ 84,7 bi</a:t>
                    </a:r>
                  </a:p>
                </c:rich>
              </c:tx>
              <c:spPr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9"/>
              <c:layout>
                <c:manualLayout>
                  <c:x val="1.14758906260887E-3"/>
                  <c:y val="0.14313073120080699"/>
                </c:manualLayout>
              </c:layout>
              <c:tx>
                <c:rich>
                  <a:bodyPr/>
                  <a:lstStyle/>
                  <a:p>
                    <a:pPr>
                      <a:defRPr sz="1100" b="1">
                        <a:solidFill>
                          <a:sysClr val="windowText" lastClr="000000"/>
                        </a:solidFill>
                      </a:defRPr>
                    </a:pPr>
                    <a:r>
                      <a:rPr lang="en-US" sz="1100"/>
                      <a:t>R$ 87,24 bi</a:t>
                    </a:r>
                  </a:p>
                </c:rich>
              </c:tx>
              <c:spPr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0"/>
              <c:layout>
                <c:manualLayout>
                  <c:x val="-7.4732750974938998E-3"/>
                  <c:y val="1.01751514788955E-2"/>
                </c:manualLayout>
              </c:layout>
              <c:tx>
                <c:rich>
                  <a:bodyPr/>
                  <a:lstStyle/>
                  <a:p>
                    <a:pPr>
                      <a:defRPr sz="1100" b="1">
                        <a:solidFill>
                          <a:sysClr val="windowText" lastClr="000000"/>
                        </a:solidFill>
                      </a:defRPr>
                    </a:pPr>
                    <a:r>
                      <a:rPr lang="en-US" sz="1100" dirty="0"/>
                      <a:t>R$ 90 bi</a:t>
                    </a:r>
                  </a:p>
                </c:rich>
              </c:tx>
              <c:spPr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>
                    <a:solidFill>
                      <a:sysClr val="windowText" lastClr="000000"/>
                    </a:solidFill>
                  </a:defRPr>
                </a:pPr>
                <a:endParaRPr lang="pt-B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Plan1!$C$3:$C$13</c:f>
              <c:numCache>
                <c:formatCode>General</c:formatCode>
                <c:ptCount val="11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  <c:pt idx="4">
                  <c:v>2011</c:v>
                </c:pt>
                <c:pt idx="5">
                  <c:v>2012</c:v>
                </c:pt>
                <c:pt idx="6">
                  <c:v>2013</c:v>
                </c:pt>
                <c:pt idx="7">
                  <c:v>2014</c:v>
                </c:pt>
                <c:pt idx="8">
                  <c:v>2015</c:v>
                </c:pt>
                <c:pt idx="9">
                  <c:v>2016</c:v>
                </c:pt>
                <c:pt idx="10">
                  <c:v>2017</c:v>
                </c:pt>
              </c:numCache>
            </c:numRef>
          </c:cat>
          <c:val>
            <c:numRef>
              <c:f>Plan1!$E$3:$E$13</c:f>
              <c:numCache>
                <c:formatCode>General</c:formatCode>
                <c:ptCount val="11"/>
                <c:pt idx="0">
                  <c:v>39.61</c:v>
                </c:pt>
                <c:pt idx="1">
                  <c:v>43.48</c:v>
                </c:pt>
                <c:pt idx="2">
                  <c:v>49.52</c:v>
                </c:pt>
                <c:pt idx="3">
                  <c:v>56.3</c:v>
                </c:pt>
                <c:pt idx="4">
                  <c:v>62.99</c:v>
                </c:pt>
                <c:pt idx="5">
                  <c:v>70.290000000000006</c:v>
                </c:pt>
                <c:pt idx="6">
                  <c:v>76.400000000000006</c:v>
                </c:pt>
                <c:pt idx="7">
                  <c:v>82.5</c:v>
                </c:pt>
                <c:pt idx="8">
                  <c:v>84.7</c:v>
                </c:pt>
                <c:pt idx="9">
                  <c:v>87.240000000000023</c:v>
                </c:pt>
                <c:pt idx="10">
                  <c:v>90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16581120"/>
        <c:axId val="116582656"/>
      </c:barChart>
      <c:lineChart>
        <c:grouping val="standard"/>
        <c:varyColors val="0"/>
        <c:ser>
          <c:idx val="0"/>
          <c:order val="0"/>
          <c:tx>
            <c:strRef>
              <c:f>Plan1!$D$2</c:f>
              <c:strCache>
                <c:ptCount val="1"/>
                <c:pt idx="0">
                  <c:v>Crescimento em %</c:v>
                </c:pt>
              </c:strCache>
            </c:strRef>
          </c:tx>
          <c:spPr>
            <a:ln>
              <a:solidFill>
                <a:schemeClr val="accent4">
                  <a:lumMod val="75000"/>
                </a:schemeClr>
              </a:solidFill>
            </a:ln>
          </c:spPr>
          <c:marker>
            <c:spPr>
              <a:solidFill>
                <a:schemeClr val="accent4">
                  <a:lumMod val="75000"/>
                </a:schemeClr>
              </a:solidFill>
              <a:ln>
                <a:noFill/>
              </a:ln>
            </c:spPr>
          </c:marker>
          <c:dLbls>
            <c:dLbl>
              <c:idx val="0"/>
              <c:layout>
                <c:manualLayout>
                  <c:x val="-3.6693309971208503E-2"/>
                  <c:y val="-4.2073850768718002E-2"/>
                </c:manualLayout>
              </c:layout>
              <c:tx>
                <c:rich>
                  <a:bodyPr/>
                  <a:lstStyle/>
                  <a:p>
                    <a:r>
                      <a:rPr lang="en-US" sz="1100">
                        <a:solidFill>
                          <a:schemeClr val="accent4">
                            <a:lumMod val="75000"/>
                          </a:schemeClr>
                        </a:solidFill>
                      </a:rPr>
                      <a:t>13,3%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2.8490360769707401E-2"/>
                  <c:y val="4.0411642296155098E-2"/>
                </c:manualLayout>
              </c:layout>
              <c:tx>
                <c:rich>
                  <a:bodyPr/>
                  <a:lstStyle/>
                  <a:p>
                    <a:r>
                      <a:rPr lang="en-US" sz="1100">
                        <a:solidFill>
                          <a:schemeClr val="accent4">
                            <a:lumMod val="75000"/>
                          </a:schemeClr>
                        </a:solidFill>
                      </a:rPr>
                      <a:t>11%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3.6354054137007E-2"/>
                  <c:y val="5.0925925925925902E-2"/>
                </c:manualLayout>
              </c:layout>
              <c:tx>
                <c:rich>
                  <a:bodyPr/>
                  <a:lstStyle/>
                  <a:p>
                    <a:r>
                      <a:rPr lang="en-US" sz="1100">
                        <a:solidFill>
                          <a:schemeClr val="accent4">
                            <a:lumMod val="75000"/>
                          </a:schemeClr>
                        </a:solidFill>
                      </a:rPr>
                      <a:t>12,6%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5.3197243620765298E-2"/>
                  <c:y val="-4.29046879406563E-2"/>
                </c:manualLayout>
              </c:layout>
              <c:tx>
                <c:rich>
                  <a:bodyPr/>
                  <a:lstStyle/>
                  <a:p>
                    <a:r>
                      <a:rPr lang="en-US" sz="1100">
                        <a:solidFill>
                          <a:schemeClr val="accent4">
                            <a:lumMod val="75000"/>
                          </a:schemeClr>
                        </a:solidFill>
                      </a:rPr>
                      <a:t>13,7%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3.45707498587993E-2"/>
                  <c:y val="-6.01849768778904E-2"/>
                </c:manualLayout>
              </c:layout>
              <c:tx>
                <c:rich>
                  <a:bodyPr/>
                  <a:lstStyle/>
                  <a:p>
                    <a:r>
                      <a:rPr lang="en-US" sz="1100">
                        <a:solidFill>
                          <a:schemeClr val="accent4">
                            <a:lumMod val="75000"/>
                          </a:schemeClr>
                        </a:solidFill>
                      </a:rPr>
                      <a:t>11,9%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-4.3430673427999597E-2"/>
                  <c:y val="-4.95858366164443E-2"/>
                </c:manualLayout>
              </c:layout>
              <c:tx>
                <c:rich>
                  <a:bodyPr/>
                  <a:lstStyle/>
                  <a:p>
                    <a:r>
                      <a:rPr lang="en-US" sz="1100" dirty="0">
                        <a:solidFill>
                          <a:schemeClr val="accent4">
                            <a:lumMod val="75000"/>
                          </a:schemeClr>
                        </a:solidFill>
                      </a:rPr>
                      <a:t>11,6%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-8.3415872812625993E-3"/>
                  <c:y val="-3.4845487253553097E-2"/>
                </c:manualLayout>
              </c:layout>
              <c:tx>
                <c:rich>
                  <a:bodyPr/>
                  <a:lstStyle/>
                  <a:p>
                    <a:r>
                      <a:rPr lang="en-US" sz="1100">
                        <a:solidFill>
                          <a:schemeClr val="accent4">
                            <a:lumMod val="75000"/>
                          </a:schemeClr>
                        </a:solidFill>
                      </a:rPr>
                      <a:t>8,7%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>
                <c:manualLayout>
                  <c:x val="0"/>
                  <c:y val="-6.7834343192636204E-3"/>
                </c:manualLayout>
              </c:layout>
              <c:tx>
                <c:rich>
                  <a:bodyPr/>
                  <a:lstStyle/>
                  <a:p>
                    <a:r>
                      <a:rPr lang="en-US" sz="1100">
                        <a:solidFill>
                          <a:schemeClr val="accent4">
                            <a:lumMod val="75000"/>
                          </a:schemeClr>
                        </a:solidFill>
                      </a:rPr>
                      <a:t>8,02%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8"/>
              <c:layout>
                <c:manualLayout>
                  <c:x val="-5.0765310445732098E-2"/>
                  <c:y val="3.6223272200524799E-2"/>
                </c:manualLayout>
              </c:layout>
              <c:tx>
                <c:rich>
                  <a:bodyPr/>
                  <a:lstStyle/>
                  <a:p>
                    <a:r>
                      <a:rPr lang="en-US" sz="1100">
                        <a:solidFill>
                          <a:schemeClr val="accent4">
                            <a:lumMod val="75000"/>
                          </a:schemeClr>
                        </a:solidFill>
                      </a:rPr>
                      <a:t>2,7%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9"/>
              <c:layout>
                <c:manualLayout>
                  <c:x val="-3.1894996601130897E-2"/>
                  <c:y val="5.5624962610991903E-2"/>
                </c:manualLayout>
              </c:layout>
              <c:tx>
                <c:rich>
                  <a:bodyPr/>
                  <a:lstStyle/>
                  <a:p>
                    <a:r>
                      <a:rPr lang="en-US" sz="1100"/>
                      <a:t>3</a:t>
                    </a:r>
                    <a:r>
                      <a:rPr lang="en-US"/>
                      <a:t>,08%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0"/>
              <c:layout>
                <c:manualLayout>
                  <c:x val="-3.20422260050202E-2"/>
                  <c:y val="-5.5216087101433303E-2"/>
                </c:manualLayout>
              </c:layout>
              <c:tx>
                <c:rich>
                  <a:bodyPr/>
                  <a:lstStyle/>
                  <a:p>
                    <a:r>
                      <a:rPr lang="en-US" sz="1100" b="1"/>
                      <a:t>3</a:t>
                    </a:r>
                    <a:r>
                      <a:rPr lang="en-US" b="1"/>
                      <a:t>,2%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100" b="1">
                    <a:solidFill>
                      <a:schemeClr val="accent4">
                        <a:lumMod val="75000"/>
                      </a:schemeClr>
                    </a:solidFill>
                  </a:defRPr>
                </a:pPr>
                <a:endParaRPr lang="pt-B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Plan1!$C$3:$C$13</c:f>
              <c:numCache>
                <c:formatCode>General</c:formatCode>
                <c:ptCount val="11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  <c:pt idx="4">
                  <c:v>2011</c:v>
                </c:pt>
                <c:pt idx="5">
                  <c:v>2012</c:v>
                </c:pt>
                <c:pt idx="6">
                  <c:v>2013</c:v>
                </c:pt>
                <c:pt idx="7">
                  <c:v>2014</c:v>
                </c:pt>
                <c:pt idx="8">
                  <c:v>2015</c:v>
                </c:pt>
                <c:pt idx="9">
                  <c:v>2016</c:v>
                </c:pt>
                <c:pt idx="10">
                  <c:v>2017</c:v>
                </c:pt>
              </c:numCache>
            </c:numRef>
          </c:cat>
          <c:val>
            <c:numRef>
              <c:f>Plan1!$D$3:$D$13</c:f>
              <c:numCache>
                <c:formatCode>General</c:formatCode>
                <c:ptCount val="11"/>
                <c:pt idx="0">
                  <c:v>13.3</c:v>
                </c:pt>
                <c:pt idx="1">
                  <c:v>11</c:v>
                </c:pt>
                <c:pt idx="2">
                  <c:v>12.6</c:v>
                </c:pt>
                <c:pt idx="3">
                  <c:v>13.7</c:v>
                </c:pt>
                <c:pt idx="4">
                  <c:v>11.9</c:v>
                </c:pt>
                <c:pt idx="5">
                  <c:v>11.6</c:v>
                </c:pt>
                <c:pt idx="6">
                  <c:v>8.7000000000000011</c:v>
                </c:pt>
                <c:pt idx="7">
                  <c:v>8.02</c:v>
                </c:pt>
                <c:pt idx="8">
                  <c:v>2.7</c:v>
                </c:pt>
                <c:pt idx="9">
                  <c:v>3.08</c:v>
                </c:pt>
                <c:pt idx="10">
                  <c:v>3.2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16618752"/>
        <c:axId val="116617216"/>
      </c:lineChart>
      <c:catAx>
        <c:axId val="11658112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16582656"/>
        <c:crosses val="autoZero"/>
        <c:auto val="1"/>
        <c:lblAlgn val="ctr"/>
        <c:lblOffset val="100"/>
        <c:noMultiLvlLbl val="0"/>
      </c:catAx>
      <c:valAx>
        <c:axId val="116582656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crossAx val="116581120"/>
        <c:crosses val="autoZero"/>
        <c:crossBetween val="between"/>
      </c:valAx>
      <c:valAx>
        <c:axId val="116617216"/>
        <c:scaling>
          <c:orientation val="minMax"/>
        </c:scaling>
        <c:delete val="0"/>
        <c:axPos val="r"/>
        <c:numFmt formatCode="General" sourceLinked="1"/>
        <c:majorTickMark val="out"/>
        <c:minorTickMark val="none"/>
        <c:tickLblPos val="nextTo"/>
        <c:crossAx val="116618752"/>
        <c:crosses val="max"/>
        <c:crossBetween val="between"/>
      </c:valAx>
      <c:catAx>
        <c:axId val="116618752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one"/>
        <c:crossAx val="116617216"/>
        <c:crosses val="autoZero"/>
        <c:auto val="1"/>
        <c:lblAlgn val="ctr"/>
        <c:lblOffset val="100"/>
        <c:noMultiLvlLbl val="0"/>
      </c:catAx>
      <c:spPr>
        <a:noFill/>
      </c:spPr>
    </c:plotArea>
    <c:legend>
      <c:legendPos val="r"/>
      <c:layout>
        <c:manualLayout>
          <c:xMode val="edge"/>
          <c:yMode val="edge"/>
          <c:x val="0.84479152131300395"/>
          <c:y val="0.64073199183435403"/>
          <c:w val="0.13444533040964901"/>
          <c:h val="0.329134691496897"/>
        </c:manualLayout>
      </c:layout>
      <c:overlay val="0"/>
      <c:txPr>
        <a:bodyPr/>
        <a:lstStyle/>
        <a:p>
          <a:pPr>
            <a:defRPr sz="1200"/>
          </a:pPr>
          <a:endParaRPr lang="pt-BR"/>
        </a:p>
      </c:txPr>
    </c:legend>
    <c:plotVisOnly val="1"/>
    <c:dispBlanksAs val="gap"/>
    <c:showDLblsOverMax val="0"/>
  </c:chart>
  <c:spPr>
    <a:noFill/>
    <a:ln>
      <a:noFill/>
    </a:ln>
  </c:sp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doughnutChart>
        <c:varyColors val="1"/>
        <c:ser>
          <c:idx val="0"/>
          <c:order val="0"/>
          <c:dLbls>
            <c:txPr>
              <a:bodyPr/>
              <a:lstStyle/>
              <a:p>
                <a:pPr>
                  <a:defRPr sz="1800" b="1"/>
                </a:pPr>
                <a:endParaRPr lang="pt-B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Plan1!$B$227:$B$228</c:f>
              <c:strCache>
                <c:ptCount val="2"/>
                <c:pt idx="0">
                  <c:v>Aumentou</c:v>
                </c:pt>
                <c:pt idx="1">
                  <c:v>Diminuiu</c:v>
                </c:pt>
              </c:strCache>
            </c:strRef>
          </c:cat>
          <c:val>
            <c:numRef>
              <c:f>Plan1!$C$227:$C$228</c:f>
              <c:numCache>
                <c:formatCode>0%</c:formatCode>
                <c:ptCount val="2"/>
                <c:pt idx="0">
                  <c:v>0.65000000000000102</c:v>
                </c:pt>
                <c:pt idx="1">
                  <c:v>0.35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</c:plotArea>
    <c:legend>
      <c:legendPos val="r"/>
      <c:layout>
        <c:manualLayout>
          <c:xMode val="edge"/>
          <c:yMode val="edge"/>
          <c:x val="0.71411977775416302"/>
          <c:y val="0.532840752069215"/>
          <c:w val="0.26862670452075399"/>
          <c:h val="0.204383974697256"/>
        </c:manualLayout>
      </c:layout>
      <c:overlay val="0"/>
      <c:txPr>
        <a:bodyPr/>
        <a:lstStyle/>
        <a:p>
          <a:pPr>
            <a:defRPr sz="1600"/>
          </a:pPr>
          <a:endParaRPr lang="pt-BR"/>
        </a:p>
      </c:txPr>
    </c:legend>
    <c:plotVisOnly val="1"/>
    <c:dispBlanksAs val="zero"/>
    <c:showDLblsOverMax val="0"/>
  </c:chart>
  <c:spPr>
    <a:noFill/>
    <a:ln>
      <a:noFill/>
    </a:ln>
  </c:spPr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doughnutChart>
        <c:varyColors val="1"/>
        <c:ser>
          <c:idx val="0"/>
          <c:order val="0"/>
          <c:dLbls>
            <c:txPr>
              <a:bodyPr/>
              <a:lstStyle/>
              <a:p>
                <a:pPr>
                  <a:defRPr sz="1800" b="1"/>
                </a:pPr>
                <a:endParaRPr lang="pt-B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Plan1!$B$257:$B$258</c:f>
              <c:strCache>
                <c:ptCount val="2"/>
                <c:pt idx="0">
                  <c:v>Maior ou igual</c:v>
                </c:pt>
                <c:pt idx="1">
                  <c:v>Diminuiu</c:v>
                </c:pt>
              </c:strCache>
            </c:strRef>
          </c:cat>
          <c:val>
            <c:numRef>
              <c:f>Plan1!$C$257:$C$258</c:f>
              <c:numCache>
                <c:formatCode>0%</c:formatCode>
                <c:ptCount val="2"/>
                <c:pt idx="0">
                  <c:v>0.4</c:v>
                </c:pt>
                <c:pt idx="1">
                  <c:v>0.60000000000000098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</c:plotArea>
    <c:legend>
      <c:legendPos val="r"/>
      <c:layout>
        <c:manualLayout>
          <c:xMode val="edge"/>
          <c:yMode val="edge"/>
          <c:x val="0.14230686789151401"/>
          <c:y val="0.89283834546071095"/>
          <c:w val="0.48547090988626601"/>
          <c:h val="0.107161654539289"/>
        </c:manualLayout>
      </c:layout>
      <c:overlay val="0"/>
    </c:legend>
    <c:plotVisOnly val="1"/>
    <c:dispBlanksAs val="zero"/>
    <c:showDLblsOverMax val="0"/>
  </c:chart>
  <c:spPr>
    <a:noFill/>
    <a:ln>
      <a:noFill/>
    </a:ln>
  </c:spPr>
  <c:externalData r:id="rId1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doughnutChart>
        <c:varyColors val="1"/>
        <c:ser>
          <c:idx val="0"/>
          <c:order val="0"/>
          <c:dLbls>
            <c:txPr>
              <a:bodyPr/>
              <a:lstStyle/>
              <a:p>
                <a:pPr>
                  <a:defRPr sz="1800" b="1"/>
                </a:pPr>
                <a:endParaRPr lang="pt-B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Plan1!$B$270:$B$271</c:f>
              <c:strCache>
                <c:ptCount val="2"/>
                <c:pt idx="0">
                  <c:v>Aumentou</c:v>
                </c:pt>
                <c:pt idx="1">
                  <c:v>Diminuiu</c:v>
                </c:pt>
              </c:strCache>
            </c:strRef>
          </c:cat>
          <c:val>
            <c:numRef>
              <c:f>Plan1!$C$270:$C$271</c:f>
              <c:numCache>
                <c:formatCode>0%</c:formatCode>
                <c:ptCount val="2"/>
                <c:pt idx="0">
                  <c:v>0.68</c:v>
                </c:pt>
                <c:pt idx="1">
                  <c:v>0.32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</c:plotArea>
    <c:legend>
      <c:legendPos val="r"/>
      <c:layout>
        <c:manualLayout>
          <c:xMode val="edge"/>
          <c:yMode val="edge"/>
          <c:x val="0.141320866141732"/>
          <c:y val="0.89283834546071095"/>
          <c:w val="0.50312357830271204"/>
          <c:h val="0.107161654539289"/>
        </c:manualLayout>
      </c:layout>
      <c:overlay val="0"/>
    </c:legend>
    <c:plotVisOnly val="1"/>
    <c:dispBlanksAs val="zero"/>
    <c:showDLblsOverMax val="0"/>
  </c:chart>
  <c:spPr>
    <a:noFill/>
    <a:ln>
      <a:noFill/>
    </a:ln>
  </c:spPr>
  <c:externalData r:id="rId1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doughnutChart>
        <c:varyColors val="1"/>
        <c:ser>
          <c:idx val="0"/>
          <c:order val="0"/>
          <c:dLbls>
            <c:txPr>
              <a:bodyPr/>
              <a:lstStyle/>
              <a:p>
                <a:pPr>
                  <a:defRPr sz="1800" b="1">
                    <a:solidFill>
                      <a:schemeClr val="tx1"/>
                    </a:solidFill>
                  </a:defRPr>
                </a:pPr>
                <a:endParaRPr lang="pt-B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Plan1!$B$241:$B$242</c:f>
              <c:strCache>
                <c:ptCount val="2"/>
                <c:pt idx="0">
                  <c:v>Aumentou</c:v>
                </c:pt>
                <c:pt idx="1">
                  <c:v>Diminuiu</c:v>
                </c:pt>
              </c:strCache>
            </c:strRef>
          </c:cat>
          <c:val>
            <c:numRef>
              <c:f>Plan1!$C$241:$C$242</c:f>
              <c:numCache>
                <c:formatCode>0%</c:formatCode>
                <c:ptCount val="2"/>
                <c:pt idx="0">
                  <c:v>0.3</c:v>
                </c:pt>
                <c:pt idx="1">
                  <c:v>0.70000000000000095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</c:plotArea>
    <c:legend>
      <c:legendPos val="r"/>
      <c:layout>
        <c:manualLayout>
          <c:xMode val="edge"/>
          <c:yMode val="edge"/>
          <c:x val="0.180420820245562"/>
          <c:y val="0.89601440295807699"/>
          <c:w val="0.43923468941382299"/>
          <c:h val="9.4941017949572507E-2"/>
        </c:manualLayout>
      </c:layout>
      <c:overlay val="0"/>
    </c:legend>
    <c:plotVisOnly val="1"/>
    <c:dispBlanksAs val="zero"/>
    <c:showDLblsOverMax val="0"/>
  </c:chart>
  <c:spPr>
    <a:noFill/>
    <a:ln>
      <a:noFill/>
    </a:ln>
  </c:spPr>
  <c:externalData r:id="rId1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  <c:spPr>
        <a:noFill/>
        <a:ln w="25400">
          <a:noFill/>
        </a:ln>
      </c:spPr>
    </c:sideWall>
    <c:backWall>
      <c:thickness val="0"/>
      <c:spPr>
        <a:noFill/>
        <a:ln w="25400">
          <a:noFill/>
        </a:ln>
      </c:spPr>
    </c:backWall>
    <c:plotArea>
      <c:layout/>
      <c:bar3DChart>
        <c:barDir val="col"/>
        <c:grouping val="clustered"/>
        <c:varyColors val="0"/>
        <c:ser>
          <c:idx val="0"/>
          <c:order val="0"/>
          <c:invertIfNegative val="0"/>
          <c:dPt>
            <c:idx val="0"/>
            <c:invertIfNegative val="0"/>
            <c:bubble3D val="0"/>
            <c:spPr>
              <a:solidFill>
                <a:schemeClr val="accent2"/>
              </a:solidFill>
            </c:spPr>
          </c:dPt>
          <c:dPt>
            <c:idx val="1"/>
            <c:invertIfNegative val="0"/>
            <c:bubble3D val="0"/>
            <c:spPr>
              <a:solidFill>
                <a:srgbClr val="00B050"/>
              </a:solidFill>
            </c:spPr>
          </c:dPt>
          <c:dPt>
            <c:idx val="2"/>
            <c:invertIfNegative val="0"/>
            <c:bubble3D val="0"/>
            <c:spPr>
              <a:solidFill>
                <a:srgbClr val="00B0F0"/>
              </a:solidFill>
            </c:spPr>
          </c:dPt>
          <c:dPt>
            <c:idx val="3"/>
            <c:invertIfNegative val="0"/>
            <c:bubble3D val="0"/>
            <c:spPr>
              <a:solidFill>
                <a:schemeClr val="accent4">
                  <a:lumMod val="50000"/>
                </a:schemeClr>
              </a:solidFill>
            </c:spPr>
          </c:dPt>
          <c:dPt>
            <c:idx val="4"/>
            <c:invertIfNegative val="0"/>
            <c:bubble3D val="0"/>
            <c:spPr>
              <a:solidFill>
                <a:schemeClr val="accent6">
                  <a:lumMod val="75000"/>
                </a:schemeClr>
              </a:solidFill>
            </c:spPr>
          </c:dPt>
          <c:dPt>
            <c:idx val="5"/>
            <c:invertIfNegative val="0"/>
            <c:bubble3D val="0"/>
            <c:spPr>
              <a:solidFill>
                <a:schemeClr val="accent3">
                  <a:lumMod val="75000"/>
                </a:schemeClr>
              </a:solidFill>
            </c:spPr>
          </c:dPt>
          <c:dLbls>
            <c:dLbl>
              <c:idx val="0"/>
              <c:layout>
                <c:manualLayout>
                  <c:x val="2.2633744489262499E-2"/>
                  <c:y val="-2.2514616772857699E-2"/>
                </c:manualLayout>
              </c:layout>
              <c:spPr/>
              <c:txPr>
                <a:bodyPr/>
                <a:lstStyle/>
                <a:p>
                  <a:pPr>
                    <a:defRPr sz="1800" b="1">
                      <a:solidFill>
                        <a:srgbClr val="C00000"/>
                      </a:solidFill>
                    </a:defRPr>
                  </a:pPr>
                  <a:endParaRPr lang="pt-BR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2633744489262499E-2"/>
                  <c:y val="-1.9298242948163701E-2"/>
                </c:manualLayout>
              </c:layout>
              <c:spPr/>
              <c:txPr>
                <a:bodyPr/>
                <a:lstStyle/>
                <a:p>
                  <a:pPr>
                    <a:defRPr sz="1800" b="1">
                      <a:solidFill>
                        <a:srgbClr val="00B050"/>
                      </a:solidFill>
                    </a:defRPr>
                  </a:pPr>
                  <a:endParaRPr lang="pt-BR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8106995591409901E-2"/>
                  <c:y val="-1.6081869123469799E-2"/>
                </c:manualLayout>
              </c:layout>
              <c:spPr/>
              <c:txPr>
                <a:bodyPr/>
                <a:lstStyle/>
                <a:p>
                  <a:pPr>
                    <a:defRPr sz="1800" b="1">
                      <a:solidFill>
                        <a:srgbClr val="00B0F0"/>
                      </a:solidFill>
                    </a:defRPr>
                  </a:pPr>
                  <a:endParaRPr lang="pt-BR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2.0370370040336198E-2"/>
                  <c:y val="-2.2514616772857699E-2"/>
                </c:manualLayout>
              </c:layout>
              <c:spPr/>
              <c:txPr>
                <a:bodyPr/>
                <a:lstStyle/>
                <a:p>
                  <a:pPr>
                    <a:defRPr sz="1800" b="1">
                      <a:solidFill>
                        <a:schemeClr val="accent4">
                          <a:lumMod val="50000"/>
                        </a:schemeClr>
                      </a:solidFill>
                    </a:defRPr>
                  </a:pPr>
                  <a:endParaRPr lang="pt-BR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2.26337444892626E-2"/>
                  <c:y val="-2.2514616772857699E-2"/>
                </c:manualLayout>
              </c:layout>
              <c:spPr/>
              <c:txPr>
                <a:bodyPr/>
                <a:lstStyle/>
                <a:p>
                  <a:pPr>
                    <a:defRPr sz="1800" b="1">
                      <a:solidFill>
                        <a:schemeClr val="accent6">
                          <a:lumMod val="75000"/>
                        </a:schemeClr>
                      </a:solidFill>
                    </a:defRPr>
                  </a:pPr>
                  <a:endParaRPr lang="pt-BR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2.2633744489262499E-2"/>
                  <c:y val="-1.6081869123469799E-2"/>
                </c:manualLayout>
              </c:layout>
              <c:spPr/>
              <c:txPr>
                <a:bodyPr/>
                <a:lstStyle/>
                <a:p>
                  <a:pPr>
                    <a:defRPr sz="1800" b="1">
                      <a:solidFill>
                        <a:schemeClr val="accent3">
                          <a:lumMod val="50000"/>
                        </a:schemeClr>
                      </a:solidFill>
                    </a:defRPr>
                  </a:pPr>
                  <a:endParaRPr lang="pt-BR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spPr/>
              <c:txPr>
                <a:bodyPr/>
                <a:lstStyle/>
                <a:p>
                  <a:pPr>
                    <a:defRPr sz="1800" b="1">
                      <a:solidFill>
                        <a:schemeClr val="accent6">
                          <a:lumMod val="50000"/>
                        </a:schemeClr>
                      </a:solidFill>
                    </a:defRPr>
                  </a:pPr>
                  <a:endParaRPr lang="pt-BR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800" b="1"/>
                </a:pPr>
                <a:endParaRPr lang="pt-B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Plan1!$B$3:$B$8</c:f>
              <c:strCache>
                <c:ptCount val="6"/>
                <c:pt idx="0">
                  <c:v>Supermercados (dados não consolidados)</c:v>
                </c:pt>
                <c:pt idx="1">
                  <c:v>Grupo Pão de Açúcar</c:v>
                </c:pt>
                <c:pt idx="2">
                  <c:v>Atacarejo Assaí (GPA)</c:v>
                </c:pt>
                <c:pt idx="3">
                  <c:v>Grupo Carrefour</c:v>
                </c:pt>
                <c:pt idx="4">
                  <c:v>Carrefour (mesmas lojas)</c:v>
                </c:pt>
                <c:pt idx="5">
                  <c:v>Panificação</c:v>
                </c:pt>
              </c:strCache>
            </c:strRef>
          </c:cat>
          <c:val>
            <c:numRef>
              <c:f>Plan1!$C$3:$C$8</c:f>
              <c:numCache>
                <c:formatCode>0.0%</c:formatCode>
                <c:ptCount val="6"/>
                <c:pt idx="0">
                  <c:v>0.02</c:v>
                </c:pt>
                <c:pt idx="1">
                  <c:v>8.2000000000000003E-2</c:v>
                </c:pt>
                <c:pt idx="2">
                  <c:v>0.27800000000000002</c:v>
                </c:pt>
                <c:pt idx="3">
                  <c:v>7.1999999999999995E-2</c:v>
                </c:pt>
                <c:pt idx="4">
                  <c:v>0.03</c:v>
                </c:pt>
                <c:pt idx="5">
                  <c:v>3.2000000000000001E-2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18838784"/>
        <c:axId val="118840320"/>
        <c:axId val="0"/>
      </c:bar3DChart>
      <c:catAx>
        <c:axId val="118838784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pt-BR"/>
          </a:p>
        </c:txPr>
        <c:crossAx val="118840320"/>
        <c:crosses val="autoZero"/>
        <c:auto val="1"/>
        <c:lblAlgn val="ctr"/>
        <c:lblOffset val="100"/>
        <c:noMultiLvlLbl val="0"/>
      </c:catAx>
      <c:valAx>
        <c:axId val="118840320"/>
        <c:scaling>
          <c:orientation val="minMax"/>
        </c:scaling>
        <c:delete val="1"/>
        <c:axPos val="l"/>
        <c:numFmt formatCode="0.0%" sourceLinked="1"/>
        <c:majorTickMark val="out"/>
        <c:minorTickMark val="none"/>
        <c:tickLblPos val="none"/>
        <c:crossAx val="118838784"/>
        <c:crosses val="autoZero"/>
        <c:crossBetween val="between"/>
      </c:valAx>
    </c:plotArea>
    <c:plotVisOnly val="1"/>
    <c:dispBlanksAs val="gap"/>
    <c:showDLblsOverMax val="0"/>
  </c:chart>
  <c:spPr>
    <a:noFill/>
    <a:ln>
      <a:noFill/>
    </a:ln>
  </c:spPr>
  <c:externalData r:id="rId1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doughnutChart>
        <c:varyColors val="1"/>
        <c:ser>
          <c:idx val="0"/>
          <c:order val="0"/>
          <c:dPt>
            <c:idx val="1"/>
            <c:bubble3D val="0"/>
            <c:spPr>
              <a:solidFill>
                <a:srgbClr val="00B0F0"/>
              </a:solidFill>
            </c:spPr>
          </c:dPt>
          <c:cat>
            <c:strRef>
              <c:f>Plan1!$A$46:$A$47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Plan1!$B$46:$B$47</c:f>
              <c:numCache>
                <c:formatCode>0%</c:formatCode>
                <c:ptCount val="2"/>
                <c:pt idx="0">
                  <c:v>0.53</c:v>
                </c:pt>
                <c:pt idx="1">
                  <c:v>0.47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50"/>
      </c:doughnutChart>
    </c:plotArea>
    <c:plotVisOnly val="1"/>
    <c:dispBlanksAs val="zero"/>
    <c:showDLblsOverMax val="0"/>
  </c:chart>
  <c:spPr>
    <a:noFill/>
    <a:ln>
      <a:noFill/>
    </a:ln>
  </c:sp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6713579058632499"/>
          <c:y val="2.3448682747509601E-2"/>
          <c:w val="0.73516821435686197"/>
          <c:h val="0.92255841218694901"/>
        </c:manualLayout>
      </c:layout>
      <c:lineChart>
        <c:grouping val="standard"/>
        <c:varyColors val="0"/>
        <c:ser>
          <c:idx val="0"/>
          <c:order val="0"/>
          <c:tx>
            <c:strRef>
              <c:f>Plan1!$C$30</c:f>
              <c:strCache>
                <c:ptCount val="1"/>
              </c:strCache>
            </c:strRef>
          </c:tx>
          <c:dLbls>
            <c:dLbl>
              <c:idx val="0"/>
              <c:layout>
                <c:manualLayout>
                  <c:x val="-4.4336276147300097E-2"/>
                  <c:y val="4.6109510086455301E-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4,1%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4.3779174067887901E-2"/>
                  <c:y val="-4.9951969260326599E-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4,6%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4.1534505156552402E-2"/>
                  <c:y val="-4.6109510086455301E-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4,6%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4.3165467625899297E-2"/>
                  <c:y val="-5.3794428434197898E-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3,4%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4.4796521646915902E-2"/>
                  <c:y val="-5.3794428434197898E-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2,8%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-4.4796521646915798E-2"/>
                  <c:y val="-5.3794428434197898E-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2,9%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-7.1942446043166399E-3"/>
                  <c:y val="-1.1527377521613799E-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2%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>
                <c:manualLayout>
                  <c:x val="-4.7347341295229398E-2"/>
                  <c:y val="-4.6109510086455301E-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5,7%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8"/>
              <c:layout>
                <c:manualLayout>
                  <c:x val="-1.6468640450514601E-2"/>
                  <c:y val="-2.6897214217099001E-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-3,76%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b="1">
                    <a:solidFill>
                      <a:srgbClr val="0070C0"/>
                    </a:solidFill>
                  </a:defRPr>
                </a:pPr>
                <a:endParaRPr lang="pt-B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Plan1!$B$31:$B$41</c:f>
              <c:numCache>
                <c:formatCode>General</c:formatCode>
                <c:ptCount val="11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  <c:pt idx="4">
                  <c:v>2011</c:v>
                </c:pt>
                <c:pt idx="5">
                  <c:v>2012</c:v>
                </c:pt>
                <c:pt idx="6">
                  <c:v>2013</c:v>
                </c:pt>
                <c:pt idx="7">
                  <c:v>2014</c:v>
                </c:pt>
                <c:pt idx="8">
                  <c:v>2015</c:v>
                </c:pt>
                <c:pt idx="9">
                  <c:v>2016</c:v>
                </c:pt>
                <c:pt idx="10">
                  <c:v>2017</c:v>
                </c:pt>
              </c:numCache>
            </c:numRef>
          </c:cat>
          <c:val>
            <c:numRef>
              <c:f>Plan1!$C$31:$C$41</c:f>
              <c:numCache>
                <c:formatCode>General</c:formatCode>
                <c:ptCount val="11"/>
              </c:numCache>
            </c:numRef>
          </c:val>
          <c:smooth val="0"/>
        </c:ser>
        <c:ser>
          <c:idx val="1"/>
          <c:order val="1"/>
          <c:tx>
            <c:strRef>
              <c:f>Plan1!$D$30</c:f>
              <c:strCache>
                <c:ptCount val="1"/>
                <c:pt idx="0">
                  <c:v>Fluxo de clientes</c:v>
                </c:pt>
              </c:strCache>
            </c:strRef>
          </c:tx>
          <c:dLbls>
            <c:dLbl>
              <c:idx val="0"/>
              <c:layout>
                <c:manualLayout>
                  <c:x val="-2.6632762051779901E-2"/>
                  <c:y val="-4.1470799091735698E-2"/>
                </c:manualLayout>
              </c:layout>
              <c:tx>
                <c:rich>
                  <a:bodyPr/>
                  <a:lstStyle/>
                  <a:p>
                    <a:r>
                      <a:rPr lang="en-US" sz="1200"/>
                      <a:t>4</a:t>
                    </a:r>
                    <a:r>
                      <a:rPr lang="en-US"/>
                      <a:t>,1%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1.48009870248335E-2"/>
                  <c:y val="-4.8319478393225097E-2"/>
                </c:manualLayout>
              </c:layout>
              <c:tx>
                <c:rich>
                  <a:bodyPr/>
                  <a:lstStyle/>
                  <a:p>
                    <a:r>
                      <a:rPr lang="en-US" sz="1200"/>
                      <a:t>1</a:t>
                    </a:r>
                    <a:r>
                      <a:rPr lang="en-US"/>
                      <a:t>,7%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2.0572641051579101E-2"/>
                  <c:y val="3.6971211513955403E-2"/>
                </c:manualLayout>
              </c:layout>
              <c:tx>
                <c:rich>
                  <a:bodyPr/>
                  <a:lstStyle/>
                  <a:p>
                    <a:r>
                      <a:rPr lang="en-US" sz="1200"/>
                      <a:t>1</a:t>
                    </a:r>
                    <a:r>
                      <a:rPr lang="en-US"/>
                      <a:t>,7%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3.496979867734E-2"/>
                  <c:y val="-3.0839204263767E-2"/>
                </c:manualLayout>
              </c:layout>
              <c:tx>
                <c:rich>
                  <a:bodyPr/>
                  <a:lstStyle/>
                  <a:p>
                    <a:r>
                      <a:rPr lang="en-US" sz="1200"/>
                      <a:t>2</a:t>
                    </a:r>
                    <a:r>
                      <a:rPr lang="en-US"/>
                      <a:t>,8%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2.3290662635925399E-2"/>
                  <c:y val="-3.6931396399994203E-2"/>
                </c:manualLayout>
              </c:layout>
              <c:tx>
                <c:rich>
                  <a:bodyPr/>
                  <a:lstStyle/>
                  <a:p>
                    <a:r>
                      <a:rPr lang="en-US" sz="1200"/>
                      <a:t>2</a:t>
                    </a:r>
                    <a:r>
                      <a:rPr lang="en-US"/>
                      <a:t>,3%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-1.03029487951631E-2"/>
                  <c:y val="-4.2227286256997898E-2"/>
                </c:manualLayout>
              </c:layout>
              <c:tx>
                <c:rich>
                  <a:bodyPr/>
                  <a:lstStyle/>
                  <a:p>
                    <a:r>
                      <a:rPr lang="en-US" sz="1200"/>
                      <a:t>1</a:t>
                    </a:r>
                    <a:r>
                      <a:rPr lang="en-US"/>
                      <a:t>,8%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-4.0370027111997303E-2"/>
                  <c:y val="3.5517959854372602E-2"/>
                </c:manualLayout>
              </c:layout>
              <c:tx>
                <c:rich>
                  <a:bodyPr/>
                  <a:lstStyle/>
                  <a:p>
                    <a:r>
                      <a:rPr lang="en-US" sz="1200"/>
                      <a:t>-</a:t>
                    </a:r>
                    <a:r>
                      <a:rPr lang="en-US"/>
                      <a:t>1%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>
                <c:manualLayout>
                  <c:x val="-6.5861955884044102E-2"/>
                  <c:y val="2.68972681315271E-2"/>
                </c:manualLayout>
              </c:layout>
              <c:tx>
                <c:rich>
                  <a:bodyPr/>
                  <a:lstStyle/>
                  <a:p>
                    <a:r>
                      <a:rPr lang="en-US" sz="1200"/>
                      <a:t>-</a:t>
                    </a:r>
                    <a:r>
                      <a:rPr lang="en-US"/>
                      <a:t>3,4%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8"/>
              <c:layout>
                <c:manualLayout>
                  <c:x val="-4.3230181182600802E-2"/>
                  <c:y val="3.4582132564841501E-2"/>
                </c:manualLayout>
              </c:layout>
              <c:tx>
                <c:rich>
                  <a:bodyPr/>
                  <a:lstStyle/>
                  <a:p>
                    <a:r>
                      <a:rPr lang="en-US" sz="1200"/>
                      <a:t>-</a:t>
                    </a:r>
                    <a:r>
                      <a:rPr lang="en-US"/>
                      <a:t>4,2%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9"/>
              <c:layout>
                <c:manualLayout>
                  <c:x val="2.6713649750416501E-3"/>
                  <c:y val="1.09700232966387E-2"/>
                </c:manualLayout>
              </c:layout>
              <c:tx>
                <c:rich>
                  <a:bodyPr/>
                  <a:lstStyle/>
                  <a:p>
                    <a:r>
                      <a:rPr lang="en-US" sz="1200"/>
                      <a:t>-</a:t>
                    </a:r>
                    <a:r>
                      <a:rPr lang="en-US"/>
                      <a:t>4,06%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0"/>
              <c:layout>
                <c:manualLayout>
                  <c:x val="-1.5470990552706599E-3"/>
                  <c:y val="1.8276576408681501E-2"/>
                </c:manualLayout>
              </c:layout>
              <c:tx>
                <c:rich>
                  <a:bodyPr/>
                  <a:lstStyle/>
                  <a:p>
                    <a:r>
                      <a:rPr lang="en-US" sz="1200"/>
                      <a:t>1</a:t>
                    </a:r>
                    <a:r>
                      <a:rPr lang="en-US"/>
                      <a:t>,36%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>
                    <a:solidFill>
                      <a:schemeClr val="accent2"/>
                    </a:solidFill>
                  </a:defRPr>
                </a:pPr>
                <a:endParaRPr lang="pt-B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Plan1!$B$31:$B$41</c:f>
              <c:numCache>
                <c:formatCode>General</c:formatCode>
                <c:ptCount val="11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  <c:pt idx="4">
                  <c:v>2011</c:v>
                </c:pt>
                <c:pt idx="5">
                  <c:v>2012</c:v>
                </c:pt>
                <c:pt idx="6">
                  <c:v>2013</c:v>
                </c:pt>
                <c:pt idx="7">
                  <c:v>2014</c:v>
                </c:pt>
                <c:pt idx="8">
                  <c:v>2015</c:v>
                </c:pt>
                <c:pt idx="9">
                  <c:v>2016</c:v>
                </c:pt>
                <c:pt idx="10">
                  <c:v>2017</c:v>
                </c:pt>
              </c:numCache>
            </c:numRef>
          </c:cat>
          <c:val>
            <c:numRef>
              <c:f>Plan1!$D$31:$D$41</c:f>
              <c:numCache>
                <c:formatCode>General</c:formatCode>
                <c:ptCount val="11"/>
                <c:pt idx="0">
                  <c:v>4.0999999999999996</c:v>
                </c:pt>
                <c:pt idx="1">
                  <c:v>1.7</c:v>
                </c:pt>
                <c:pt idx="2">
                  <c:v>1.7</c:v>
                </c:pt>
                <c:pt idx="3">
                  <c:v>2.8</c:v>
                </c:pt>
                <c:pt idx="4">
                  <c:v>2.2999999999999998</c:v>
                </c:pt>
                <c:pt idx="5">
                  <c:v>1.8</c:v>
                </c:pt>
                <c:pt idx="6">
                  <c:v>-1</c:v>
                </c:pt>
                <c:pt idx="7">
                  <c:v>-3.4</c:v>
                </c:pt>
                <c:pt idx="8">
                  <c:v>-4.2</c:v>
                </c:pt>
                <c:pt idx="9">
                  <c:v>-4.0599999999999996</c:v>
                </c:pt>
                <c:pt idx="10">
                  <c:v>1.36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Plan1!$E$30</c:f>
              <c:strCache>
                <c:ptCount val="1"/>
                <c:pt idx="0">
                  <c:v>Tíquete médio</c:v>
                </c:pt>
              </c:strCache>
            </c:strRef>
          </c:tx>
          <c:dLbls>
            <c:dLbl>
              <c:idx val="0"/>
              <c:layout>
                <c:manualLayout>
                  <c:x val="-2.6761280910308199E-2"/>
                  <c:y val="-5.2998713683998999E-2"/>
                </c:manualLayout>
              </c:layout>
              <c:tx>
                <c:rich>
                  <a:bodyPr/>
                  <a:lstStyle/>
                  <a:p>
                    <a:r>
                      <a:rPr lang="en-US" sz="1200"/>
                      <a:t>9</a:t>
                    </a:r>
                    <a:r>
                      <a:rPr lang="en-US"/>
                      <a:t>,1%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3.1932368138432997E-2"/>
                  <c:y val="-4.6109499718296101E-2"/>
                </c:manualLayout>
              </c:layout>
              <c:tx>
                <c:rich>
                  <a:bodyPr/>
                  <a:lstStyle/>
                  <a:p>
                    <a:r>
                      <a:rPr lang="en-US" sz="1200"/>
                      <a:t>9</a:t>
                    </a:r>
                    <a:r>
                      <a:rPr lang="en-US"/>
                      <a:t>,2%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2.0960512184806001E-2"/>
                  <c:y val="4.6109499718296101E-2"/>
                </c:manualLayout>
              </c:layout>
              <c:tx>
                <c:rich>
                  <a:bodyPr/>
                  <a:lstStyle/>
                  <a:p>
                    <a:r>
                      <a:rPr lang="en-US" sz="1200"/>
                      <a:t>9</a:t>
                    </a:r>
                    <a:r>
                      <a:rPr lang="en-US"/>
                      <a:t>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4.3783877814745797E-2"/>
                  <c:y val="-4.0017547432153001E-2"/>
                </c:manualLayout>
              </c:layout>
              <c:tx>
                <c:rich>
                  <a:bodyPr/>
                  <a:lstStyle/>
                  <a:p>
                    <a:r>
                      <a:rPr lang="en-US" sz="1200"/>
                      <a:t>1</a:t>
                    </a:r>
                    <a:r>
                      <a:rPr lang="en-US"/>
                      <a:t>0,9%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2.5668407610664801E-2"/>
                  <c:y val="-4.6109510086455301E-2"/>
                </c:manualLayout>
              </c:layout>
              <c:tx>
                <c:rich>
                  <a:bodyPr/>
                  <a:lstStyle/>
                  <a:p>
                    <a:r>
                      <a:rPr lang="en-US" sz="1200"/>
                      <a:t>9</a:t>
                    </a:r>
                    <a:r>
                      <a:rPr lang="en-US"/>
                      <a:t>,6%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-2.78493666395742E-2"/>
                  <c:y val="4.6109499718296101E-2"/>
                </c:manualLayout>
              </c:layout>
              <c:tx>
                <c:rich>
                  <a:bodyPr/>
                  <a:lstStyle/>
                  <a:p>
                    <a:r>
                      <a:rPr lang="en-US" sz="1200"/>
                      <a:t>9</a:t>
                    </a:r>
                    <a:r>
                      <a:rPr lang="en-US"/>
                      <a:t>,4%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-2.5296409560731099E-2"/>
                  <c:y val="4.9772730052807898E-2"/>
                </c:manualLayout>
              </c:layout>
              <c:tx>
                <c:rich>
                  <a:bodyPr/>
                  <a:lstStyle/>
                  <a:p>
                    <a:r>
                      <a:rPr lang="en-US" sz="1200"/>
                      <a:t>9</a:t>
                    </a:r>
                    <a:r>
                      <a:rPr lang="en-US"/>
                      <a:t>,5%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>
                <c:manualLayout>
                  <c:x val="-3.8588914097263997E-2"/>
                  <c:y val="-4.6248852617159997E-2"/>
                </c:manualLayout>
              </c:layout>
              <c:tx>
                <c:rich>
                  <a:bodyPr/>
                  <a:lstStyle/>
                  <a:p>
                    <a:r>
                      <a:rPr lang="en-US" sz="1200"/>
                      <a:t>1</a:t>
                    </a:r>
                    <a:r>
                      <a:rPr lang="en-US"/>
                      <a:t>1,9%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8"/>
              <c:layout>
                <c:manualLayout>
                  <c:x val="-3.4970529590279402E-2"/>
                  <c:y val="5.1544742474163803E-2"/>
                </c:manualLayout>
              </c:layout>
              <c:tx>
                <c:rich>
                  <a:bodyPr/>
                  <a:lstStyle/>
                  <a:p>
                    <a:r>
                      <a:rPr lang="en-US" sz="1200"/>
                      <a:t>7</a:t>
                    </a:r>
                    <a:r>
                      <a:rPr lang="en-US"/>
                      <a:t>,6%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9"/>
              <c:layout>
                <c:manualLayout>
                  <c:x val="-2.31305927021754E-2"/>
                  <c:y val="-4.3859705929405898E-2"/>
                </c:manualLayout>
              </c:layout>
              <c:tx>
                <c:rich>
                  <a:bodyPr/>
                  <a:lstStyle/>
                  <a:p>
                    <a:r>
                      <a:rPr lang="en-US" sz="1200"/>
                      <a:t>7</a:t>
                    </a:r>
                    <a:r>
                      <a:rPr lang="en-US"/>
                      <a:t>,5%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0"/>
              <c:layout>
                <c:manualLayout>
                  <c:x val="-3.0941981105413298E-3"/>
                  <c:y val="-3.04609606811359E-2"/>
                </c:manualLayout>
              </c:layout>
              <c:tx>
                <c:rich>
                  <a:bodyPr/>
                  <a:lstStyle/>
                  <a:p>
                    <a:r>
                      <a:rPr lang="en-US" sz="1200"/>
                      <a:t>2</a:t>
                    </a:r>
                    <a:r>
                      <a:rPr lang="en-US"/>
                      <a:t>,12%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>
                    <a:solidFill>
                      <a:schemeClr val="accent3">
                        <a:lumMod val="75000"/>
                      </a:schemeClr>
                    </a:solidFill>
                  </a:defRPr>
                </a:pPr>
                <a:endParaRPr lang="pt-B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Plan1!$B$31:$B$41</c:f>
              <c:numCache>
                <c:formatCode>General</c:formatCode>
                <c:ptCount val="11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  <c:pt idx="4">
                  <c:v>2011</c:v>
                </c:pt>
                <c:pt idx="5">
                  <c:v>2012</c:v>
                </c:pt>
                <c:pt idx="6">
                  <c:v>2013</c:v>
                </c:pt>
                <c:pt idx="7">
                  <c:v>2014</c:v>
                </c:pt>
                <c:pt idx="8">
                  <c:v>2015</c:v>
                </c:pt>
                <c:pt idx="9">
                  <c:v>2016</c:v>
                </c:pt>
                <c:pt idx="10">
                  <c:v>2017</c:v>
                </c:pt>
              </c:numCache>
            </c:numRef>
          </c:cat>
          <c:val>
            <c:numRef>
              <c:f>Plan1!$E$31:$E$41</c:f>
              <c:numCache>
                <c:formatCode>General</c:formatCode>
                <c:ptCount val="11"/>
                <c:pt idx="0">
                  <c:v>9.1</c:v>
                </c:pt>
                <c:pt idx="1">
                  <c:v>9.2000000000000011</c:v>
                </c:pt>
                <c:pt idx="2">
                  <c:v>9</c:v>
                </c:pt>
                <c:pt idx="3">
                  <c:v>10.9</c:v>
                </c:pt>
                <c:pt idx="4">
                  <c:v>9.6</c:v>
                </c:pt>
                <c:pt idx="5">
                  <c:v>9.4</c:v>
                </c:pt>
                <c:pt idx="6">
                  <c:v>9.5</c:v>
                </c:pt>
                <c:pt idx="7">
                  <c:v>11.9</c:v>
                </c:pt>
                <c:pt idx="8">
                  <c:v>7.6</c:v>
                </c:pt>
                <c:pt idx="9">
                  <c:v>7.5</c:v>
                </c:pt>
                <c:pt idx="10">
                  <c:v>2.12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18245248"/>
        <c:axId val="118246784"/>
      </c:lineChart>
      <c:catAx>
        <c:axId val="11824524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18246784"/>
        <c:crosses val="autoZero"/>
        <c:auto val="1"/>
        <c:lblAlgn val="ctr"/>
        <c:lblOffset val="100"/>
        <c:noMultiLvlLbl val="0"/>
      </c:catAx>
      <c:valAx>
        <c:axId val="118246784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crossAx val="118245248"/>
        <c:crosses val="autoZero"/>
        <c:crossBetween val="between"/>
      </c:valAx>
      <c:spPr>
        <a:noFill/>
      </c:spPr>
    </c:plotArea>
    <c:legend>
      <c:legendPos val="r"/>
      <c:legendEntry>
        <c:idx val="0"/>
        <c:delete val="1"/>
      </c:legendEntry>
      <c:layout>
        <c:manualLayout>
          <c:xMode val="edge"/>
          <c:yMode val="edge"/>
          <c:x val="0.118837125956409"/>
          <c:y val="0.897383345813758"/>
          <c:w val="0.73068845238707303"/>
          <c:h val="9.9071607403541401E-2"/>
        </c:manualLayout>
      </c:layout>
      <c:overlay val="0"/>
    </c:legend>
    <c:plotVisOnly val="1"/>
    <c:dispBlanksAs val="gap"/>
    <c:showDLblsOverMax val="0"/>
  </c:chart>
  <c:spPr>
    <a:noFill/>
    <a:ln>
      <a:noFill/>
    </a:ln>
  </c:sp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bar"/>
        <c:grouping val="clustered"/>
        <c:varyColors val="0"/>
        <c:ser>
          <c:idx val="0"/>
          <c:order val="0"/>
          <c:invertIfNegative val="0"/>
          <c:dPt>
            <c:idx val="0"/>
            <c:invertIfNegative val="0"/>
            <c:bubble3D val="0"/>
            <c:spPr>
              <a:solidFill>
                <a:srgbClr val="00B0F0"/>
              </a:solidFill>
            </c:spPr>
          </c:dPt>
          <c:dPt>
            <c:idx val="1"/>
            <c:invertIfNegative val="0"/>
            <c:bubble3D val="0"/>
            <c:spPr>
              <a:solidFill>
                <a:srgbClr val="92D050"/>
              </a:solidFill>
            </c:spPr>
          </c:dPt>
          <c:dPt>
            <c:idx val="2"/>
            <c:invertIfNegative val="0"/>
            <c:bubble3D val="0"/>
            <c:spPr>
              <a:solidFill>
                <a:srgbClr val="FF0000"/>
              </a:solidFill>
            </c:spPr>
          </c:dPt>
          <c:dPt>
            <c:idx val="3"/>
            <c:invertIfNegative val="0"/>
            <c:bubble3D val="0"/>
            <c:spPr>
              <a:solidFill>
                <a:schemeClr val="accent6">
                  <a:lumMod val="75000"/>
                </a:schemeClr>
              </a:solidFill>
            </c:spPr>
          </c:dPt>
          <c:dPt>
            <c:idx val="4"/>
            <c:invertIfNegative val="0"/>
            <c:bubble3D val="0"/>
            <c:spPr>
              <a:solidFill>
                <a:schemeClr val="accent5">
                  <a:lumMod val="75000"/>
                </a:schemeClr>
              </a:solidFill>
            </c:spPr>
          </c:dPt>
          <c:dPt>
            <c:idx val="5"/>
            <c:invertIfNegative val="0"/>
            <c:bubble3D val="0"/>
            <c:spPr>
              <a:solidFill>
                <a:srgbClr val="FF0000"/>
              </a:solidFill>
            </c:spPr>
          </c:dPt>
          <c:dPt>
            <c:idx val="6"/>
            <c:invertIfNegative val="0"/>
            <c:bubble3D val="0"/>
            <c:spPr>
              <a:solidFill>
                <a:srgbClr val="92D050"/>
              </a:solidFill>
            </c:spPr>
          </c:dPt>
          <c:dPt>
            <c:idx val="7"/>
            <c:invertIfNegative val="0"/>
            <c:bubble3D val="0"/>
            <c:spPr>
              <a:solidFill>
                <a:srgbClr val="FFC000"/>
              </a:solidFill>
            </c:spPr>
          </c:dPt>
          <c:dLbls>
            <c:dLbl>
              <c:idx val="0"/>
              <c:spPr/>
              <c:txPr>
                <a:bodyPr/>
                <a:lstStyle/>
                <a:p>
                  <a:pPr>
                    <a:defRPr sz="1600" b="1">
                      <a:solidFill>
                        <a:srgbClr val="00B0F0"/>
                      </a:solidFill>
                    </a:defRPr>
                  </a:pPr>
                  <a:endParaRPr lang="pt-BR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spPr/>
              <c:txPr>
                <a:bodyPr/>
                <a:lstStyle/>
                <a:p>
                  <a:pPr>
                    <a:defRPr sz="1600" b="1">
                      <a:solidFill>
                        <a:schemeClr val="accent3">
                          <a:lumMod val="75000"/>
                        </a:schemeClr>
                      </a:solidFill>
                    </a:defRPr>
                  </a:pPr>
                  <a:endParaRPr lang="pt-BR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0.41677421707302298"/>
                  <c:y val="7.2648741405728797E-17"/>
                </c:manualLayout>
              </c:layout>
              <c:tx>
                <c:rich>
                  <a:bodyPr/>
                  <a:lstStyle/>
                  <a:p>
                    <a:pPr>
                      <a:defRPr sz="1600" b="1">
                        <a:solidFill>
                          <a:srgbClr val="FF0000"/>
                        </a:solidFill>
                      </a:defRPr>
                    </a:pPr>
                    <a:r>
                      <a:rPr lang="en-US" sz="1600" dirty="0" smtClean="0"/>
                      <a:t> - 3,40</a:t>
                    </a:r>
                    <a:r>
                      <a:rPr lang="en-US" sz="1600" dirty="0"/>
                      <a:t>%</a:t>
                    </a:r>
                    <a:endParaRPr lang="en-US" dirty="0"/>
                  </a:p>
                </c:rich>
              </c:tx>
              <c:spPr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spPr/>
              <c:txPr>
                <a:bodyPr/>
                <a:lstStyle/>
                <a:p>
                  <a:pPr>
                    <a:defRPr sz="1600" b="1">
                      <a:solidFill>
                        <a:schemeClr val="accent6">
                          <a:lumMod val="75000"/>
                        </a:schemeClr>
                      </a:solidFill>
                    </a:defRPr>
                  </a:pPr>
                  <a:endParaRPr lang="pt-BR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spPr/>
              <c:txPr>
                <a:bodyPr/>
                <a:lstStyle/>
                <a:p>
                  <a:pPr>
                    <a:defRPr sz="1600" b="1">
                      <a:solidFill>
                        <a:schemeClr val="accent5">
                          <a:lumMod val="75000"/>
                        </a:schemeClr>
                      </a:solidFill>
                    </a:defRPr>
                  </a:pPr>
                  <a:endParaRPr lang="pt-BR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-0.170609328626384"/>
                  <c:y val="3.6324370702864102E-17"/>
                </c:manualLayout>
              </c:layout>
              <c:tx>
                <c:rich>
                  <a:bodyPr/>
                  <a:lstStyle/>
                  <a:p>
                    <a:pPr>
                      <a:defRPr sz="1600" b="1">
                        <a:solidFill>
                          <a:srgbClr val="FF0000"/>
                        </a:solidFill>
                      </a:defRPr>
                    </a:pPr>
                    <a:r>
                      <a:rPr lang="en-US" sz="1600" dirty="0" smtClean="0"/>
                      <a:t> - 0,70</a:t>
                    </a:r>
                    <a:r>
                      <a:rPr lang="en-US" sz="1600" dirty="0"/>
                      <a:t>%</a:t>
                    </a:r>
                    <a:endParaRPr lang="en-US" dirty="0"/>
                  </a:p>
                </c:rich>
              </c:tx>
              <c:spPr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spPr/>
              <c:txPr>
                <a:bodyPr/>
                <a:lstStyle/>
                <a:p>
                  <a:pPr>
                    <a:defRPr sz="1600" b="1">
                      <a:solidFill>
                        <a:srgbClr val="00B050"/>
                      </a:solidFill>
                    </a:defRPr>
                  </a:pPr>
                  <a:endParaRPr lang="pt-BR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>
                <c:manualLayout>
                  <c:x val="4.8745522464681097E-3"/>
                  <c:y val="-1.5850817596404498E-2"/>
                </c:manualLayout>
              </c:layout>
              <c:spPr/>
              <c:txPr>
                <a:bodyPr/>
                <a:lstStyle/>
                <a:p>
                  <a:pPr>
                    <a:defRPr sz="1600" b="1">
                      <a:solidFill>
                        <a:schemeClr val="accent6"/>
                      </a:solidFill>
                    </a:defRPr>
                  </a:pPr>
                  <a:endParaRPr lang="pt-BR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600" b="1"/>
                </a:pPr>
                <a:endParaRPr lang="pt-B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Plan1!$B$93:$B$100</c:f>
              <c:strCache>
                <c:ptCount val="8"/>
                <c:pt idx="0">
                  <c:v>Pão francês (preço médio)</c:v>
                </c:pt>
                <c:pt idx="1">
                  <c:v>Pão francês (faturamento)</c:v>
                </c:pt>
                <c:pt idx="2">
                  <c:v>Pão francês (volume)</c:v>
                </c:pt>
                <c:pt idx="3">
                  <c:v>Tíquete médio</c:v>
                </c:pt>
                <c:pt idx="4">
                  <c:v>Fluxo de clientes</c:v>
                </c:pt>
                <c:pt idx="5">
                  <c:v>Faturamento revenda</c:v>
                </c:pt>
                <c:pt idx="6">
                  <c:v>Faturamento produção própria</c:v>
                </c:pt>
                <c:pt idx="7">
                  <c:v>Faturamento</c:v>
                </c:pt>
              </c:strCache>
            </c:strRef>
          </c:cat>
          <c:val>
            <c:numRef>
              <c:f>Plan1!$C$93:$C$100</c:f>
              <c:numCache>
                <c:formatCode>0.00%</c:formatCode>
                <c:ptCount val="8"/>
                <c:pt idx="0">
                  <c:v>3.6999999999999998E-2</c:v>
                </c:pt>
                <c:pt idx="1">
                  <c:v>3.0000000000000001E-3</c:v>
                </c:pt>
                <c:pt idx="2">
                  <c:v>-3.4000000000000002E-2</c:v>
                </c:pt>
                <c:pt idx="3">
                  <c:v>2.12E-2</c:v>
                </c:pt>
                <c:pt idx="4">
                  <c:v>1.3599999999999999E-2</c:v>
                </c:pt>
                <c:pt idx="5">
                  <c:v>-7.0000000000000097E-3</c:v>
                </c:pt>
                <c:pt idx="6">
                  <c:v>5.3999999999999999E-2</c:v>
                </c:pt>
                <c:pt idx="7">
                  <c:v>3.2000000000000001E-2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pyramid"/>
        <c:axId val="118007680"/>
        <c:axId val="118009216"/>
        <c:axId val="0"/>
      </c:bar3DChart>
      <c:catAx>
        <c:axId val="118007680"/>
        <c:scaling>
          <c:orientation val="minMax"/>
        </c:scaling>
        <c:delete val="0"/>
        <c:axPos val="l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pt-BR"/>
          </a:p>
        </c:txPr>
        <c:crossAx val="118009216"/>
        <c:crosses val="autoZero"/>
        <c:auto val="1"/>
        <c:lblAlgn val="ctr"/>
        <c:lblOffset val="100"/>
        <c:noMultiLvlLbl val="0"/>
      </c:catAx>
      <c:valAx>
        <c:axId val="118009216"/>
        <c:scaling>
          <c:orientation val="minMax"/>
        </c:scaling>
        <c:delete val="1"/>
        <c:axPos val="b"/>
        <c:numFmt formatCode="0.00%" sourceLinked="1"/>
        <c:majorTickMark val="out"/>
        <c:minorTickMark val="none"/>
        <c:tickLblPos val="none"/>
        <c:crossAx val="118007680"/>
        <c:crosses val="autoZero"/>
        <c:crossBetween val="between"/>
      </c:valAx>
    </c:plotArea>
    <c:plotVisOnly val="1"/>
    <c:dispBlanksAs val="gap"/>
    <c:showDLblsOverMax val="0"/>
  </c:chart>
  <c:spPr>
    <a:noFill/>
    <a:ln>
      <a:noFill/>
    </a:ln>
  </c:sp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  <c:txPr>
        <a:bodyPr/>
        <a:lstStyle/>
        <a:p>
          <a:pPr>
            <a:defRPr sz="1600"/>
          </a:pPr>
          <a:endParaRPr lang="pt-BR"/>
        </a:p>
      </c:txPr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Plan1!$B$20</c:f>
              <c:strCache>
                <c:ptCount val="1"/>
                <c:pt idx="0">
                  <c:v>IPCA - Variação acumulada no ano (%)</c:v>
                </c:pt>
              </c:strCache>
            </c:strRef>
          </c:tx>
          <c:invertIfNegative val="0"/>
          <c:dPt>
            <c:idx val="1"/>
            <c:invertIfNegative val="0"/>
            <c:bubble3D val="0"/>
            <c:spPr>
              <a:solidFill>
                <a:srgbClr val="FF0000"/>
              </a:solidFill>
            </c:spPr>
          </c:dPt>
          <c:dPt>
            <c:idx val="2"/>
            <c:invertIfNegative val="0"/>
            <c:bubble3D val="0"/>
            <c:spPr>
              <a:solidFill>
                <a:srgbClr val="FF0000"/>
              </a:solidFill>
            </c:spPr>
          </c:dPt>
          <c:dPt>
            <c:idx val="3"/>
            <c:invertIfNegative val="0"/>
            <c:bubble3D val="0"/>
            <c:spPr>
              <a:solidFill>
                <a:schemeClr val="bg2">
                  <a:lumMod val="50000"/>
                </a:schemeClr>
              </a:solidFill>
            </c:spPr>
          </c:dPt>
          <c:dPt>
            <c:idx val="4"/>
            <c:invertIfNegative val="0"/>
            <c:bubble3D val="0"/>
            <c:spPr>
              <a:solidFill>
                <a:schemeClr val="accent4">
                  <a:lumMod val="60000"/>
                  <a:lumOff val="40000"/>
                </a:schemeClr>
              </a:solidFill>
            </c:spPr>
          </c:dPt>
          <c:dPt>
            <c:idx val="5"/>
            <c:invertIfNegative val="0"/>
            <c:bubble3D val="0"/>
            <c:spPr>
              <a:solidFill>
                <a:schemeClr val="accent5">
                  <a:lumMod val="60000"/>
                  <a:lumOff val="40000"/>
                </a:schemeClr>
              </a:solidFill>
            </c:spPr>
          </c:dPt>
          <c:dPt>
            <c:idx val="6"/>
            <c:invertIfNegative val="0"/>
            <c:bubble3D val="0"/>
            <c:spPr>
              <a:solidFill>
                <a:srgbClr val="92D050"/>
              </a:solidFill>
            </c:spPr>
          </c:dPt>
          <c:dPt>
            <c:idx val="7"/>
            <c:invertIfNegative val="0"/>
            <c:bubble3D val="0"/>
            <c:spPr>
              <a:solidFill>
                <a:srgbClr val="FFC000"/>
              </a:solidFill>
            </c:spPr>
          </c:dPt>
          <c:dPt>
            <c:idx val="8"/>
            <c:invertIfNegative val="0"/>
            <c:bubble3D val="0"/>
            <c:spPr>
              <a:solidFill>
                <a:schemeClr val="accent6">
                  <a:lumMod val="75000"/>
                </a:schemeClr>
              </a:solidFill>
            </c:spPr>
          </c:dPt>
          <c:dPt>
            <c:idx val="9"/>
            <c:invertIfNegative val="0"/>
            <c:bubble3D val="0"/>
            <c:spPr>
              <a:solidFill>
                <a:srgbClr val="FF0000"/>
              </a:solidFill>
            </c:spPr>
          </c:dPt>
          <c:dPt>
            <c:idx val="10"/>
            <c:invertIfNegative val="0"/>
            <c:bubble3D val="0"/>
            <c:spPr>
              <a:solidFill>
                <a:srgbClr val="00B050"/>
              </a:solidFill>
            </c:spPr>
          </c:dPt>
          <c:dLbls>
            <c:dLbl>
              <c:idx val="0"/>
              <c:layout>
                <c:manualLayout>
                  <c:x val="3.1778250865019098E-3"/>
                  <c:y val="-9.9296014711447497E-3"/>
                </c:manualLayout>
              </c:layout>
              <c:spPr/>
              <c:txPr>
                <a:bodyPr/>
                <a:lstStyle/>
                <a:p>
                  <a:pPr>
                    <a:defRPr sz="1600" b="1">
                      <a:solidFill>
                        <a:schemeClr val="tx2">
                          <a:lumMod val="75000"/>
                        </a:schemeClr>
                      </a:solidFill>
                    </a:defRPr>
                  </a:pPr>
                  <a:endParaRPr lang="pt-BR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1.5889125432509499E-3"/>
                  <c:y val="0.2407928356752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2711300346007599E-2"/>
                  <c:y val="0.4791032709827329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6.3556501730038101E-3"/>
                  <c:y val="-9.9296014711447791E-3"/>
                </c:manualLayout>
              </c:layout>
              <c:spPr/>
              <c:txPr>
                <a:bodyPr/>
                <a:lstStyle/>
                <a:p>
                  <a:pPr>
                    <a:defRPr sz="1600" b="1">
                      <a:solidFill>
                        <a:schemeClr val="bg2">
                          <a:lumMod val="25000"/>
                        </a:schemeClr>
                      </a:solidFill>
                    </a:defRPr>
                  </a:pPr>
                  <a:endParaRPr lang="pt-BR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4.7667376297528498E-3"/>
                  <c:y val="-1.9859202942289399E-2"/>
                </c:manualLayout>
              </c:layout>
              <c:spPr/>
              <c:txPr>
                <a:bodyPr/>
                <a:lstStyle/>
                <a:p>
                  <a:pPr>
                    <a:defRPr sz="1600" b="1">
                      <a:solidFill>
                        <a:schemeClr val="accent4">
                          <a:lumMod val="75000"/>
                        </a:schemeClr>
                      </a:solidFill>
                    </a:defRPr>
                  </a:pPr>
                  <a:endParaRPr lang="pt-BR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1.5889125432509499E-3"/>
                  <c:y val="-9.9296014711447497E-3"/>
                </c:manualLayout>
              </c:layout>
              <c:spPr/>
              <c:txPr>
                <a:bodyPr/>
                <a:lstStyle/>
                <a:p>
                  <a:pPr>
                    <a:defRPr sz="1600" b="1">
                      <a:solidFill>
                        <a:schemeClr val="accent5">
                          <a:lumMod val="75000"/>
                        </a:schemeClr>
                      </a:solidFill>
                    </a:defRPr>
                  </a:pPr>
                  <a:endParaRPr lang="pt-BR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9.5334752595057307E-3"/>
                  <c:y val="-1.7376802574503299E-2"/>
                </c:manualLayout>
              </c:layout>
              <c:spPr/>
              <c:txPr>
                <a:bodyPr/>
                <a:lstStyle/>
                <a:p>
                  <a:pPr>
                    <a:defRPr sz="1600" b="1">
                      <a:solidFill>
                        <a:schemeClr val="accent3">
                          <a:lumMod val="75000"/>
                        </a:schemeClr>
                      </a:solidFill>
                    </a:defRPr>
                  </a:pPr>
                  <a:endParaRPr lang="pt-BR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>
                <c:manualLayout>
                  <c:x val="0"/>
                  <c:y val="-2.2341603310075699E-2"/>
                </c:manualLayout>
              </c:layout>
              <c:spPr/>
              <c:txPr>
                <a:bodyPr/>
                <a:lstStyle/>
                <a:p>
                  <a:pPr>
                    <a:defRPr sz="1600" b="1">
                      <a:solidFill>
                        <a:schemeClr val="accent6"/>
                      </a:solidFill>
                    </a:defRPr>
                  </a:pPr>
                  <a:endParaRPr lang="pt-BR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8"/>
              <c:layout>
                <c:manualLayout>
                  <c:x val="1.43002128892585E-2"/>
                  <c:y val="-9.9296014711447392E-3"/>
                </c:manualLayout>
              </c:layout>
              <c:spPr/>
              <c:txPr>
                <a:bodyPr/>
                <a:lstStyle/>
                <a:p>
                  <a:pPr>
                    <a:defRPr sz="1600" b="1">
                      <a:solidFill>
                        <a:schemeClr val="accent6">
                          <a:lumMod val="75000"/>
                        </a:schemeClr>
                      </a:solidFill>
                    </a:defRPr>
                  </a:pPr>
                  <a:endParaRPr lang="pt-BR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9"/>
              <c:layout>
                <c:manualLayout>
                  <c:x val="7.9445627162547799E-3"/>
                  <c:y val="0.1712856253772470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0"/>
              <c:layout>
                <c:manualLayout>
                  <c:x val="1.1122387802756701E-2"/>
                  <c:y val="-7.4472011033585696E-3"/>
                </c:manualLayout>
              </c:layout>
              <c:spPr/>
              <c:txPr>
                <a:bodyPr/>
                <a:lstStyle/>
                <a:p>
                  <a:pPr>
                    <a:defRPr sz="1600" b="1">
                      <a:solidFill>
                        <a:srgbClr val="00B050"/>
                      </a:solidFill>
                    </a:defRPr>
                  </a:pPr>
                  <a:endParaRPr lang="pt-BR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600" b="1">
                    <a:solidFill>
                      <a:srgbClr val="FF0000"/>
                    </a:solidFill>
                  </a:defRPr>
                </a:pPr>
                <a:endParaRPr lang="pt-B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Plan1!$A$21:$A$31</c:f>
              <c:strCache>
                <c:ptCount val="11"/>
                <c:pt idx="0">
                  <c:v>Índice geral</c:v>
                </c:pt>
                <c:pt idx="1">
                  <c:v>Alimentação e bebidas</c:v>
                </c:pt>
                <c:pt idx="2">
                  <c:v>Alimentação no domicílio</c:v>
                </c:pt>
                <c:pt idx="3">
                  <c:v>Panificados</c:v>
                </c:pt>
                <c:pt idx="4">
                  <c:v>Biscoito</c:v>
                </c:pt>
                <c:pt idx="5">
                  <c:v>Pão francês</c:v>
                </c:pt>
                <c:pt idx="6">
                  <c:v>Pão doce</c:v>
                </c:pt>
                <c:pt idx="7">
                  <c:v>Pão de forma</c:v>
                </c:pt>
                <c:pt idx="8">
                  <c:v>Bolo</c:v>
                </c:pt>
                <c:pt idx="9">
                  <c:v>Pão de queijo</c:v>
                </c:pt>
                <c:pt idx="10">
                  <c:v>Alimentação fora do domicílio</c:v>
                </c:pt>
              </c:strCache>
            </c:strRef>
          </c:cat>
          <c:val>
            <c:numRef>
              <c:f>Plan1!$B$21:$B$31</c:f>
              <c:numCache>
                <c:formatCode>0.00%</c:formatCode>
                <c:ptCount val="11"/>
                <c:pt idx="0">
                  <c:v>2.9499999999999998E-2</c:v>
                </c:pt>
                <c:pt idx="1">
                  <c:v>-1.8700000000000001E-2</c:v>
                </c:pt>
                <c:pt idx="2">
                  <c:v>-4.8500000000000001E-2</c:v>
                </c:pt>
                <c:pt idx="3">
                  <c:v>1.9199999999999998E-2</c:v>
                </c:pt>
                <c:pt idx="4">
                  <c:v>3.16000000000001E-2</c:v>
                </c:pt>
                <c:pt idx="5">
                  <c:v>1.24E-2</c:v>
                </c:pt>
                <c:pt idx="6">
                  <c:v>3.2099999999999997E-2</c:v>
                </c:pt>
                <c:pt idx="7">
                  <c:v>4.1999999999999997E-3</c:v>
                </c:pt>
                <c:pt idx="8">
                  <c:v>4.6399999999999997E-2</c:v>
                </c:pt>
                <c:pt idx="9">
                  <c:v>-8.8000000000000196E-3</c:v>
                </c:pt>
                <c:pt idx="10">
                  <c:v>3.8300000000000001E-2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18084736"/>
        <c:axId val="118031104"/>
        <c:axId val="0"/>
      </c:bar3DChart>
      <c:catAx>
        <c:axId val="118084736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 rot="-4680000" vert="horz"/>
          <a:lstStyle/>
          <a:p>
            <a:pPr>
              <a:defRPr sz="1400"/>
            </a:pPr>
            <a:endParaRPr lang="pt-BR"/>
          </a:p>
        </c:txPr>
        <c:crossAx val="118031104"/>
        <c:crosses val="autoZero"/>
        <c:auto val="1"/>
        <c:lblAlgn val="ctr"/>
        <c:lblOffset val="100"/>
        <c:noMultiLvlLbl val="0"/>
      </c:catAx>
      <c:valAx>
        <c:axId val="118031104"/>
        <c:scaling>
          <c:orientation val="minMax"/>
        </c:scaling>
        <c:delete val="1"/>
        <c:axPos val="l"/>
        <c:numFmt formatCode="0.00%" sourceLinked="1"/>
        <c:majorTickMark val="out"/>
        <c:minorTickMark val="none"/>
        <c:tickLblPos val="none"/>
        <c:crossAx val="118084736"/>
        <c:crosses val="autoZero"/>
        <c:crossBetween val="between"/>
      </c:valAx>
    </c:plotArea>
    <c:plotVisOnly val="1"/>
    <c:dispBlanksAs val="gap"/>
    <c:showDLblsOverMax val="0"/>
  </c:chart>
  <c:spPr>
    <a:noFill/>
    <a:ln>
      <a:noFill/>
    </a:ln>
  </c:sp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33333333333333"/>
          <c:y val="0"/>
          <c:w val="0.73640419947506497"/>
          <c:h val="0.87287761783990503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Plan1!$B$121</c:f>
              <c:strCache>
                <c:ptCount val="1"/>
                <c:pt idx="0">
                  <c:v>Produtos de fabricação própria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0"/>
                  <c:y val="0.11507691564211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0"/>
                  <c:y val="0.1220512741658779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600" b="1">
                    <a:solidFill>
                      <a:schemeClr val="bg1"/>
                    </a:solidFill>
                  </a:defRPr>
                </a:pPr>
                <a:endParaRPr lang="pt-B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Plan1!$C$120:$D$120</c:f>
              <c:numCache>
                <c:formatCode>General</c:formatCode>
                <c:ptCount val="2"/>
                <c:pt idx="0">
                  <c:v>2016</c:v>
                </c:pt>
                <c:pt idx="1">
                  <c:v>2017</c:v>
                </c:pt>
              </c:numCache>
            </c:numRef>
          </c:cat>
          <c:val>
            <c:numRef>
              <c:f>Plan1!$C$121:$D$121</c:f>
              <c:numCache>
                <c:formatCode>0.00%</c:formatCode>
                <c:ptCount val="2"/>
                <c:pt idx="0">
                  <c:v>0.63049999999999995</c:v>
                </c:pt>
                <c:pt idx="1">
                  <c:v>0.64000000000000101</c:v>
                </c:pt>
              </c:numCache>
            </c:numRef>
          </c:val>
        </c:ser>
        <c:ser>
          <c:idx val="1"/>
          <c:order val="1"/>
          <c:tx>
            <c:strRef>
              <c:f>Plan1!$B$122</c:f>
              <c:strCache>
                <c:ptCount val="1"/>
                <c:pt idx="0">
                  <c:v>Produtos de revenda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0"/>
                  <c:y val="0.1604102460465819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0"/>
                  <c:y val="0.1115897363802309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600" b="1">
                    <a:solidFill>
                      <a:schemeClr val="bg1"/>
                    </a:solidFill>
                  </a:defRPr>
                </a:pPr>
                <a:endParaRPr lang="pt-B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Plan1!$C$120:$D$120</c:f>
              <c:numCache>
                <c:formatCode>General</c:formatCode>
                <c:ptCount val="2"/>
                <c:pt idx="0">
                  <c:v>2016</c:v>
                </c:pt>
                <c:pt idx="1">
                  <c:v>2017</c:v>
                </c:pt>
              </c:numCache>
            </c:numRef>
          </c:cat>
          <c:val>
            <c:numRef>
              <c:f>Plan1!$C$122:$D$122</c:f>
              <c:numCache>
                <c:formatCode>0.00%</c:formatCode>
                <c:ptCount val="2"/>
                <c:pt idx="0">
                  <c:v>0.3695</c:v>
                </c:pt>
                <c:pt idx="1">
                  <c:v>0.36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18141696"/>
        <c:axId val="118143232"/>
        <c:axId val="0"/>
      </c:bar3DChart>
      <c:catAx>
        <c:axId val="11814169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600"/>
            </a:pPr>
            <a:endParaRPr lang="pt-BR"/>
          </a:p>
        </c:txPr>
        <c:crossAx val="118143232"/>
        <c:crosses val="autoZero"/>
        <c:auto val="1"/>
        <c:lblAlgn val="ctr"/>
        <c:lblOffset val="100"/>
        <c:noMultiLvlLbl val="0"/>
      </c:catAx>
      <c:valAx>
        <c:axId val="118143232"/>
        <c:scaling>
          <c:orientation val="minMax"/>
        </c:scaling>
        <c:delete val="1"/>
        <c:axPos val="l"/>
        <c:numFmt formatCode="0.00%" sourceLinked="1"/>
        <c:majorTickMark val="out"/>
        <c:minorTickMark val="none"/>
        <c:tickLblPos val="none"/>
        <c:crossAx val="118141696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68568293197501096"/>
          <c:y val="1.7521414943234701E-2"/>
          <c:w val="0.31431706802498999"/>
          <c:h val="0.107928744416653"/>
        </c:manualLayout>
      </c:layout>
      <c:overlay val="0"/>
      <c:txPr>
        <a:bodyPr/>
        <a:lstStyle/>
        <a:p>
          <a:pPr>
            <a:defRPr sz="1200"/>
          </a:pPr>
          <a:endParaRPr lang="pt-BR"/>
        </a:p>
      </c:txPr>
    </c:legend>
    <c:plotVisOnly val="1"/>
    <c:dispBlanksAs val="gap"/>
    <c:showDLblsOverMax val="0"/>
  </c:chart>
  <c:spPr>
    <a:noFill/>
    <a:ln>
      <a:noFill/>
    </a:ln>
  </c:sp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invertIfNegative val="0"/>
          <c:dPt>
            <c:idx val="0"/>
            <c:invertIfNegative val="0"/>
            <c:bubble3D val="0"/>
            <c:spPr>
              <a:solidFill>
                <a:schemeClr val="accent2">
                  <a:lumMod val="60000"/>
                  <a:lumOff val="40000"/>
                </a:schemeClr>
              </a:solidFill>
            </c:spPr>
          </c:dPt>
          <c:dPt>
            <c:idx val="1"/>
            <c:invertIfNegative val="0"/>
            <c:bubble3D val="0"/>
            <c:spPr>
              <a:solidFill>
                <a:schemeClr val="accent3">
                  <a:lumMod val="60000"/>
                  <a:lumOff val="40000"/>
                </a:schemeClr>
              </a:solidFill>
            </c:spPr>
          </c:dPt>
          <c:dLbls>
            <c:dLbl>
              <c:idx val="0"/>
              <c:layout>
                <c:manualLayout>
                  <c:x val="4.1666666666666699E-2"/>
                  <c:y val="-6.9387759562125007E-2"/>
                </c:manualLayout>
              </c:layout>
              <c:spPr/>
              <c:txPr>
                <a:bodyPr/>
                <a:lstStyle/>
                <a:p>
                  <a:pPr>
                    <a:defRPr sz="1600" b="1">
                      <a:solidFill>
                        <a:schemeClr val="accent2">
                          <a:lumMod val="75000"/>
                        </a:schemeClr>
                      </a:solidFill>
                    </a:defRPr>
                  </a:pPr>
                  <a:endParaRPr lang="pt-BR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3.05555555555556E-2"/>
                  <c:y val="-6.9387759562125007E-2"/>
                </c:manualLayout>
              </c:layout>
              <c:spPr/>
              <c:txPr>
                <a:bodyPr/>
                <a:lstStyle/>
                <a:p>
                  <a:pPr>
                    <a:defRPr sz="1600" b="1">
                      <a:solidFill>
                        <a:srgbClr val="00B050"/>
                      </a:solidFill>
                    </a:defRPr>
                  </a:pPr>
                  <a:endParaRPr lang="pt-BR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600" b="1"/>
                </a:pPr>
                <a:endParaRPr lang="pt-B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Plan1!$B$167:$B$168</c:f>
              <c:strCache>
                <c:ptCount val="2"/>
                <c:pt idx="0">
                  <c:v>Perda de vendas</c:v>
                </c:pt>
                <c:pt idx="1">
                  <c:v>Aumento de vendas</c:v>
                </c:pt>
              </c:strCache>
            </c:strRef>
          </c:cat>
          <c:val>
            <c:numRef>
              <c:f>Plan1!$C$167:$C$168</c:f>
              <c:numCache>
                <c:formatCode>0.0%</c:formatCode>
                <c:ptCount val="2"/>
                <c:pt idx="0">
                  <c:v>0.35699999999999998</c:v>
                </c:pt>
                <c:pt idx="1">
                  <c:v>0.64300000000000102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18212480"/>
        <c:axId val="118214016"/>
        <c:axId val="0"/>
      </c:bar3DChart>
      <c:catAx>
        <c:axId val="118212480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600"/>
            </a:pPr>
            <a:endParaRPr lang="pt-BR"/>
          </a:p>
        </c:txPr>
        <c:crossAx val="118214016"/>
        <c:crosses val="autoZero"/>
        <c:auto val="1"/>
        <c:lblAlgn val="ctr"/>
        <c:lblOffset val="100"/>
        <c:noMultiLvlLbl val="0"/>
      </c:catAx>
      <c:valAx>
        <c:axId val="118214016"/>
        <c:scaling>
          <c:orientation val="minMax"/>
        </c:scaling>
        <c:delete val="1"/>
        <c:axPos val="l"/>
        <c:numFmt formatCode="0.0%" sourceLinked="1"/>
        <c:majorTickMark val="out"/>
        <c:minorTickMark val="none"/>
        <c:tickLblPos val="none"/>
        <c:crossAx val="118212480"/>
        <c:crosses val="autoZero"/>
        <c:crossBetween val="between"/>
      </c:valAx>
    </c:plotArea>
    <c:plotVisOnly val="1"/>
    <c:dispBlanksAs val="gap"/>
    <c:showDLblsOverMax val="0"/>
  </c:chart>
  <c:spPr>
    <a:noFill/>
    <a:ln>
      <a:noFill/>
    </a:ln>
  </c:sp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26615850553642"/>
          <c:y val="0"/>
          <c:w val="0.71624449135281298"/>
          <c:h val="1"/>
        </c:manualLayout>
      </c:layout>
      <c:pie3DChart>
        <c:varyColors val="1"/>
        <c:ser>
          <c:idx val="0"/>
          <c:order val="0"/>
          <c:dLbls>
            <c:dLbl>
              <c:idx val="0"/>
              <c:layout>
                <c:manualLayout>
                  <c:x val="-0.186771854631893"/>
                  <c:y val="-0.2158612278374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0.18462199223234499"/>
                  <c:y val="4.451343641556179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6.3089127249749993E-2"/>
                  <c:y val="9.936355110870029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800" b="1"/>
                </a:pPr>
                <a:endParaRPr lang="pt-B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Plan1!$B$187:$B$189</c:f>
              <c:strCache>
                <c:ptCount val="3"/>
                <c:pt idx="0">
                  <c:v>Aumento das vendas de produção</c:v>
                </c:pt>
                <c:pt idx="1">
                  <c:v>Queda das vendas de produção</c:v>
                </c:pt>
                <c:pt idx="2">
                  <c:v>Não alterado</c:v>
                </c:pt>
              </c:strCache>
            </c:strRef>
          </c:cat>
          <c:val>
            <c:numRef>
              <c:f>Plan1!$C$187:$C$189</c:f>
              <c:numCache>
                <c:formatCode>0%</c:formatCode>
                <c:ptCount val="3"/>
                <c:pt idx="0">
                  <c:v>0.71000000000000096</c:v>
                </c:pt>
                <c:pt idx="1">
                  <c:v>0.21</c:v>
                </c:pt>
                <c:pt idx="2">
                  <c:v>0.08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22725542069399701"/>
          <c:y val="0.80832358496114698"/>
          <c:w val="0.54125988316113105"/>
          <c:h val="0.19167641503885199"/>
        </c:manualLayout>
      </c:layout>
      <c:overlay val="0"/>
      <c:txPr>
        <a:bodyPr/>
        <a:lstStyle/>
        <a:p>
          <a:pPr>
            <a:defRPr sz="1600"/>
          </a:pPr>
          <a:endParaRPr lang="pt-BR"/>
        </a:p>
      </c:txPr>
    </c:legend>
    <c:plotVisOnly val="1"/>
    <c:dispBlanksAs val="zero"/>
    <c:showDLblsOverMax val="0"/>
  </c:chart>
  <c:spPr>
    <a:noFill/>
    <a:ln>
      <a:noFill/>
    </a:ln>
  </c:sp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17177038808553"/>
          <c:y val="1.31370078199332E-2"/>
          <c:w val="0.70665130774943197"/>
          <c:h val="0.98535109842970403"/>
        </c:manualLayout>
      </c:layout>
      <c:pie3DChart>
        <c:varyColors val="1"/>
        <c:ser>
          <c:idx val="0"/>
          <c:order val="0"/>
          <c:dLbls>
            <c:dLbl>
              <c:idx val="0"/>
              <c:layout>
                <c:manualLayout>
                  <c:x val="-0.172209520579585"/>
                  <c:y val="2.156993243026579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0.20992587080967601"/>
                  <c:y val="-0.11800612081123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2000" b="1"/>
                </a:pPr>
                <a:endParaRPr lang="pt-B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Plan1!$B$198:$B$199</c:f>
              <c:strCache>
                <c:ptCount val="2"/>
                <c:pt idx="0">
                  <c:v>Vendas maiores ou iguais</c:v>
                </c:pt>
                <c:pt idx="1">
                  <c:v>Queda de vendas</c:v>
                </c:pt>
              </c:strCache>
            </c:strRef>
          </c:cat>
          <c:val>
            <c:numRef>
              <c:f>Plan1!$C$198:$C$199</c:f>
              <c:numCache>
                <c:formatCode>0%</c:formatCode>
                <c:ptCount val="2"/>
                <c:pt idx="0">
                  <c:v>0.4</c:v>
                </c:pt>
                <c:pt idx="1">
                  <c:v>0.60000000000000098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egendEntry>
        <c:idx val="0"/>
        <c:txPr>
          <a:bodyPr/>
          <a:lstStyle/>
          <a:p>
            <a:pPr>
              <a:defRPr sz="1600"/>
            </a:pPr>
            <a:endParaRPr lang="pt-BR"/>
          </a:p>
        </c:txPr>
      </c:legendEntry>
      <c:layout>
        <c:manualLayout>
          <c:xMode val="edge"/>
          <c:yMode val="edge"/>
          <c:x val="0.32585253685263099"/>
          <c:y val="0.84659905624563503"/>
          <c:w val="0.42908697279249802"/>
          <c:h val="0.134433173282512"/>
        </c:manualLayout>
      </c:layout>
      <c:overlay val="0"/>
      <c:txPr>
        <a:bodyPr/>
        <a:lstStyle/>
        <a:p>
          <a:pPr>
            <a:defRPr sz="1400"/>
          </a:pPr>
          <a:endParaRPr lang="pt-BR"/>
        </a:p>
      </c:txPr>
    </c:legend>
    <c:plotVisOnly val="1"/>
    <c:dispBlanksAs val="zero"/>
    <c:showDLblsOverMax val="0"/>
  </c:chart>
  <c:spPr>
    <a:noFill/>
    <a:ln>
      <a:noFill/>
    </a:ln>
  </c:sp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doughnutChart>
        <c:varyColors val="1"/>
        <c:ser>
          <c:idx val="0"/>
          <c:order val="0"/>
          <c:dLbls>
            <c:txPr>
              <a:bodyPr/>
              <a:lstStyle/>
              <a:p>
                <a:pPr>
                  <a:defRPr sz="1800" b="1"/>
                </a:pPr>
                <a:endParaRPr lang="pt-B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Plan1!$B$211:$B$212</c:f>
              <c:strCache>
                <c:ptCount val="2"/>
                <c:pt idx="0">
                  <c:v>Aumentou</c:v>
                </c:pt>
                <c:pt idx="1">
                  <c:v>Diminuiu</c:v>
                </c:pt>
              </c:strCache>
            </c:strRef>
          </c:cat>
          <c:val>
            <c:numRef>
              <c:f>Plan1!$C$211:$C$212</c:f>
              <c:numCache>
                <c:formatCode>0%</c:formatCode>
                <c:ptCount val="2"/>
                <c:pt idx="0">
                  <c:v>0.56999999999999995</c:v>
                </c:pt>
                <c:pt idx="1">
                  <c:v>0.43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</c:plotArea>
    <c:legend>
      <c:legendPos val="r"/>
      <c:layout>
        <c:manualLayout>
          <c:xMode val="edge"/>
          <c:yMode val="edge"/>
          <c:x val="0.67642759022145704"/>
          <c:y val="0.657845988206057"/>
          <c:w val="0.28131726683146402"/>
          <c:h val="0.25404070688501501"/>
        </c:manualLayout>
      </c:layout>
      <c:overlay val="0"/>
      <c:txPr>
        <a:bodyPr/>
        <a:lstStyle/>
        <a:p>
          <a:pPr>
            <a:defRPr sz="1800"/>
          </a:pPr>
          <a:endParaRPr lang="pt-BR"/>
        </a:p>
      </c:txPr>
    </c:legend>
    <c:plotVisOnly val="1"/>
    <c:dispBlanksAs val="zero"/>
    <c:showDLblsOverMax val="0"/>
  </c:chart>
  <c:spPr>
    <a:noFill/>
    <a:ln>
      <a:noFill/>
    </a:ln>
  </c:sp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301E48F-FCEE-468A-AFB7-46A83613F367}" type="doc">
      <dgm:prSet loTypeId="urn:microsoft.com/office/officeart/2005/8/layout/cycle2" loCatId="cycle" qsTypeId="urn:microsoft.com/office/officeart/2005/8/quickstyle/3d2" qsCatId="3D" csTypeId="urn:microsoft.com/office/officeart/2005/8/colors/accent2_1" csCatId="accent2" phldr="1"/>
      <dgm:spPr/>
      <dgm:t>
        <a:bodyPr/>
        <a:lstStyle/>
        <a:p>
          <a:endParaRPr lang="pt-BR"/>
        </a:p>
      </dgm:t>
    </dgm:pt>
    <dgm:pt modelId="{BFC317A8-0343-449D-93B6-534E4B2EE398}">
      <dgm:prSet phldrT="[Texto]" custT="1"/>
      <dgm:spPr/>
      <dgm:t>
        <a:bodyPr/>
        <a:lstStyle/>
        <a:p>
          <a:r>
            <a:rPr lang="pt-BR" sz="1900" b="1" dirty="0" smtClean="0"/>
            <a:t>Frescor</a:t>
          </a:r>
          <a:endParaRPr lang="pt-BR" sz="1900" b="1" dirty="0"/>
        </a:p>
      </dgm:t>
    </dgm:pt>
    <dgm:pt modelId="{EFEE851F-EA12-4271-B352-64833988A276}" type="parTrans" cxnId="{172C91E3-58C3-4A17-8A12-25798E05921D}">
      <dgm:prSet/>
      <dgm:spPr/>
      <dgm:t>
        <a:bodyPr/>
        <a:lstStyle/>
        <a:p>
          <a:endParaRPr lang="pt-BR"/>
        </a:p>
      </dgm:t>
    </dgm:pt>
    <dgm:pt modelId="{BBC6AE2D-F479-4D02-BB91-A74EC87868FF}" type="sibTrans" cxnId="{172C91E3-58C3-4A17-8A12-25798E05921D}">
      <dgm:prSet/>
      <dgm:spPr>
        <a:solidFill>
          <a:schemeClr val="accent2"/>
        </a:solidFill>
      </dgm:spPr>
      <dgm:t>
        <a:bodyPr/>
        <a:lstStyle/>
        <a:p>
          <a:endParaRPr lang="pt-BR" dirty="0"/>
        </a:p>
      </dgm:t>
    </dgm:pt>
    <dgm:pt modelId="{FA515FF4-29E9-47F7-9139-796E68170E29}">
      <dgm:prSet phldrT="[Texto]" custT="1"/>
      <dgm:spPr/>
      <dgm:t>
        <a:bodyPr/>
        <a:lstStyle/>
        <a:p>
          <a:r>
            <a:rPr lang="pt-BR" sz="1900" b="1" dirty="0" smtClean="0"/>
            <a:t>Sabor</a:t>
          </a:r>
          <a:endParaRPr lang="pt-BR" sz="1900" b="1" dirty="0"/>
        </a:p>
      </dgm:t>
    </dgm:pt>
    <dgm:pt modelId="{DE90C78E-61A1-4D1C-BC8D-74AF8F9C0594}" type="parTrans" cxnId="{4163F030-5846-45AE-B60F-7CA16FD371E1}">
      <dgm:prSet/>
      <dgm:spPr/>
      <dgm:t>
        <a:bodyPr/>
        <a:lstStyle/>
        <a:p>
          <a:endParaRPr lang="pt-BR"/>
        </a:p>
      </dgm:t>
    </dgm:pt>
    <dgm:pt modelId="{73BA5899-DE49-433F-A04D-26F8BD1B1F97}" type="sibTrans" cxnId="{4163F030-5846-45AE-B60F-7CA16FD371E1}">
      <dgm:prSet/>
      <dgm:spPr>
        <a:solidFill>
          <a:schemeClr val="accent2"/>
        </a:solidFill>
      </dgm:spPr>
      <dgm:t>
        <a:bodyPr/>
        <a:lstStyle/>
        <a:p>
          <a:endParaRPr lang="pt-BR" dirty="0"/>
        </a:p>
      </dgm:t>
    </dgm:pt>
    <dgm:pt modelId="{D25F822E-AF6B-48D8-AAA6-BF0E41C8D8B1}">
      <dgm:prSet phldrT="[Texto]" custT="1"/>
      <dgm:spPr/>
      <dgm:t>
        <a:bodyPr/>
        <a:lstStyle/>
        <a:p>
          <a:r>
            <a:rPr lang="pt-BR" sz="1900" b="1" dirty="0" smtClean="0"/>
            <a:t>Saúde</a:t>
          </a:r>
          <a:endParaRPr lang="pt-BR" sz="1900" b="1" dirty="0"/>
        </a:p>
      </dgm:t>
    </dgm:pt>
    <dgm:pt modelId="{4E2498F1-D926-402A-A1F3-843BA47A9101}" type="parTrans" cxnId="{CC5A7068-B447-4A3B-B739-6637095A027A}">
      <dgm:prSet/>
      <dgm:spPr/>
      <dgm:t>
        <a:bodyPr/>
        <a:lstStyle/>
        <a:p>
          <a:endParaRPr lang="pt-BR"/>
        </a:p>
      </dgm:t>
    </dgm:pt>
    <dgm:pt modelId="{CFA6A0EB-6363-494F-A36D-B073DC1B4E8C}" type="sibTrans" cxnId="{CC5A7068-B447-4A3B-B739-6637095A027A}">
      <dgm:prSet/>
      <dgm:spPr>
        <a:solidFill>
          <a:schemeClr val="accent2"/>
        </a:solidFill>
      </dgm:spPr>
      <dgm:t>
        <a:bodyPr/>
        <a:lstStyle/>
        <a:p>
          <a:endParaRPr lang="pt-BR" dirty="0"/>
        </a:p>
      </dgm:t>
    </dgm:pt>
    <dgm:pt modelId="{5D678444-03E4-42D0-9826-F8AAEB3D29E3}">
      <dgm:prSet phldrT="[Texto]" custT="1"/>
      <dgm:spPr/>
      <dgm:t>
        <a:bodyPr/>
        <a:lstStyle/>
        <a:p>
          <a:r>
            <a:rPr lang="pt-BR" sz="1300" b="1" dirty="0" smtClean="0"/>
            <a:t>Indulgência</a:t>
          </a:r>
          <a:endParaRPr lang="pt-BR" sz="1300" b="1" dirty="0"/>
        </a:p>
      </dgm:t>
    </dgm:pt>
    <dgm:pt modelId="{A5474117-C29B-46A2-AB89-8F705AF7C2D8}" type="parTrans" cxnId="{D6A3D83B-4055-439D-AF6A-8451E75BAEA8}">
      <dgm:prSet/>
      <dgm:spPr/>
      <dgm:t>
        <a:bodyPr/>
        <a:lstStyle/>
        <a:p>
          <a:endParaRPr lang="pt-BR"/>
        </a:p>
      </dgm:t>
    </dgm:pt>
    <dgm:pt modelId="{3252008D-EA87-4271-BCBD-BB067BA765E7}" type="sibTrans" cxnId="{D6A3D83B-4055-439D-AF6A-8451E75BAEA8}">
      <dgm:prSet/>
      <dgm:spPr>
        <a:solidFill>
          <a:schemeClr val="accent2"/>
        </a:solidFill>
      </dgm:spPr>
      <dgm:t>
        <a:bodyPr/>
        <a:lstStyle/>
        <a:p>
          <a:endParaRPr lang="pt-BR" dirty="0"/>
        </a:p>
      </dgm:t>
    </dgm:pt>
    <dgm:pt modelId="{C9CB055A-8CD4-4FD4-A437-C8A13B3DE8F9}" type="pres">
      <dgm:prSet presAssocID="{D301E48F-FCEE-468A-AFB7-46A83613F367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pt-BR"/>
        </a:p>
      </dgm:t>
    </dgm:pt>
    <dgm:pt modelId="{3CB7D300-407E-47D3-AE33-4138D3CA789F}" type="pres">
      <dgm:prSet presAssocID="{BFC317A8-0343-449D-93B6-534E4B2EE398}" presName="node" presStyleLbl="node1" presStyleIdx="0" presStyleCnt="4" custRadScaleRad="106038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84784431-DCFB-4AF5-BA77-DB7A03D5A41A}" type="pres">
      <dgm:prSet presAssocID="{BBC6AE2D-F479-4D02-BB91-A74EC87868FF}" presName="sibTrans" presStyleLbl="sibTrans2D1" presStyleIdx="0" presStyleCnt="4"/>
      <dgm:spPr/>
      <dgm:t>
        <a:bodyPr/>
        <a:lstStyle/>
        <a:p>
          <a:endParaRPr lang="pt-BR"/>
        </a:p>
      </dgm:t>
    </dgm:pt>
    <dgm:pt modelId="{4D0E9194-FFB0-4C14-BD00-F87C6F2D4355}" type="pres">
      <dgm:prSet presAssocID="{BBC6AE2D-F479-4D02-BB91-A74EC87868FF}" presName="connectorText" presStyleLbl="sibTrans2D1" presStyleIdx="0" presStyleCnt="4"/>
      <dgm:spPr/>
      <dgm:t>
        <a:bodyPr/>
        <a:lstStyle/>
        <a:p>
          <a:endParaRPr lang="pt-BR"/>
        </a:p>
      </dgm:t>
    </dgm:pt>
    <dgm:pt modelId="{217A4EB1-85C8-4584-8429-C2E3DFBD8340}" type="pres">
      <dgm:prSet presAssocID="{FA515FF4-29E9-47F7-9139-796E68170E29}" presName="node" presStyleLbl="node1" presStyleIdx="1" presStyleCnt="4" custRadScaleRad="136991" custRadScaleInc="-14893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5B9BD16E-73C9-4B3A-922B-19388B00D62F}" type="pres">
      <dgm:prSet presAssocID="{73BA5899-DE49-433F-A04D-26F8BD1B1F97}" presName="sibTrans" presStyleLbl="sibTrans2D1" presStyleIdx="1" presStyleCnt="4"/>
      <dgm:spPr/>
      <dgm:t>
        <a:bodyPr/>
        <a:lstStyle/>
        <a:p>
          <a:endParaRPr lang="pt-BR"/>
        </a:p>
      </dgm:t>
    </dgm:pt>
    <dgm:pt modelId="{3786767F-CF40-4DA8-B5A6-FE8732BEAD5C}" type="pres">
      <dgm:prSet presAssocID="{73BA5899-DE49-433F-A04D-26F8BD1B1F97}" presName="connectorText" presStyleLbl="sibTrans2D1" presStyleIdx="1" presStyleCnt="4"/>
      <dgm:spPr/>
      <dgm:t>
        <a:bodyPr/>
        <a:lstStyle/>
        <a:p>
          <a:endParaRPr lang="pt-BR"/>
        </a:p>
      </dgm:t>
    </dgm:pt>
    <dgm:pt modelId="{6CB0FF61-FA88-4AA3-AB7F-4AD6BE3ED2F2}" type="pres">
      <dgm:prSet presAssocID="{D25F822E-AF6B-48D8-AAA6-BF0E41C8D8B1}" presName="node" presStyleLbl="node1" presStyleIdx="2" presStyleCnt="4" custRadScaleRad="80091" custRadScaleInc="-3216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A8B6AA3E-90EA-4D8B-B90C-E8CC90628726}" type="pres">
      <dgm:prSet presAssocID="{CFA6A0EB-6363-494F-A36D-B073DC1B4E8C}" presName="sibTrans" presStyleLbl="sibTrans2D1" presStyleIdx="2" presStyleCnt="4"/>
      <dgm:spPr/>
      <dgm:t>
        <a:bodyPr/>
        <a:lstStyle/>
        <a:p>
          <a:endParaRPr lang="pt-BR"/>
        </a:p>
      </dgm:t>
    </dgm:pt>
    <dgm:pt modelId="{15E19097-B65F-48BA-9129-D1F47AB639DA}" type="pres">
      <dgm:prSet presAssocID="{CFA6A0EB-6363-494F-A36D-B073DC1B4E8C}" presName="connectorText" presStyleLbl="sibTrans2D1" presStyleIdx="2" presStyleCnt="4"/>
      <dgm:spPr/>
      <dgm:t>
        <a:bodyPr/>
        <a:lstStyle/>
        <a:p>
          <a:endParaRPr lang="pt-BR"/>
        </a:p>
      </dgm:t>
    </dgm:pt>
    <dgm:pt modelId="{F76A8DF9-EB4E-4E53-9AF8-6393FB72775A}" type="pres">
      <dgm:prSet presAssocID="{5D678444-03E4-42D0-9826-F8AAEB3D29E3}" presName="node" presStyleLbl="node1" presStyleIdx="3" presStyleCnt="4" custRadScaleRad="132608" custRadScaleInc="12639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85F1D2AA-1FC0-4604-B259-457A2A608910}" type="pres">
      <dgm:prSet presAssocID="{3252008D-EA87-4271-BCBD-BB067BA765E7}" presName="sibTrans" presStyleLbl="sibTrans2D1" presStyleIdx="3" presStyleCnt="4"/>
      <dgm:spPr/>
      <dgm:t>
        <a:bodyPr/>
        <a:lstStyle/>
        <a:p>
          <a:endParaRPr lang="pt-BR"/>
        </a:p>
      </dgm:t>
    </dgm:pt>
    <dgm:pt modelId="{3C3DA766-3241-4430-802C-281323726263}" type="pres">
      <dgm:prSet presAssocID="{3252008D-EA87-4271-BCBD-BB067BA765E7}" presName="connectorText" presStyleLbl="sibTrans2D1" presStyleIdx="3" presStyleCnt="4"/>
      <dgm:spPr/>
      <dgm:t>
        <a:bodyPr/>
        <a:lstStyle/>
        <a:p>
          <a:endParaRPr lang="pt-BR"/>
        </a:p>
      </dgm:t>
    </dgm:pt>
  </dgm:ptLst>
  <dgm:cxnLst>
    <dgm:cxn modelId="{75EF35D7-8B53-4B65-BB69-703A819781CD}" type="presOf" srcId="{BBC6AE2D-F479-4D02-BB91-A74EC87868FF}" destId="{4D0E9194-FFB0-4C14-BD00-F87C6F2D4355}" srcOrd="1" destOrd="0" presId="urn:microsoft.com/office/officeart/2005/8/layout/cycle2"/>
    <dgm:cxn modelId="{BEB40047-A42F-4D2C-8E8D-CB91EAD82EC2}" type="presOf" srcId="{73BA5899-DE49-433F-A04D-26F8BD1B1F97}" destId="{5B9BD16E-73C9-4B3A-922B-19388B00D62F}" srcOrd="0" destOrd="0" presId="urn:microsoft.com/office/officeart/2005/8/layout/cycle2"/>
    <dgm:cxn modelId="{4163F030-5846-45AE-B60F-7CA16FD371E1}" srcId="{D301E48F-FCEE-468A-AFB7-46A83613F367}" destId="{FA515FF4-29E9-47F7-9139-796E68170E29}" srcOrd="1" destOrd="0" parTransId="{DE90C78E-61A1-4D1C-BC8D-74AF8F9C0594}" sibTransId="{73BA5899-DE49-433F-A04D-26F8BD1B1F97}"/>
    <dgm:cxn modelId="{92A576EB-40CE-4446-9DA6-98B09BFEE51E}" type="presOf" srcId="{FA515FF4-29E9-47F7-9139-796E68170E29}" destId="{217A4EB1-85C8-4584-8429-C2E3DFBD8340}" srcOrd="0" destOrd="0" presId="urn:microsoft.com/office/officeart/2005/8/layout/cycle2"/>
    <dgm:cxn modelId="{DCB172D8-8042-4C4E-A4BC-A2A77CCD032A}" type="presOf" srcId="{CFA6A0EB-6363-494F-A36D-B073DC1B4E8C}" destId="{A8B6AA3E-90EA-4D8B-B90C-E8CC90628726}" srcOrd="0" destOrd="0" presId="urn:microsoft.com/office/officeart/2005/8/layout/cycle2"/>
    <dgm:cxn modelId="{0B1000A7-7DE7-49BB-9EEA-CB576042877F}" type="presOf" srcId="{73BA5899-DE49-433F-A04D-26F8BD1B1F97}" destId="{3786767F-CF40-4DA8-B5A6-FE8732BEAD5C}" srcOrd="1" destOrd="0" presId="urn:microsoft.com/office/officeart/2005/8/layout/cycle2"/>
    <dgm:cxn modelId="{172C91E3-58C3-4A17-8A12-25798E05921D}" srcId="{D301E48F-FCEE-468A-AFB7-46A83613F367}" destId="{BFC317A8-0343-449D-93B6-534E4B2EE398}" srcOrd="0" destOrd="0" parTransId="{EFEE851F-EA12-4271-B352-64833988A276}" sibTransId="{BBC6AE2D-F479-4D02-BB91-A74EC87868FF}"/>
    <dgm:cxn modelId="{5F0A1253-69AE-46C4-B8F3-D42F5F52A006}" type="presOf" srcId="{D25F822E-AF6B-48D8-AAA6-BF0E41C8D8B1}" destId="{6CB0FF61-FA88-4AA3-AB7F-4AD6BE3ED2F2}" srcOrd="0" destOrd="0" presId="urn:microsoft.com/office/officeart/2005/8/layout/cycle2"/>
    <dgm:cxn modelId="{FE2B04FC-7654-4629-BA79-3BB700B54F3F}" type="presOf" srcId="{5D678444-03E4-42D0-9826-F8AAEB3D29E3}" destId="{F76A8DF9-EB4E-4E53-9AF8-6393FB72775A}" srcOrd="0" destOrd="0" presId="urn:microsoft.com/office/officeart/2005/8/layout/cycle2"/>
    <dgm:cxn modelId="{B4CCEC2A-8C2D-4B18-9E6E-47F2E777464E}" type="presOf" srcId="{3252008D-EA87-4271-BCBD-BB067BA765E7}" destId="{3C3DA766-3241-4430-802C-281323726263}" srcOrd="1" destOrd="0" presId="urn:microsoft.com/office/officeart/2005/8/layout/cycle2"/>
    <dgm:cxn modelId="{8F14A557-4327-460D-9BFB-58A039BDF4A8}" type="presOf" srcId="{BFC317A8-0343-449D-93B6-534E4B2EE398}" destId="{3CB7D300-407E-47D3-AE33-4138D3CA789F}" srcOrd="0" destOrd="0" presId="urn:microsoft.com/office/officeart/2005/8/layout/cycle2"/>
    <dgm:cxn modelId="{CC5A7068-B447-4A3B-B739-6637095A027A}" srcId="{D301E48F-FCEE-468A-AFB7-46A83613F367}" destId="{D25F822E-AF6B-48D8-AAA6-BF0E41C8D8B1}" srcOrd="2" destOrd="0" parTransId="{4E2498F1-D926-402A-A1F3-843BA47A9101}" sibTransId="{CFA6A0EB-6363-494F-A36D-B073DC1B4E8C}"/>
    <dgm:cxn modelId="{D6A3D83B-4055-439D-AF6A-8451E75BAEA8}" srcId="{D301E48F-FCEE-468A-AFB7-46A83613F367}" destId="{5D678444-03E4-42D0-9826-F8AAEB3D29E3}" srcOrd="3" destOrd="0" parTransId="{A5474117-C29B-46A2-AB89-8F705AF7C2D8}" sibTransId="{3252008D-EA87-4271-BCBD-BB067BA765E7}"/>
    <dgm:cxn modelId="{2F7CB58F-2C4C-406D-9C76-CF28AAC0DC3D}" type="presOf" srcId="{BBC6AE2D-F479-4D02-BB91-A74EC87868FF}" destId="{84784431-DCFB-4AF5-BA77-DB7A03D5A41A}" srcOrd="0" destOrd="0" presId="urn:microsoft.com/office/officeart/2005/8/layout/cycle2"/>
    <dgm:cxn modelId="{E7898C6A-DCC3-4605-A472-75341EB4F8DC}" type="presOf" srcId="{3252008D-EA87-4271-BCBD-BB067BA765E7}" destId="{85F1D2AA-1FC0-4604-B259-457A2A608910}" srcOrd="0" destOrd="0" presId="urn:microsoft.com/office/officeart/2005/8/layout/cycle2"/>
    <dgm:cxn modelId="{9D521897-DC9C-4664-B970-543E72585CBB}" type="presOf" srcId="{D301E48F-FCEE-468A-AFB7-46A83613F367}" destId="{C9CB055A-8CD4-4FD4-A437-C8A13B3DE8F9}" srcOrd="0" destOrd="0" presId="urn:microsoft.com/office/officeart/2005/8/layout/cycle2"/>
    <dgm:cxn modelId="{56ABA31A-3F99-4B92-B9E2-217AE4A08C0D}" type="presOf" srcId="{CFA6A0EB-6363-494F-A36D-B073DC1B4E8C}" destId="{15E19097-B65F-48BA-9129-D1F47AB639DA}" srcOrd="1" destOrd="0" presId="urn:microsoft.com/office/officeart/2005/8/layout/cycle2"/>
    <dgm:cxn modelId="{6D9DF868-33CD-4BB7-B31B-66AE192320DB}" type="presParOf" srcId="{C9CB055A-8CD4-4FD4-A437-C8A13B3DE8F9}" destId="{3CB7D300-407E-47D3-AE33-4138D3CA789F}" srcOrd="0" destOrd="0" presId="urn:microsoft.com/office/officeart/2005/8/layout/cycle2"/>
    <dgm:cxn modelId="{BC64E081-8450-4EEF-95FA-0B7CB8245061}" type="presParOf" srcId="{C9CB055A-8CD4-4FD4-A437-C8A13B3DE8F9}" destId="{84784431-DCFB-4AF5-BA77-DB7A03D5A41A}" srcOrd="1" destOrd="0" presId="urn:microsoft.com/office/officeart/2005/8/layout/cycle2"/>
    <dgm:cxn modelId="{8CC1E87C-0739-4A6B-8D88-6221CE648FFB}" type="presParOf" srcId="{84784431-DCFB-4AF5-BA77-DB7A03D5A41A}" destId="{4D0E9194-FFB0-4C14-BD00-F87C6F2D4355}" srcOrd="0" destOrd="0" presId="urn:microsoft.com/office/officeart/2005/8/layout/cycle2"/>
    <dgm:cxn modelId="{97116066-3274-4021-BB82-79BA766E4C36}" type="presParOf" srcId="{C9CB055A-8CD4-4FD4-A437-C8A13B3DE8F9}" destId="{217A4EB1-85C8-4584-8429-C2E3DFBD8340}" srcOrd="2" destOrd="0" presId="urn:microsoft.com/office/officeart/2005/8/layout/cycle2"/>
    <dgm:cxn modelId="{4B7FC6A7-EE25-4481-8D2D-C8F45607A9AF}" type="presParOf" srcId="{C9CB055A-8CD4-4FD4-A437-C8A13B3DE8F9}" destId="{5B9BD16E-73C9-4B3A-922B-19388B00D62F}" srcOrd="3" destOrd="0" presId="urn:microsoft.com/office/officeart/2005/8/layout/cycle2"/>
    <dgm:cxn modelId="{8314E32E-A783-4351-97DF-8CBE7CD1CF91}" type="presParOf" srcId="{5B9BD16E-73C9-4B3A-922B-19388B00D62F}" destId="{3786767F-CF40-4DA8-B5A6-FE8732BEAD5C}" srcOrd="0" destOrd="0" presId="urn:microsoft.com/office/officeart/2005/8/layout/cycle2"/>
    <dgm:cxn modelId="{F127DB01-DB64-4FE1-B3A5-1F6E3AD396F3}" type="presParOf" srcId="{C9CB055A-8CD4-4FD4-A437-C8A13B3DE8F9}" destId="{6CB0FF61-FA88-4AA3-AB7F-4AD6BE3ED2F2}" srcOrd="4" destOrd="0" presId="urn:microsoft.com/office/officeart/2005/8/layout/cycle2"/>
    <dgm:cxn modelId="{3B1AB816-834D-4131-94A1-367B14B849E5}" type="presParOf" srcId="{C9CB055A-8CD4-4FD4-A437-C8A13B3DE8F9}" destId="{A8B6AA3E-90EA-4D8B-B90C-E8CC90628726}" srcOrd="5" destOrd="0" presId="urn:microsoft.com/office/officeart/2005/8/layout/cycle2"/>
    <dgm:cxn modelId="{A45168AD-4C0B-4C61-995D-1D260B45FA40}" type="presParOf" srcId="{A8B6AA3E-90EA-4D8B-B90C-E8CC90628726}" destId="{15E19097-B65F-48BA-9129-D1F47AB639DA}" srcOrd="0" destOrd="0" presId="urn:microsoft.com/office/officeart/2005/8/layout/cycle2"/>
    <dgm:cxn modelId="{07C9D083-4263-4FFD-A97E-AD2B7BC420EC}" type="presParOf" srcId="{C9CB055A-8CD4-4FD4-A437-C8A13B3DE8F9}" destId="{F76A8DF9-EB4E-4E53-9AF8-6393FB72775A}" srcOrd="6" destOrd="0" presId="urn:microsoft.com/office/officeart/2005/8/layout/cycle2"/>
    <dgm:cxn modelId="{A8CD52D0-D64B-4EC6-9513-4DA1B3D2242A}" type="presParOf" srcId="{C9CB055A-8CD4-4FD4-A437-C8A13B3DE8F9}" destId="{85F1D2AA-1FC0-4604-B259-457A2A608910}" srcOrd="7" destOrd="0" presId="urn:microsoft.com/office/officeart/2005/8/layout/cycle2"/>
    <dgm:cxn modelId="{BDB7D396-C6DE-4A6F-A02E-CA6FAAAC94BE}" type="presParOf" srcId="{85F1D2AA-1FC0-4604-B259-457A2A608910}" destId="{3C3DA766-3241-4430-802C-281323726263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11ECC00-006C-4E5D-B565-5D0AFB132FE0}" type="doc">
      <dgm:prSet loTypeId="urn:microsoft.com/office/officeart/2009/3/layout/StepUpProcess" loCatId="process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pt-BR"/>
        </a:p>
      </dgm:t>
    </dgm:pt>
    <dgm:pt modelId="{E9870C96-3BD3-45FC-A985-5C52E4E30AC7}">
      <dgm:prSet phldrT="[Texto]"/>
      <dgm:spPr/>
      <dgm:t>
        <a:bodyPr/>
        <a:lstStyle/>
        <a:p>
          <a:r>
            <a:rPr lang="pt-BR" b="1" dirty="0" smtClean="0">
              <a:solidFill>
                <a:schemeClr val="tx1"/>
              </a:solidFill>
              <a:latin typeface="+mn-lt"/>
              <a:ea typeface="Tahoma" panose="020B0604030504040204" pitchFamily="34" charset="0"/>
              <a:cs typeface="Tahoma" panose="020B0604030504040204" pitchFamily="34" charset="0"/>
            </a:rPr>
            <a:t>1 PREÇO</a:t>
          </a:r>
        </a:p>
        <a:p>
          <a:r>
            <a:rPr lang="pt-BR" dirty="0" smtClean="0">
              <a:solidFill>
                <a:schemeClr val="tx1"/>
              </a:solidFill>
              <a:latin typeface="+mn-lt"/>
              <a:ea typeface="Tahoma" panose="020B0604030504040204" pitchFamily="34" charset="0"/>
              <a:cs typeface="Tahoma" panose="020B0604030504040204" pitchFamily="34" charset="0"/>
            </a:rPr>
            <a:t>Quando o diferencial está na referência financeira</a:t>
          </a:r>
          <a:endParaRPr lang="pt-BR" dirty="0">
            <a:solidFill>
              <a:schemeClr val="tx1"/>
            </a:solidFill>
            <a:latin typeface="+mn-lt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57DBBCA2-B450-404E-8B17-F288C1ED15A0}" type="parTrans" cxnId="{51FB6504-7CA8-4D2A-939D-0B9E2D2BF2B2}">
      <dgm:prSet/>
      <dgm:spPr/>
      <dgm:t>
        <a:bodyPr/>
        <a:lstStyle/>
        <a:p>
          <a:endParaRPr lang="pt-BR"/>
        </a:p>
      </dgm:t>
    </dgm:pt>
    <dgm:pt modelId="{1A1C32D2-3508-4093-8B13-E4E136F34050}" type="sibTrans" cxnId="{51FB6504-7CA8-4D2A-939D-0B9E2D2BF2B2}">
      <dgm:prSet/>
      <dgm:spPr/>
      <dgm:t>
        <a:bodyPr/>
        <a:lstStyle/>
        <a:p>
          <a:endParaRPr lang="pt-BR"/>
        </a:p>
      </dgm:t>
    </dgm:pt>
    <dgm:pt modelId="{1127F3FC-F5ED-4113-BB3F-62542050203E}">
      <dgm:prSet phldrT="[Texto]" custT="1"/>
      <dgm:spPr/>
      <dgm:t>
        <a:bodyPr/>
        <a:lstStyle/>
        <a:p>
          <a:r>
            <a:rPr lang="pt-BR" sz="1700" b="1" dirty="0" smtClean="0">
              <a:solidFill>
                <a:schemeClr val="tx1"/>
              </a:solidFill>
              <a:latin typeface="+mn-lt"/>
            </a:rPr>
            <a:t>2 PRODUTOS DE QUALIDADE</a:t>
          </a:r>
        </a:p>
        <a:p>
          <a:r>
            <a:rPr lang="pt-BR" sz="1700" b="0" dirty="0" smtClean="0">
              <a:solidFill>
                <a:schemeClr val="tx1"/>
              </a:solidFill>
              <a:latin typeface="+mn-lt"/>
            </a:rPr>
            <a:t>Quando o diferencial é o produto e a qualidade do </a:t>
          </a:r>
          <a:r>
            <a:rPr lang="pt-BR" sz="1700" b="0" dirty="0" err="1" smtClean="0">
              <a:solidFill>
                <a:schemeClr val="tx1"/>
              </a:solidFill>
              <a:latin typeface="+mn-lt"/>
            </a:rPr>
            <a:t>mix</a:t>
          </a:r>
          <a:r>
            <a:rPr lang="pt-BR" sz="1700" b="0" dirty="0" smtClean="0">
              <a:solidFill>
                <a:schemeClr val="tx1"/>
              </a:solidFill>
              <a:latin typeface="+mn-lt"/>
            </a:rPr>
            <a:t> de produção própria</a:t>
          </a:r>
          <a:endParaRPr lang="pt-BR" sz="1700" b="0" dirty="0">
            <a:solidFill>
              <a:schemeClr val="tx1"/>
            </a:solidFill>
            <a:latin typeface="+mn-lt"/>
          </a:endParaRPr>
        </a:p>
      </dgm:t>
    </dgm:pt>
    <dgm:pt modelId="{2AED82D0-1DE9-4733-BDE2-1499D99D2C34}" type="parTrans" cxnId="{80E99A55-C6BD-4CA8-A2EF-3529E2CFCC3C}">
      <dgm:prSet/>
      <dgm:spPr/>
      <dgm:t>
        <a:bodyPr/>
        <a:lstStyle/>
        <a:p>
          <a:endParaRPr lang="pt-BR"/>
        </a:p>
      </dgm:t>
    </dgm:pt>
    <dgm:pt modelId="{4B156835-CCDE-4086-8AA2-6045FA748717}" type="sibTrans" cxnId="{80E99A55-C6BD-4CA8-A2EF-3529E2CFCC3C}">
      <dgm:prSet/>
      <dgm:spPr/>
      <dgm:t>
        <a:bodyPr/>
        <a:lstStyle/>
        <a:p>
          <a:endParaRPr lang="pt-BR"/>
        </a:p>
      </dgm:t>
    </dgm:pt>
    <dgm:pt modelId="{83A2DFD4-040B-4667-8BFD-FA593B2647C5}">
      <dgm:prSet phldrT="[Texto]" custT="1"/>
      <dgm:spPr/>
      <dgm:t>
        <a:bodyPr/>
        <a:lstStyle/>
        <a:p>
          <a:endParaRPr lang="pt-BR" sz="1500" b="1" dirty="0" smtClean="0">
            <a:solidFill>
              <a:schemeClr val="tx1"/>
            </a:solidFill>
            <a:latin typeface="Futura Bk BT" panose="020B0502020204020303" pitchFamily="34" charset="0"/>
          </a:endParaRPr>
        </a:p>
        <a:p>
          <a:r>
            <a:rPr lang="pt-BR" sz="2000" b="1" dirty="0" smtClean="0">
              <a:solidFill>
                <a:schemeClr val="tx1"/>
              </a:solidFill>
              <a:latin typeface="+mn-lt"/>
            </a:rPr>
            <a:t>3 SERVIÇOS E INOVAÇÃO</a:t>
          </a:r>
        </a:p>
        <a:p>
          <a:r>
            <a:rPr lang="pt-BR" sz="1800" b="0" dirty="0" smtClean="0">
              <a:solidFill>
                <a:schemeClr val="tx1"/>
              </a:solidFill>
              <a:latin typeface="+mn-lt"/>
            </a:rPr>
            <a:t>Quando o diferencial está em agregar serviços e Produtos inovadores para atender aos variados momentos de compra dos clientes</a:t>
          </a:r>
          <a:endParaRPr lang="pt-BR" sz="1800" b="0" dirty="0">
            <a:solidFill>
              <a:schemeClr val="tx1"/>
            </a:solidFill>
            <a:latin typeface="+mn-lt"/>
          </a:endParaRPr>
        </a:p>
      </dgm:t>
    </dgm:pt>
    <dgm:pt modelId="{852AB0BE-A2D6-49BD-8083-DAF18F4CFC9A}" type="parTrans" cxnId="{2EAE70BB-6185-43E6-9B5B-0FFDC92257BC}">
      <dgm:prSet/>
      <dgm:spPr/>
      <dgm:t>
        <a:bodyPr/>
        <a:lstStyle/>
        <a:p>
          <a:endParaRPr lang="pt-BR"/>
        </a:p>
      </dgm:t>
    </dgm:pt>
    <dgm:pt modelId="{C907B45F-8274-4C8B-8F9B-BA55A8EC9134}" type="sibTrans" cxnId="{2EAE70BB-6185-43E6-9B5B-0FFDC92257BC}">
      <dgm:prSet/>
      <dgm:spPr/>
      <dgm:t>
        <a:bodyPr/>
        <a:lstStyle/>
        <a:p>
          <a:endParaRPr lang="pt-BR"/>
        </a:p>
      </dgm:t>
    </dgm:pt>
    <dgm:pt modelId="{9437C528-AACF-4284-AE3C-C028D5117BEC}" type="pres">
      <dgm:prSet presAssocID="{E11ECC00-006C-4E5D-B565-5D0AFB132FE0}" presName="rootnode" presStyleCnt="0">
        <dgm:presLayoutVars>
          <dgm:chMax/>
          <dgm:chPref/>
          <dgm:dir/>
          <dgm:animLvl val="lvl"/>
        </dgm:presLayoutVars>
      </dgm:prSet>
      <dgm:spPr/>
      <dgm:t>
        <a:bodyPr/>
        <a:lstStyle/>
        <a:p>
          <a:endParaRPr lang="en-US"/>
        </a:p>
      </dgm:t>
    </dgm:pt>
    <dgm:pt modelId="{E7A0595B-8E89-4052-9258-EA188A9B2987}" type="pres">
      <dgm:prSet presAssocID="{E9870C96-3BD3-45FC-A985-5C52E4E30AC7}" presName="composite" presStyleCnt="0"/>
      <dgm:spPr/>
    </dgm:pt>
    <dgm:pt modelId="{F5B94675-2E01-40F5-BB58-922B0EEEFA21}" type="pres">
      <dgm:prSet presAssocID="{E9870C96-3BD3-45FC-A985-5C52E4E30AC7}" presName="LShape" presStyleLbl="alignNode1" presStyleIdx="0" presStyleCnt="5"/>
      <dgm:spPr/>
    </dgm:pt>
    <dgm:pt modelId="{978AE23F-B6B8-41A6-ABCA-0CA2BBA83588}" type="pres">
      <dgm:prSet presAssocID="{E9870C96-3BD3-45FC-A985-5C52E4E30AC7}" presName="ParentText" presStyleLbl="revTx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E65116AA-6B6C-4CE7-B7D0-BE861E16FE11}" type="pres">
      <dgm:prSet presAssocID="{E9870C96-3BD3-45FC-A985-5C52E4E30AC7}" presName="Triangle" presStyleLbl="alignNode1" presStyleIdx="1" presStyleCnt="5"/>
      <dgm:spPr/>
    </dgm:pt>
    <dgm:pt modelId="{315D7EA6-8920-47A1-847C-9A3AD8554D7F}" type="pres">
      <dgm:prSet presAssocID="{1A1C32D2-3508-4093-8B13-E4E136F34050}" presName="sibTrans" presStyleCnt="0"/>
      <dgm:spPr/>
    </dgm:pt>
    <dgm:pt modelId="{9008E980-64D8-4D75-AB49-DA5ED68C4B4E}" type="pres">
      <dgm:prSet presAssocID="{1A1C32D2-3508-4093-8B13-E4E136F34050}" presName="space" presStyleCnt="0"/>
      <dgm:spPr/>
    </dgm:pt>
    <dgm:pt modelId="{CC8079A2-34C2-4CEC-9A90-328AE4C0EB43}" type="pres">
      <dgm:prSet presAssocID="{1127F3FC-F5ED-4113-BB3F-62542050203E}" presName="composite" presStyleCnt="0"/>
      <dgm:spPr/>
    </dgm:pt>
    <dgm:pt modelId="{A785A80B-A3F6-467B-AA10-3A277F369578}" type="pres">
      <dgm:prSet presAssocID="{1127F3FC-F5ED-4113-BB3F-62542050203E}" presName="LShape" presStyleLbl="alignNode1" presStyleIdx="2" presStyleCnt="5"/>
      <dgm:spPr/>
    </dgm:pt>
    <dgm:pt modelId="{70430ECE-6573-4A16-BC5F-15782D6AAB04}" type="pres">
      <dgm:prSet presAssocID="{1127F3FC-F5ED-4113-BB3F-62542050203E}" presName="ParentText" presStyleLbl="revTx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EC0086DE-6B26-4737-958B-62FA4E8339F6}" type="pres">
      <dgm:prSet presAssocID="{1127F3FC-F5ED-4113-BB3F-62542050203E}" presName="Triangle" presStyleLbl="alignNode1" presStyleIdx="3" presStyleCnt="5"/>
      <dgm:spPr/>
    </dgm:pt>
    <dgm:pt modelId="{87BE0C9F-6241-4966-B340-6BD51DA4A117}" type="pres">
      <dgm:prSet presAssocID="{4B156835-CCDE-4086-8AA2-6045FA748717}" presName="sibTrans" presStyleCnt="0"/>
      <dgm:spPr/>
    </dgm:pt>
    <dgm:pt modelId="{EC8FDD59-7E59-4368-90CC-D956498F024E}" type="pres">
      <dgm:prSet presAssocID="{4B156835-CCDE-4086-8AA2-6045FA748717}" presName="space" presStyleCnt="0"/>
      <dgm:spPr/>
    </dgm:pt>
    <dgm:pt modelId="{77427A5E-8433-4F52-BA3E-207CED3C91AF}" type="pres">
      <dgm:prSet presAssocID="{83A2DFD4-040B-4667-8BFD-FA593B2647C5}" presName="composite" presStyleCnt="0"/>
      <dgm:spPr/>
    </dgm:pt>
    <dgm:pt modelId="{DDEAD04F-C618-40BB-9778-5280929C4630}" type="pres">
      <dgm:prSet presAssocID="{83A2DFD4-040B-4667-8BFD-FA593B2647C5}" presName="LShape" presStyleLbl="alignNode1" presStyleIdx="4" presStyleCnt="5"/>
      <dgm:spPr/>
    </dgm:pt>
    <dgm:pt modelId="{2F751E67-0941-4D18-B9F7-188F23553051}" type="pres">
      <dgm:prSet presAssocID="{83A2DFD4-040B-4667-8BFD-FA593B2647C5}" presName="ParentText" presStyleLbl="revTx" presStyleIdx="2" presStyleCnt="3" custScaleX="121779" custScaleY="248455" custLinFactNeighborX="15315" custLinFactNeighborY="9003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t-BR"/>
        </a:p>
      </dgm:t>
    </dgm:pt>
  </dgm:ptLst>
  <dgm:cxnLst>
    <dgm:cxn modelId="{7F28AD30-D1C7-4DA1-8350-78A12D1AB094}" type="presOf" srcId="{83A2DFD4-040B-4667-8BFD-FA593B2647C5}" destId="{2F751E67-0941-4D18-B9F7-188F23553051}" srcOrd="0" destOrd="0" presId="urn:microsoft.com/office/officeart/2009/3/layout/StepUpProcess"/>
    <dgm:cxn modelId="{80E99A55-C6BD-4CA8-A2EF-3529E2CFCC3C}" srcId="{E11ECC00-006C-4E5D-B565-5D0AFB132FE0}" destId="{1127F3FC-F5ED-4113-BB3F-62542050203E}" srcOrd="1" destOrd="0" parTransId="{2AED82D0-1DE9-4733-BDE2-1499D99D2C34}" sibTransId="{4B156835-CCDE-4086-8AA2-6045FA748717}"/>
    <dgm:cxn modelId="{51FB6504-7CA8-4D2A-939D-0B9E2D2BF2B2}" srcId="{E11ECC00-006C-4E5D-B565-5D0AFB132FE0}" destId="{E9870C96-3BD3-45FC-A985-5C52E4E30AC7}" srcOrd="0" destOrd="0" parTransId="{57DBBCA2-B450-404E-8B17-F288C1ED15A0}" sibTransId="{1A1C32D2-3508-4093-8B13-E4E136F34050}"/>
    <dgm:cxn modelId="{207EA94E-97FB-485B-AA5E-47745278B44A}" type="presOf" srcId="{1127F3FC-F5ED-4113-BB3F-62542050203E}" destId="{70430ECE-6573-4A16-BC5F-15782D6AAB04}" srcOrd="0" destOrd="0" presId="urn:microsoft.com/office/officeart/2009/3/layout/StepUpProcess"/>
    <dgm:cxn modelId="{CD40CDC0-21FA-4948-83F0-CC92DEC40203}" type="presOf" srcId="{E9870C96-3BD3-45FC-A985-5C52E4E30AC7}" destId="{978AE23F-B6B8-41A6-ABCA-0CA2BBA83588}" srcOrd="0" destOrd="0" presId="urn:microsoft.com/office/officeart/2009/3/layout/StepUpProcess"/>
    <dgm:cxn modelId="{2EAE70BB-6185-43E6-9B5B-0FFDC92257BC}" srcId="{E11ECC00-006C-4E5D-B565-5D0AFB132FE0}" destId="{83A2DFD4-040B-4667-8BFD-FA593B2647C5}" srcOrd="2" destOrd="0" parTransId="{852AB0BE-A2D6-49BD-8083-DAF18F4CFC9A}" sibTransId="{C907B45F-8274-4C8B-8F9B-BA55A8EC9134}"/>
    <dgm:cxn modelId="{79785738-D011-4753-86DE-CCCDEFA1873D}" type="presOf" srcId="{E11ECC00-006C-4E5D-B565-5D0AFB132FE0}" destId="{9437C528-AACF-4284-AE3C-C028D5117BEC}" srcOrd="0" destOrd="0" presId="urn:microsoft.com/office/officeart/2009/3/layout/StepUpProcess"/>
    <dgm:cxn modelId="{EAF2BED1-9853-4338-9802-0B80073DE2FC}" type="presParOf" srcId="{9437C528-AACF-4284-AE3C-C028D5117BEC}" destId="{E7A0595B-8E89-4052-9258-EA188A9B2987}" srcOrd="0" destOrd="0" presId="urn:microsoft.com/office/officeart/2009/3/layout/StepUpProcess"/>
    <dgm:cxn modelId="{553C0708-5F19-4ECD-A9AD-7BB96E6142DA}" type="presParOf" srcId="{E7A0595B-8E89-4052-9258-EA188A9B2987}" destId="{F5B94675-2E01-40F5-BB58-922B0EEEFA21}" srcOrd="0" destOrd="0" presId="urn:microsoft.com/office/officeart/2009/3/layout/StepUpProcess"/>
    <dgm:cxn modelId="{58647BFF-E68D-48F5-9929-2ADEC20BFDAE}" type="presParOf" srcId="{E7A0595B-8E89-4052-9258-EA188A9B2987}" destId="{978AE23F-B6B8-41A6-ABCA-0CA2BBA83588}" srcOrd="1" destOrd="0" presId="urn:microsoft.com/office/officeart/2009/3/layout/StepUpProcess"/>
    <dgm:cxn modelId="{4F9FAA5C-4843-47BE-A279-28CCE7B129F8}" type="presParOf" srcId="{E7A0595B-8E89-4052-9258-EA188A9B2987}" destId="{E65116AA-6B6C-4CE7-B7D0-BE861E16FE11}" srcOrd="2" destOrd="0" presId="urn:microsoft.com/office/officeart/2009/3/layout/StepUpProcess"/>
    <dgm:cxn modelId="{60859618-3A15-45D5-B702-10E1EF9AC9F6}" type="presParOf" srcId="{9437C528-AACF-4284-AE3C-C028D5117BEC}" destId="{315D7EA6-8920-47A1-847C-9A3AD8554D7F}" srcOrd="1" destOrd="0" presId="urn:microsoft.com/office/officeart/2009/3/layout/StepUpProcess"/>
    <dgm:cxn modelId="{6BEE66C8-5865-44CB-9982-C9639AC5E51A}" type="presParOf" srcId="{315D7EA6-8920-47A1-847C-9A3AD8554D7F}" destId="{9008E980-64D8-4D75-AB49-DA5ED68C4B4E}" srcOrd="0" destOrd="0" presId="urn:microsoft.com/office/officeart/2009/3/layout/StepUpProcess"/>
    <dgm:cxn modelId="{F2BE0AFC-5EA9-495F-8262-2111F54CFB65}" type="presParOf" srcId="{9437C528-AACF-4284-AE3C-C028D5117BEC}" destId="{CC8079A2-34C2-4CEC-9A90-328AE4C0EB43}" srcOrd="2" destOrd="0" presId="urn:microsoft.com/office/officeart/2009/3/layout/StepUpProcess"/>
    <dgm:cxn modelId="{0245EBB5-46AA-4C16-A6B7-ED792814046B}" type="presParOf" srcId="{CC8079A2-34C2-4CEC-9A90-328AE4C0EB43}" destId="{A785A80B-A3F6-467B-AA10-3A277F369578}" srcOrd="0" destOrd="0" presId="urn:microsoft.com/office/officeart/2009/3/layout/StepUpProcess"/>
    <dgm:cxn modelId="{1961A635-AB87-413F-8F6B-EFAB8926679F}" type="presParOf" srcId="{CC8079A2-34C2-4CEC-9A90-328AE4C0EB43}" destId="{70430ECE-6573-4A16-BC5F-15782D6AAB04}" srcOrd="1" destOrd="0" presId="urn:microsoft.com/office/officeart/2009/3/layout/StepUpProcess"/>
    <dgm:cxn modelId="{CA9FAD5C-1D84-49BC-9C9C-BB31BC307D1E}" type="presParOf" srcId="{CC8079A2-34C2-4CEC-9A90-328AE4C0EB43}" destId="{EC0086DE-6B26-4737-958B-62FA4E8339F6}" srcOrd="2" destOrd="0" presId="urn:microsoft.com/office/officeart/2009/3/layout/StepUpProcess"/>
    <dgm:cxn modelId="{76317F1E-DE2F-4144-81AD-A72021DF6FC5}" type="presParOf" srcId="{9437C528-AACF-4284-AE3C-C028D5117BEC}" destId="{87BE0C9F-6241-4966-B340-6BD51DA4A117}" srcOrd="3" destOrd="0" presId="urn:microsoft.com/office/officeart/2009/3/layout/StepUpProcess"/>
    <dgm:cxn modelId="{F5B32D9C-F946-4667-AA9E-EF15316543AA}" type="presParOf" srcId="{87BE0C9F-6241-4966-B340-6BD51DA4A117}" destId="{EC8FDD59-7E59-4368-90CC-D956498F024E}" srcOrd="0" destOrd="0" presId="urn:microsoft.com/office/officeart/2009/3/layout/StepUpProcess"/>
    <dgm:cxn modelId="{0437292C-0650-4D06-A1EA-365E0F789963}" type="presParOf" srcId="{9437C528-AACF-4284-AE3C-C028D5117BEC}" destId="{77427A5E-8433-4F52-BA3E-207CED3C91AF}" srcOrd="4" destOrd="0" presId="urn:microsoft.com/office/officeart/2009/3/layout/StepUpProcess"/>
    <dgm:cxn modelId="{3BEA3B68-A4A1-4825-8178-2DD5A402A687}" type="presParOf" srcId="{77427A5E-8433-4F52-BA3E-207CED3C91AF}" destId="{DDEAD04F-C618-40BB-9778-5280929C4630}" srcOrd="0" destOrd="0" presId="urn:microsoft.com/office/officeart/2009/3/layout/StepUpProcess"/>
    <dgm:cxn modelId="{1AAC027D-AF4C-46DB-A01D-1D213E28F6E9}" type="presParOf" srcId="{77427A5E-8433-4F52-BA3E-207CED3C91AF}" destId="{2F751E67-0941-4D18-B9F7-188F23553051}" srcOrd="1" destOrd="0" presId="urn:microsoft.com/office/officeart/2009/3/layout/StepUp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CB7D300-407E-47D3-AE33-4138D3CA789F}">
      <dsp:nvSpPr>
        <dsp:cNvPr id="0" name=""/>
        <dsp:cNvSpPr/>
      </dsp:nvSpPr>
      <dsp:spPr>
        <a:xfrm>
          <a:off x="1920975" y="0"/>
          <a:ext cx="1198609" cy="1198609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900" b="1" kern="1200" dirty="0" smtClean="0"/>
            <a:t>Frescor</a:t>
          </a:r>
          <a:endParaRPr lang="pt-BR" sz="1900" b="1" kern="1200" dirty="0"/>
        </a:p>
      </dsp:txBody>
      <dsp:txXfrm>
        <a:off x="2096507" y="175532"/>
        <a:ext cx="847545" cy="847545"/>
      </dsp:txXfrm>
    </dsp:sp>
    <dsp:sp modelId="{84784431-DCFB-4AF5-BA77-DB7A03D5A41A}">
      <dsp:nvSpPr>
        <dsp:cNvPr id="0" name=""/>
        <dsp:cNvSpPr/>
      </dsp:nvSpPr>
      <dsp:spPr>
        <a:xfrm rot="1901958">
          <a:off x="3153701" y="925160"/>
          <a:ext cx="443404" cy="404530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t-BR" sz="1700" kern="1200" dirty="0"/>
        </a:p>
      </dsp:txBody>
      <dsp:txXfrm>
        <a:off x="3162753" y="974181"/>
        <a:ext cx="322045" cy="242718"/>
      </dsp:txXfrm>
    </dsp:sp>
    <dsp:sp modelId="{217A4EB1-85C8-4584-8429-C2E3DFBD8340}">
      <dsp:nvSpPr>
        <dsp:cNvPr id="0" name=""/>
        <dsp:cNvSpPr/>
      </dsp:nvSpPr>
      <dsp:spPr>
        <a:xfrm>
          <a:off x="3652577" y="1069429"/>
          <a:ext cx="1198609" cy="1198609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900" b="1" kern="1200" dirty="0" smtClean="0"/>
            <a:t>Sabor</a:t>
          </a:r>
          <a:endParaRPr lang="pt-BR" sz="1900" b="1" kern="1200" dirty="0"/>
        </a:p>
      </dsp:txBody>
      <dsp:txXfrm>
        <a:off x="3828109" y="1244961"/>
        <a:ext cx="847545" cy="847545"/>
      </dsp:txXfrm>
    </dsp:sp>
    <dsp:sp modelId="{5B9BD16E-73C9-4B3A-922B-19388B00D62F}">
      <dsp:nvSpPr>
        <dsp:cNvPr id="0" name=""/>
        <dsp:cNvSpPr/>
      </dsp:nvSpPr>
      <dsp:spPr>
        <a:xfrm rot="8662388">
          <a:off x="3171410" y="2069847"/>
          <a:ext cx="477032" cy="404530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t-BR" sz="1700" kern="1200" dirty="0"/>
        </a:p>
      </dsp:txBody>
      <dsp:txXfrm rot="10800000">
        <a:off x="3281411" y="2115407"/>
        <a:ext cx="355673" cy="242718"/>
      </dsp:txXfrm>
    </dsp:sp>
    <dsp:sp modelId="{6CB0FF61-FA88-4AA3-AB7F-4AD6BE3ED2F2}">
      <dsp:nvSpPr>
        <dsp:cNvPr id="0" name=""/>
        <dsp:cNvSpPr/>
      </dsp:nvSpPr>
      <dsp:spPr>
        <a:xfrm>
          <a:off x="1946719" y="2291914"/>
          <a:ext cx="1198609" cy="1198609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900" b="1" kern="1200" dirty="0" smtClean="0"/>
            <a:t>Saúde</a:t>
          </a:r>
          <a:endParaRPr lang="pt-BR" sz="1900" b="1" kern="1200" dirty="0"/>
        </a:p>
      </dsp:txBody>
      <dsp:txXfrm>
        <a:off x="2122251" y="2467446"/>
        <a:ext cx="847545" cy="847545"/>
      </dsp:txXfrm>
    </dsp:sp>
    <dsp:sp modelId="{A8B6AA3E-90EA-4D8B-B90C-E8CC90628726}">
      <dsp:nvSpPr>
        <dsp:cNvPr id="0" name=""/>
        <dsp:cNvSpPr/>
      </dsp:nvSpPr>
      <dsp:spPr>
        <a:xfrm rot="12889561">
          <a:off x="1471427" y="2103344"/>
          <a:ext cx="465662" cy="404530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t-BR" sz="1700" kern="1200" dirty="0"/>
        </a:p>
      </dsp:txBody>
      <dsp:txXfrm rot="10800000">
        <a:off x="1581918" y="2218903"/>
        <a:ext cx="344303" cy="242718"/>
      </dsp:txXfrm>
    </dsp:sp>
    <dsp:sp modelId="{F76A8DF9-EB4E-4E53-9AF8-6393FB72775A}">
      <dsp:nvSpPr>
        <dsp:cNvPr id="0" name=""/>
        <dsp:cNvSpPr/>
      </dsp:nvSpPr>
      <dsp:spPr>
        <a:xfrm>
          <a:off x="241551" y="1105642"/>
          <a:ext cx="1198609" cy="1198609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300" b="1" kern="1200" dirty="0" smtClean="0"/>
            <a:t>Indulgência</a:t>
          </a:r>
          <a:endParaRPr lang="pt-BR" sz="1300" b="1" kern="1200" dirty="0"/>
        </a:p>
      </dsp:txBody>
      <dsp:txXfrm>
        <a:off x="417083" y="1281174"/>
        <a:ext cx="847545" cy="847545"/>
      </dsp:txXfrm>
    </dsp:sp>
    <dsp:sp modelId="{85F1D2AA-1FC0-4604-B259-457A2A608910}">
      <dsp:nvSpPr>
        <dsp:cNvPr id="0" name=""/>
        <dsp:cNvSpPr/>
      </dsp:nvSpPr>
      <dsp:spPr>
        <a:xfrm rot="19598474">
          <a:off x="1455190" y="956559"/>
          <a:ext cx="430407" cy="404530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t-BR" sz="1700" kern="1200" dirty="0"/>
        </a:p>
      </dsp:txBody>
      <dsp:txXfrm>
        <a:off x="1465187" y="1070831"/>
        <a:ext cx="309048" cy="24271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5B94675-2E01-40F5-BB58-922B0EEEFA21}">
      <dsp:nvSpPr>
        <dsp:cNvPr id="0" name=""/>
        <dsp:cNvSpPr/>
      </dsp:nvSpPr>
      <dsp:spPr>
        <a:xfrm rot="5400000">
          <a:off x="1058693" y="2731638"/>
          <a:ext cx="1153241" cy="1918967"/>
        </a:xfrm>
        <a:prstGeom prst="corner">
          <a:avLst>
            <a:gd name="adj1" fmla="val 16120"/>
            <a:gd name="adj2" fmla="val 1611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78AE23F-B6B8-41A6-ABCA-0CA2BBA83588}">
      <dsp:nvSpPr>
        <dsp:cNvPr id="0" name=""/>
        <dsp:cNvSpPr/>
      </dsp:nvSpPr>
      <dsp:spPr>
        <a:xfrm>
          <a:off x="866189" y="3304995"/>
          <a:ext cx="1732454" cy="151859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800" b="1" kern="1200" dirty="0" smtClean="0">
              <a:solidFill>
                <a:schemeClr val="tx1"/>
              </a:solidFill>
              <a:latin typeface="+mn-lt"/>
              <a:ea typeface="Tahoma" panose="020B0604030504040204" pitchFamily="34" charset="0"/>
              <a:cs typeface="Tahoma" panose="020B0604030504040204" pitchFamily="34" charset="0"/>
            </a:rPr>
            <a:t>1 PREÇO</a:t>
          </a:r>
        </a:p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800" kern="1200" dirty="0" smtClean="0">
              <a:solidFill>
                <a:schemeClr val="tx1"/>
              </a:solidFill>
              <a:latin typeface="+mn-lt"/>
              <a:ea typeface="Tahoma" panose="020B0604030504040204" pitchFamily="34" charset="0"/>
              <a:cs typeface="Tahoma" panose="020B0604030504040204" pitchFamily="34" charset="0"/>
            </a:rPr>
            <a:t>Quando o diferencial está na referência financeira</a:t>
          </a:r>
          <a:endParaRPr lang="pt-BR" sz="1800" kern="1200" dirty="0">
            <a:solidFill>
              <a:schemeClr val="tx1"/>
            </a:solidFill>
            <a:latin typeface="+mn-lt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866189" y="3304995"/>
        <a:ext cx="1732454" cy="1518598"/>
      </dsp:txXfrm>
    </dsp:sp>
    <dsp:sp modelId="{E65116AA-6B6C-4CE7-B7D0-BE861E16FE11}">
      <dsp:nvSpPr>
        <dsp:cNvPr id="0" name=""/>
        <dsp:cNvSpPr/>
      </dsp:nvSpPr>
      <dsp:spPr>
        <a:xfrm>
          <a:off x="2271765" y="2590361"/>
          <a:ext cx="326878" cy="326878"/>
        </a:xfrm>
        <a:prstGeom prst="triangle">
          <a:avLst>
            <a:gd name="adj" fmla="val 100000"/>
          </a:avLst>
        </a:prstGeom>
        <a:solidFill>
          <a:schemeClr val="accent2">
            <a:hueOff val="1170380"/>
            <a:satOff val="-1460"/>
            <a:lumOff val="343"/>
            <a:alphaOff val="0"/>
          </a:schemeClr>
        </a:solidFill>
        <a:ln w="25400" cap="flat" cmpd="sng" algn="ctr">
          <a:solidFill>
            <a:schemeClr val="accent2">
              <a:hueOff val="1170380"/>
              <a:satOff val="-1460"/>
              <a:lumOff val="343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785A80B-A3F6-467B-AA10-3A277F369578}">
      <dsp:nvSpPr>
        <dsp:cNvPr id="0" name=""/>
        <dsp:cNvSpPr/>
      </dsp:nvSpPr>
      <dsp:spPr>
        <a:xfrm rot="5400000">
          <a:off x="3179556" y="2206828"/>
          <a:ext cx="1153241" cy="1918967"/>
        </a:xfrm>
        <a:prstGeom prst="corner">
          <a:avLst>
            <a:gd name="adj1" fmla="val 16120"/>
            <a:gd name="adj2" fmla="val 16110"/>
          </a:avLst>
        </a:prstGeom>
        <a:solidFill>
          <a:schemeClr val="accent2">
            <a:hueOff val="2340759"/>
            <a:satOff val="-2919"/>
            <a:lumOff val="686"/>
            <a:alphaOff val="0"/>
          </a:schemeClr>
        </a:solidFill>
        <a:ln w="25400" cap="flat" cmpd="sng" algn="ctr">
          <a:solidFill>
            <a:schemeClr val="accent2">
              <a:hueOff val="2340759"/>
              <a:satOff val="-2919"/>
              <a:lumOff val="686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0430ECE-6573-4A16-BC5F-15782D6AAB04}">
      <dsp:nvSpPr>
        <dsp:cNvPr id="0" name=""/>
        <dsp:cNvSpPr/>
      </dsp:nvSpPr>
      <dsp:spPr>
        <a:xfrm>
          <a:off x="2987052" y="2780186"/>
          <a:ext cx="1732454" cy="151859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t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700" b="1" kern="1200" dirty="0" smtClean="0">
              <a:solidFill>
                <a:schemeClr val="tx1"/>
              </a:solidFill>
              <a:latin typeface="+mn-lt"/>
            </a:rPr>
            <a:t>2 PRODUTOS DE QUALIDADE</a:t>
          </a:r>
        </a:p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700" b="0" kern="1200" dirty="0" smtClean="0">
              <a:solidFill>
                <a:schemeClr val="tx1"/>
              </a:solidFill>
              <a:latin typeface="+mn-lt"/>
            </a:rPr>
            <a:t>Quando o diferencial é o produto e a qualidade do </a:t>
          </a:r>
          <a:r>
            <a:rPr lang="pt-BR" sz="1700" b="0" kern="1200" dirty="0" err="1" smtClean="0">
              <a:solidFill>
                <a:schemeClr val="tx1"/>
              </a:solidFill>
              <a:latin typeface="+mn-lt"/>
            </a:rPr>
            <a:t>mix</a:t>
          </a:r>
          <a:r>
            <a:rPr lang="pt-BR" sz="1700" b="0" kern="1200" dirty="0" smtClean="0">
              <a:solidFill>
                <a:schemeClr val="tx1"/>
              </a:solidFill>
              <a:latin typeface="+mn-lt"/>
            </a:rPr>
            <a:t> de produção própria</a:t>
          </a:r>
          <a:endParaRPr lang="pt-BR" sz="1700" b="0" kern="1200" dirty="0">
            <a:solidFill>
              <a:schemeClr val="tx1"/>
            </a:solidFill>
            <a:latin typeface="+mn-lt"/>
          </a:endParaRPr>
        </a:p>
      </dsp:txBody>
      <dsp:txXfrm>
        <a:off x="2987052" y="2780186"/>
        <a:ext cx="1732454" cy="1518598"/>
      </dsp:txXfrm>
    </dsp:sp>
    <dsp:sp modelId="{EC0086DE-6B26-4737-958B-62FA4E8339F6}">
      <dsp:nvSpPr>
        <dsp:cNvPr id="0" name=""/>
        <dsp:cNvSpPr/>
      </dsp:nvSpPr>
      <dsp:spPr>
        <a:xfrm>
          <a:off x="4392628" y="2065551"/>
          <a:ext cx="326878" cy="326878"/>
        </a:xfrm>
        <a:prstGeom prst="triangle">
          <a:avLst>
            <a:gd name="adj" fmla="val 100000"/>
          </a:avLst>
        </a:prstGeom>
        <a:solidFill>
          <a:schemeClr val="accent2">
            <a:hueOff val="3511139"/>
            <a:satOff val="-4379"/>
            <a:lumOff val="1030"/>
            <a:alphaOff val="0"/>
          </a:schemeClr>
        </a:solidFill>
        <a:ln w="25400" cap="flat" cmpd="sng" algn="ctr">
          <a:solidFill>
            <a:schemeClr val="accent2">
              <a:hueOff val="3511139"/>
              <a:satOff val="-4379"/>
              <a:lumOff val="103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DEAD04F-C618-40BB-9778-5280929C4630}">
      <dsp:nvSpPr>
        <dsp:cNvPr id="0" name=""/>
        <dsp:cNvSpPr/>
      </dsp:nvSpPr>
      <dsp:spPr>
        <a:xfrm rot="5400000">
          <a:off x="5300419" y="554801"/>
          <a:ext cx="1153241" cy="1918967"/>
        </a:xfrm>
        <a:prstGeom prst="corner">
          <a:avLst>
            <a:gd name="adj1" fmla="val 16120"/>
            <a:gd name="adj2" fmla="val 16110"/>
          </a:avLst>
        </a:prstGeom>
        <a:solidFill>
          <a:schemeClr val="accent2">
            <a:hueOff val="4681519"/>
            <a:satOff val="-5839"/>
            <a:lumOff val="1373"/>
            <a:alphaOff val="0"/>
          </a:schemeClr>
        </a:solidFill>
        <a:ln w="25400" cap="flat" cmpd="sng" algn="ctr">
          <a:solidFill>
            <a:schemeClr val="accent2">
              <a:hueOff val="4681519"/>
              <a:satOff val="-5839"/>
              <a:lumOff val="1373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F751E67-0941-4D18-B9F7-188F23553051}">
      <dsp:nvSpPr>
        <dsp:cNvPr id="0" name=""/>
        <dsp:cNvSpPr/>
      </dsp:nvSpPr>
      <dsp:spPr>
        <a:xfrm>
          <a:off x="5184584" y="1051503"/>
          <a:ext cx="2109765" cy="377303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t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t-BR" sz="1500" b="1" kern="1200" dirty="0" smtClean="0">
            <a:solidFill>
              <a:schemeClr val="tx1"/>
            </a:solidFill>
            <a:latin typeface="Futura Bk BT" panose="020B0502020204020303" pitchFamily="34" charset="0"/>
          </a:endParaRPr>
        </a:p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000" b="1" kern="1200" dirty="0" smtClean="0">
              <a:solidFill>
                <a:schemeClr val="tx1"/>
              </a:solidFill>
              <a:latin typeface="+mn-lt"/>
            </a:rPr>
            <a:t>3 SERVIÇOS E INOVAÇÃO</a:t>
          </a:r>
        </a:p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800" b="0" kern="1200" dirty="0" smtClean="0">
              <a:solidFill>
                <a:schemeClr val="tx1"/>
              </a:solidFill>
              <a:latin typeface="+mn-lt"/>
            </a:rPr>
            <a:t>Quando o diferencial está em agregar serviços e Produtos inovadores para atender aos variados momentos de compra dos clientes</a:t>
          </a:r>
          <a:endParaRPr lang="pt-BR" sz="1800" b="0" kern="1200" dirty="0">
            <a:solidFill>
              <a:schemeClr val="tx1"/>
            </a:solidFill>
            <a:latin typeface="+mn-lt"/>
          </a:endParaRPr>
        </a:p>
      </dsp:txBody>
      <dsp:txXfrm>
        <a:off x="5184584" y="1051503"/>
        <a:ext cx="2109765" cy="377303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9/3/layout/StepUpProcess">
  <dgm:title val=""/>
  <dgm:desc val=""/>
  <dgm:catLst>
    <dgm:cat type="process" pri="13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b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b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onstrLst>
      <dgm:constr type="alignOff" forName="rootnode" val="1"/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-0.765"/>
      <dgm:constr type="w" for="ch" forName="sibTrans" refType="w" fact="0.103"/>
      <dgm:constr type="h" for="ch" forName="sibTrans" refType="h" fact="0.103"/>
    </dgm:constrLst>
    <dgm:forEach name="nodesForEach" axis="ch" ptType="node">
      <dgm:layoutNode name="composite">
        <dgm:alg type="composite">
          <dgm:param type="ar" val="0.861"/>
        </dgm:alg>
        <dgm:shape xmlns:r="http://schemas.openxmlformats.org/officeDocument/2006/relationships" r:blip="">
          <dgm:adjLst/>
        </dgm:shape>
        <dgm:choose name="Name3">
          <dgm:if name="Name4" func="var" arg="dir" op="equ" val="norm">
            <dgm:constrLst>
              <dgm:constr type="l" for="ch" forName="LShape" refType="w" fact="0"/>
              <dgm:constr type="t" for="ch" forName="LShape" refType="h" fact="0.2347"/>
              <dgm:constr type="w" for="ch" forName="LShape" refType="w" fact="0.998"/>
              <dgm:constr type="h" for="ch" forName="LShape" refType="h" fact="0.5164"/>
              <dgm:constr type="r" for="ch" forName="ParentText" refType="w"/>
              <dgm:constr type="t" for="ch" forName="ParentText" refType="h" fact="0.32"/>
              <dgm:constr type="w" for="ch" forName="ParentText" refType="w" fact="0.901"/>
              <dgm:constr type="h" for="ch" forName="ParentText" refType="h" fact="0.68"/>
              <dgm:constr type="l" for="ch" forName="Triangle" refType="w" fact="0.83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if>
          <dgm:else name="Name5">
            <dgm:constrLst>
              <dgm:constr type="l" for="ch" forName="LShape" refType="w" fact="0.002"/>
              <dgm:constr type="t" for="ch" forName="LShape" refType="h" fact="0.2347"/>
              <dgm:constr type="w" for="ch" forName="LShape" refType="w"/>
              <dgm:constr type="h" for="ch" forName="LShape" refType="h" fact="0.5164"/>
              <dgm:constr type="l" for="ch" forName="ParentText" refType="w" fact="0"/>
              <dgm:constr type="t" for="ch" forName="ParentText" refType="h" fact="0.32"/>
              <dgm:constr type="w" for="ch" forName="ParentText" refType="w" fact="0.902"/>
              <dgm:constr type="h" for="ch" forName="ParentText" refType="h" fact="0.68"/>
              <dgm:constr type="l" for="ch" forName="Triangle" refType="w" fact="0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else>
        </dgm:choose>
        <dgm:layoutNode name="LShape" styleLbl="alignNode1">
          <dgm:alg type="sp"/>
          <dgm:choose name="Name6">
            <dgm:if name="Name7" func="var" arg="dir" op="equ" val="norm">
              <dgm:shape xmlns:r="http://schemas.openxmlformats.org/officeDocument/2006/relationships" rot="90" type="corner" r:blip="">
                <dgm:adjLst>
                  <dgm:adj idx="1" val="0.1612"/>
                  <dgm:adj idx="2" val="0.1611"/>
                </dgm:adjLst>
              </dgm:shape>
            </dgm:if>
            <dgm:else name="Name8">
              <dgm:shape xmlns:r="http://schemas.openxmlformats.org/officeDocument/2006/relationships" rot="180" type="corner" r:blip="">
                <dgm:adjLst>
                  <dgm:adj idx="1" val="0.1612"/>
                  <dgm:adj idx="2" val="0.1611"/>
                </dgm:adjLst>
              </dgm:shape>
            </dgm:else>
          </dgm:choose>
          <dgm:presOf/>
        </dgm:layoutNode>
        <dgm:layoutNode name="ParentText" styleLbl="revTx">
          <dgm:varLst>
            <dgm:chMax val="0"/>
            <dgm:chPref val="0"/>
            <dgm:bulletEnabled val="1"/>
          </dgm:varLst>
          <dgm:alg type="tx">
            <dgm:param type="parTxLTRAlign" val="l"/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9">
          <dgm:if name="Name10" axis="followSib" ptType="node" func="cnt" op="gte" val="1">
            <dgm:layoutNode name="Triangle" styleLbl="alignNode1">
              <dgm:alg type="sp"/>
              <dgm:choose name="Name11">
                <dgm:if name="Name12" func="var" arg="dir" op="equ" val="norm">
                  <dgm:shape xmlns:r="http://schemas.openxmlformats.org/officeDocument/2006/relationships" type="triangle" r:blip="">
                    <dgm:adjLst>
                      <dgm:adj idx="1" val="1"/>
                    </dgm:adjLst>
                  </dgm:shape>
                </dgm:if>
                <dgm:else name="Name13">
                  <dgm:shape xmlns:r="http://schemas.openxmlformats.org/officeDocument/2006/relationships" rot="90" type="triangle" r:blip="">
                    <dgm:adjLst>
                      <dgm:adj idx="1" val="1"/>
                    </dgm:adjLst>
                  </dgm:shape>
                </dgm:else>
              </dgm:choose>
              <dgm:presOf/>
            </dgm:layoutNode>
          </dgm:if>
          <dgm:else name="Name14"/>
        </dgm:choose>
      </dgm:layoutNode>
      <dgm:forEach name="sibTransForEach" axis="followSib" ptType="sibTrans" cnt="1">
        <dgm:layoutNode name="sibTrans">
          <dgm:alg type="composite">
            <dgm:param type="ar" val="0.861"/>
          </dgm:alg>
          <dgm:constrLst>
            <dgm:constr type="w" for="ch" forName="space" refType="w"/>
            <dgm:constr type="h" for="ch" forName="space" refType="w"/>
          </dgm:constrLst>
          <dgm:layoutNode name="space" styleLbl="alignNode1">
            <dgm:alg type="sp"/>
            <dgm:shape xmlns:r="http://schemas.openxmlformats.org/officeDocument/2006/relationships" r:blip="">
              <dgm:adjLst/>
            </dgm:shape>
            <dgm:presOf/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09126A0-EB16-4436-9CE7-B81ED2231592}" type="datetimeFigureOut">
              <a:rPr lang="pt-BR" smtClean="0"/>
              <a:pPr/>
              <a:t>01/03/2018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375B205-6C72-421D-9656-7DD86FB0CED1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847271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75B205-6C72-421D-9656-7DD86FB0CED1}" type="slidenum">
              <a:rPr lang="pt-BR" smtClean="0"/>
              <a:pPr/>
              <a:t>1</a:t>
            </a:fld>
            <a:endParaRPr lang="pt-B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>
              <a:latin typeface="Calibri" pitchFamily="34" charset="0"/>
              <a:ea typeface="ＭＳ Ｐゴシック" charset="-128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pPr eaLnBrk="1" hangingPunct="1"/>
            <a:endParaRPr lang="en-US">
              <a:latin typeface="Calibri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4EB92B-8BE9-4174-8A5A-5253B90A8A58}" type="slidenum">
              <a:rPr lang="pt-BR" smtClean="0"/>
              <a:pPr/>
              <a:t>6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4918407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pt-BR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pt-BR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4FF5A-0A43-4628-B6AA-4CA93365A8BF}" type="datetimeFigureOut">
              <a:rPr lang="pt-BR" smtClean="0"/>
              <a:pPr/>
              <a:t>01/03/2018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EF359-AAEB-4E93-86D3-3FEB9BBCCF83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4FF5A-0A43-4628-B6AA-4CA93365A8BF}" type="datetimeFigureOut">
              <a:rPr lang="pt-BR" smtClean="0"/>
              <a:pPr/>
              <a:t>01/03/2018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EF359-AAEB-4E93-86D3-3FEB9BBCCF83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4FF5A-0A43-4628-B6AA-4CA93365A8BF}" type="datetimeFigureOut">
              <a:rPr lang="pt-BR" smtClean="0"/>
              <a:pPr/>
              <a:t>01/03/2018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EF359-AAEB-4E93-86D3-3FEB9BBCCF83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4FF5A-0A43-4628-B6AA-4CA93365A8BF}" type="datetimeFigureOut">
              <a:rPr lang="pt-BR" smtClean="0"/>
              <a:pPr/>
              <a:t>01/03/2018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EF359-AAEB-4E93-86D3-3FEB9BBCCF83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4FF5A-0A43-4628-B6AA-4CA93365A8BF}" type="datetimeFigureOut">
              <a:rPr lang="pt-BR" smtClean="0"/>
              <a:pPr/>
              <a:t>01/03/2018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EF359-AAEB-4E93-86D3-3FEB9BBCCF83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4FF5A-0A43-4628-B6AA-4CA93365A8BF}" type="datetimeFigureOut">
              <a:rPr lang="pt-BR" smtClean="0"/>
              <a:pPr/>
              <a:t>01/03/2018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EF359-AAEB-4E93-86D3-3FEB9BBCCF83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4FF5A-0A43-4628-B6AA-4CA93365A8BF}" type="datetimeFigureOut">
              <a:rPr lang="pt-BR" smtClean="0"/>
              <a:pPr/>
              <a:t>01/03/2018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EF359-AAEB-4E93-86D3-3FEB9BBCCF83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4FF5A-0A43-4628-B6AA-4CA93365A8BF}" type="datetimeFigureOut">
              <a:rPr lang="pt-BR" smtClean="0"/>
              <a:pPr/>
              <a:t>01/03/2018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EF359-AAEB-4E93-86D3-3FEB9BBCCF83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4FF5A-0A43-4628-B6AA-4CA93365A8BF}" type="datetimeFigureOut">
              <a:rPr lang="pt-BR" smtClean="0"/>
              <a:pPr/>
              <a:t>01/03/2018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EF359-AAEB-4E93-86D3-3FEB9BBCCF83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4FF5A-0A43-4628-B6AA-4CA93365A8BF}" type="datetimeFigureOut">
              <a:rPr lang="pt-BR" smtClean="0"/>
              <a:pPr/>
              <a:t>01/03/2018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EF359-AAEB-4E93-86D3-3FEB9BBCCF83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4FF5A-0A43-4628-B6AA-4CA93365A8BF}" type="datetimeFigureOut">
              <a:rPr lang="pt-BR" smtClean="0"/>
              <a:pPr/>
              <a:t>01/03/2018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EF359-AAEB-4E93-86D3-3FEB9BBCCF83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74FF5A-0A43-4628-B6AA-4CA93365A8BF}" type="datetimeFigureOut">
              <a:rPr lang="pt-BR" smtClean="0"/>
              <a:pPr/>
              <a:t>01/03/2018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EEF359-AAEB-4E93-86D3-3FEB9BBCCF83}" type="slidenum">
              <a:rPr lang="pt-BR" smtClean="0"/>
              <a:pPr/>
              <a:t>‹nº›</a:t>
            </a:fld>
            <a:endParaRPr 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4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5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4v"/><Relationship Id="rId1" Type="http://schemas.microsoft.com/office/2007/relationships/media" Target="../media/media1.m4v"/><Relationship Id="rId4" Type="http://schemas.openxmlformats.org/officeDocument/2006/relationships/image" Target="../media/image24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30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image" Target="../media/image33.png"/><Relationship Id="rId7" Type="http://schemas.openxmlformats.org/officeDocument/2006/relationships/image" Target="../media/image37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Relationship Id="rId9" Type="http://schemas.openxmlformats.org/officeDocument/2006/relationships/image" Target="../media/image39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7" Type="http://schemas.openxmlformats.org/officeDocument/2006/relationships/image" Target="../media/image4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slideLayout" Target="../slideLayouts/slideLayout7.xml"/><Relationship Id="rId18" Type="http://schemas.openxmlformats.org/officeDocument/2006/relationships/image" Target="../media/image49.jpeg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12" Type="http://schemas.openxmlformats.org/officeDocument/2006/relationships/tags" Target="../tags/tag12.xml"/><Relationship Id="rId17" Type="http://schemas.openxmlformats.org/officeDocument/2006/relationships/image" Target="../media/image48.jpeg"/><Relationship Id="rId2" Type="http://schemas.openxmlformats.org/officeDocument/2006/relationships/tags" Target="../tags/tag2.xml"/><Relationship Id="rId16" Type="http://schemas.openxmlformats.org/officeDocument/2006/relationships/image" Target="../media/image47.png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tags" Target="../tags/tag11.xml"/><Relationship Id="rId5" Type="http://schemas.openxmlformats.org/officeDocument/2006/relationships/tags" Target="../tags/tag5.xml"/><Relationship Id="rId15" Type="http://schemas.openxmlformats.org/officeDocument/2006/relationships/image" Target="../media/image46.jpeg"/><Relationship Id="rId10" Type="http://schemas.openxmlformats.org/officeDocument/2006/relationships/tags" Target="../tags/tag10.xml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notesSlide" Target="../notesSlides/notesSlide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file://localhost/Users/Marcio/Desktop/Videos%20Treinamento/WhatsApp%20Video%202018-01-26%20at%2016.17.06.mp4" TargetMode="External"/><Relationship Id="rId1" Type="http://schemas.microsoft.com/office/2007/relationships/media" Target="file://localhost/Users/Marcio/Desktop/Videos%20Treinamento/WhatsApp%20Video%202018-01-26%20at%2016.17.06.mp4" TargetMode="External"/><Relationship Id="rId5" Type="http://schemas.openxmlformats.org/officeDocument/2006/relationships/image" Target="../media/image56.png"/><Relationship Id="rId4" Type="http://schemas.openxmlformats.org/officeDocument/2006/relationships/image" Target="../media/image55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8.png"/><Relationship Id="rId5" Type="http://schemas.openxmlformats.org/officeDocument/2006/relationships/image" Target="../media/image77.png"/><Relationship Id="rId4" Type="http://schemas.openxmlformats.org/officeDocument/2006/relationships/image" Target="../media/image7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6" name="Espaço Reservado para Conteúdo 5" descr="caaapaa.pn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0" y="-171400"/>
            <a:ext cx="9144000" cy="7056784"/>
          </a:xfrm>
        </p:spPr>
      </p:pic>
      <p:sp>
        <p:nvSpPr>
          <p:cNvPr id="7" name="CaixaDeTexto 6"/>
          <p:cNvSpPr txBox="1"/>
          <p:nvPr/>
        </p:nvSpPr>
        <p:spPr>
          <a:xfrm>
            <a:off x="134686" y="980728"/>
            <a:ext cx="3861250" cy="20774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700" b="1" dirty="0" smtClean="0">
                <a:solidFill>
                  <a:schemeClr val="accent2">
                    <a:lumMod val="50000"/>
                  </a:schemeClr>
                </a:solidFill>
              </a:rPr>
              <a:t>“O </a:t>
            </a:r>
            <a:r>
              <a:rPr lang="en-US" sz="3700" b="1" dirty="0" err="1" smtClean="0">
                <a:solidFill>
                  <a:schemeClr val="accent2">
                    <a:lumMod val="50000"/>
                  </a:schemeClr>
                </a:solidFill>
              </a:rPr>
              <a:t>momento</a:t>
            </a:r>
            <a:r>
              <a:rPr lang="en-US" sz="3700" b="1" dirty="0" smtClean="0">
                <a:solidFill>
                  <a:schemeClr val="accent2">
                    <a:lumMod val="50000"/>
                  </a:schemeClr>
                </a:solidFill>
              </a:rPr>
              <a:t> da </a:t>
            </a:r>
          </a:p>
          <a:p>
            <a:pPr algn="ctr"/>
            <a:r>
              <a:rPr lang="en-US" sz="3700" b="1" dirty="0" err="1" smtClean="0">
                <a:solidFill>
                  <a:schemeClr val="accent2">
                    <a:lumMod val="50000"/>
                  </a:schemeClr>
                </a:solidFill>
              </a:rPr>
              <a:t>panificação</a:t>
            </a:r>
            <a:r>
              <a:rPr lang="en-US" sz="3700" b="1" dirty="0" smtClean="0">
                <a:solidFill>
                  <a:schemeClr val="accent2">
                    <a:lumMod val="50000"/>
                  </a:schemeClr>
                </a:solidFill>
              </a:rPr>
              <a:t> e </a:t>
            </a:r>
            <a:r>
              <a:rPr lang="en-US" sz="3700" b="1" dirty="0" err="1" smtClean="0">
                <a:solidFill>
                  <a:schemeClr val="accent2">
                    <a:lumMod val="50000"/>
                  </a:schemeClr>
                </a:solidFill>
              </a:rPr>
              <a:t>seus</a:t>
            </a:r>
            <a:r>
              <a:rPr lang="en-US" sz="3700" b="1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</a:p>
          <a:p>
            <a:pPr algn="ctr"/>
            <a:r>
              <a:rPr lang="en-US" sz="3700" b="1" dirty="0" err="1" smtClean="0">
                <a:solidFill>
                  <a:schemeClr val="accent2">
                    <a:lumMod val="50000"/>
                  </a:schemeClr>
                </a:solidFill>
              </a:rPr>
              <a:t>desafios</a:t>
            </a:r>
            <a:r>
              <a:rPr lang="en-US" sz="3700" b="1" dirty="0" smtClean="0">
                <a:solidFill>
                  <a:schemeClr val="accent2">
                    <a:lumMod val="50000"/>
                  </a:schemeClr>
                </a:solidFill>
              </a:rPr>
              <a:t>.”</a:t>
            </a:r>
          </a:p>
          <a:p>
            <a:endParaRPr lang="pt-BR" dirty="0"/>
          </a:p>
        </p:txBody>
      </p:sp>
      <p:sp>
        <p:nvSpPr>
          <p:cNvPr id="8" name="CaixaDeTexto 7"/>
          <p:cNvSpPr txBox="1"/>
          <p:nvPr/>
        </p:nvSpPr>
        <p:spPr>
          <a:xfrm>
            <a:off x="1016192" y="2780928"/>
            <a:ext cx="182761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dirty="0" smtClean="0"/>
              <a:t>Márcio Rodrigues</a:t>
            </a:r>
          </a:p>
          <a:p>
            <a:endParaRPr lang="pt-BR" dirty="0"/>
          </a:p>
        </p:txBody>
      </p:sp>
      <p:sp>
        <p:nvSpPr>
          <p:cNvPr id="9" name="CaixaDeTexto 8"/>
          <p:cNvSpPr txBox="1"/>
          <p:nvPr/>
        </p:nvSpPr>
        <p:spPr>
          <a:xfrm>
            <a:off x="6084168" y="6453336"/>
            <a:ext cx="130564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000" dirty="0" smtClean="0">
                <a:solidFill>
                  <a:schemeClr val="bg1"/>
                </a:solidFill>
              </a:rPr>
              <a:t>ABIP  2018</a:t>
            </a:r>
            <a:endParaRPr lang="pt-BR" sz="2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0" y="1124744"/>
            <a:ext cx="91440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pt-BR" sz="2000" b="1" dirty="0" smtClean="0">
                <a:latin typeface="Calibri" pitchFamily="34" charset="0"/>
              </a:rPr>
              <a:t>Nas empresas pesquisadas:</a:t>
            </a:r>
            <a:endParaRPr lang="pt-BR" sz="2000" b="1" dirty="0">
              <a:latin typeface="Calibri" pitchFamily="34" charset="0"/>
            </a:endParaRPr>
          </a:p>
        </p:txBody>
      </p:sp>
      <p:sp>
        <p:nvSpPr>
          <p:cNvPr id="9" name="CaixaDeTexto 8"/>
          <p:cNvSpPr txBox="1"/>
          <p:nvPr/>
        </p:nvSpPr>
        <p:spPr>
          <a:xfrm>
            <a:off x="2627784" y="5373216"/>
            <a:ext cx="1800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BR" sz="1200" i="1" dirty="0" smtClean="0"/>
              <a:t>Fonte: ITPC (2017)</a:t>
            </a:r>
            <a:endParaRPr lang="pt-BR" sz="1200" i="1" dirty="0"/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179512" y="260648"/>
            <a:ext cx="66802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pt-BR" sz="3200" b="1" dirty="0" smtClean="0">
                <a:latin typeface="Calibri" pitchFamily="34" charset="0"/>
              </a:rPr>
              <a:t>Performance</a:t>
            </a:r>
            <a:endParaRPr lang="pt-BR" sz="3200" b="1" dirty="0">
              <a:latin typeface="Calibri" pitchFamily="34" charset="0"/>
            </a:endParaRPr>
          </a:p>
        </p:txBody>
      </p:sp>
      <p:graphicFrame>
        <p:nvGraphicFramePr>
          <p:cNvPr id="11" name="Gráfico 10"/>
          <p:cNvGraphicFramePr/>
          <p:nvPr/>
        </p:nvGraphicFramePr>
        <p:xfrm>
          <a:off x="971600" y="1556792"/>
          <a:ext cx="5832648" cy="38164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6084168" y="1988840"/>
            <a:ext cx="2844824" cy="15388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pt-BR" sz="1400" dirty="0" smtClean="0">
                <a:latin typeface="Calibri" pitchFamily="34" charset="0"/>
              </a:rPr>
              <a:t> Nas empresas com perda de venda: queda de 6%, em média.</a:t>
            </a:r>
          </a:p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pt-BR" sz="1400" dirty="0" smtClean="0">
                <a:latin typeface="Calibri" pitchFamily="34" charset="0"/>
              </a:rPr>
              <a:t> Nas empresas com aumento de venda: aumento de 9%, em média.</a:t>
            </a:r>
            <a:endParaRPr lang="pt-BR" sz="1400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5411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179512" y="260648"/>
            <a:ext cx="66802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pt-BR" sz="3200" b="1" dirty="0" smtClean="0">
                <a:latin typeface="Calibri" pitchFamily="34" charset="0"/>
              </a:rPr>
              <a:t>Performance</a:t>
            </a:r>
            <a:endParaRPr lang="pt-BR" sz="3200" b="1" dirty="0">
              <a:latin typeface="Calibri" pitchFamily="34" charset="0"/>
            </a:endParaRPr>
          </a:p>
        </p:txBody>
      </p:sp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0" y="1124744"/>
            <a:ext cx="91440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pt-BR" sz="2000" b="1" dirty="0" smtClean="0">
                <a:latin typeface="Calibri" pitchFamily="34" charset="0"/>
              </a:rPr>
              <a:t>Na Produção:</a:t>
            </a:r>
            <a:endParaRPr lang="pt-BR" sz="2000" b="1" dirty="0">
              <a:latin typeface="Calibri" pitchFamily="34" charset="0"/>
            </a:endParaRPr>
          </a:p>
        </p:txBody>
      </p:sp>
      <p:graphicFrame>
        <p:nvGraphicFramePr>
          <p:cNvPr id="13" name="Gráfico 12"/>
          <p:cNvGraphicFramePr/>
          <p:nvPr/>
        </p:nvGraphicFramePr>
        <p:xfrm>
          <a:off x="1259632" y="1340768"/>
          <a:ext cx="6912768" cy="48965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4" name="CaixaDeTexto 13"/>
          <p:cNvSpPr txBox="1"/>
          <p:nvPr/>
        </p:nvSpPr>
        <p:spPr>
          <a:xfrm>
            <a:off x="7092280" y="6381328"/>
            <a:ext cx="1800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BR" sz="1200" i="1" dirty="0" smtClean="0"/>
              <a:t>Fonte: ITPC (2017)</a:t>
            </a:r>
            <a:endParaRPr lang="pt-BR" sz="1200" i="1" dirty="0"/>
          </a:p>
        </p:txBody>
      </p:sp>
    </p:spTree>
    <p:extLst>
      <p:ext uri="{BB962C8B-B14F-4D97-AF65-F5344CB8AC3E}">
        <p14:creationId xmlns:p14="http://schemas.microsoft.com/office/powerpoint/2010/main" val="4175411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179512" y="260648"/>
            <a:ext cx="66802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pt-BR" sz="3200" b="1" dirty="0" smtClean="0">
                <a:latin typeface="Calibri" pitchFamily="34" charset="0"/>
              </a:rPr>
              <a:t>Performance</a:t>
            </a:r>
            <a:endParaRPr lang="pt-BR" sz="3200" b="1" dirty="0">
              <a:latin typeface="Calibri" pitchFamily="34" charset="0"/>
            </a:endParaRPr>
          </a:p>
        </p:txBody>
      </p:sp>
      <p:sp>
        <p:nvSpPr>
          <p:cNvPr id="5" name="CaixaDeTexto 4"/>
          <p:cNvSpPr txBox="1"/>
          <p:nvPr/>
        </p:nvSpPr>
        <p:spPr>
          <a:xfrm>
            <a:off x="6948264" y="6165304"/>
            <a:ext cx="1800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BR" sz="1200" i="1" dirty="0" smtClean="0"/>
              <a:t>Fonte: ITPC (2017)</a:t>
            </a:r>
            <a:endParaRPr lang="pt-BR" sz="1200" i="1" dirty="0"/>
          </a:p>
        </p:txBody>
      </p:sp>
      <p:graphicFrame>
        <p:nvGraphicFramePr>
          <p:cNvPr id="8" name="Gráfico 7"/>
          <p:cNvGraphicFramePr/>
          <p:nvPr/>
        </p:nvGraphicFramePr>
        <p:xfrm>
          <a:off x="1331640" y="1556792"/>
          <a:ext cx="6840760" cy="483367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0" y="1124744"/>
            <a:ext cx="91440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pt-BR" sz="2000" b="1" dirty="0" smtClean="0">
                <a:latin typeface="Calibri" pitchFamily="34" charset="0"/>
              </a:rPr>
              <a:t>Na Revenda:</a:t>
            </a:r>
            <a:endParaRPr lang="pt-BR" sz="2000" b="1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5411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179512" y="260648"/>
            <a:ext cx="66802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pt-BR" sz="3200" b="1" dirty="0" smtClean="0">
                <a:latin typeface="Calibri" pitchFamily="34" charset="0"/>
              </a:rPr>
              <a:t>Performance</a:t>
            </a:r>
            <a:endParaRPr lang="pt-BR" sz="3200" b="1" dirty="0">
              <a:latin typeface="Calibri" pitchFamily="34" charset="0"/>
            </a:endParaRPr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0" y="1124744"/>
            <a:ext cx="91440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pt-BR" sz="2000" b="1" dirty="0" smtClean="0">
                <a:latin typeface="Calibri" pitchFamily="34" charset="0"/>
              </a:rPr>
              <a:t>Sobre Número de Clientes:</a:t>
            </a:r>
            <a:endParaRPr lang="pt-BR" sz="2000" b="1" dirty="0">
              <a:latin typeface="Calibri" pitchFamily="34" charset="0"/>
            </a:endParaRPr>
          </a:p>
        </p:txBody>
      </p:sp>
      <p:graphicFrame>
        <p:nvGraphicFramePr>
          <p:cNvPr id="6" name="Gráfico 5"/>
          <p:cNvGraphicFramePr/>
          <p:nvPr/>
        </p:nvGraphicFramePr>
        <p:xfrm>
          <a:off x="1403648" y="1700808"/>
          <a:ext cx="6912768" cy="42576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CaixaDeTexto 7"/>
          <p:cNvSpPr txBox="1"/>
          <p:nvPr/>
        </p:nvSpPr>
        <p:spPr>
          <a:xfrm>
            <a:off x="3203848" y="5733256"/>
            <a:ext cx="1800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BR" sz="1200" i="1" dirty="0" smtClean="0"/>
              <a:t>Fonte: ITPC (2017)</a:t>
            </a:r>
            <a:endParaRPr lang="pt-BR" sz="1200" i="1" dirty="0"/>
          </a:p>
        </p:txBody>
      </p:sp>
    </p:spTree>
    <p:extLst>
      <p:ext uri="{BB962C8B-B14F-4D97-AF65-F5344CB8AC3E}">
        <p14:creationId xmlns:p14="http://schemas.microsoft.com/office/powerpoint/2010/main" val="4175411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179512" y="260648"/>
            <a:ext cx="66802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pt-BR" sz="3200" b="1" dirty="0" smtClean="0">
                <a:latin typeface="Calibri" pitchFamily="34" charset="0"/>
              </a:rPr>
              <a:t>Performance</a:t>
            </a:r>
            <a:endParaRPr lang="pt-BR" sz="3200" b="1" dirty="0">
              <a:latin typeface="Calibri" pitchFamily="34" charset="0"/>
            </a:endParaRPr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-251520" y="1052736"/>
            <a:ext cx="91440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pt-BR" sz="2000" b="1" dirty="0" smtClean="0">
                <a:latin typeface="Calibri" pitchFamily="34" charset="0"/>
              </a:rPr>
              <a:t>Sobre Tíquete Médio:</a:t>
            </a:r>
            <a:endParaRPr lang="pt-BR" sz="2000" b="1" dirty="0">
              <a:latin typeface="Calibri" pitchFamily="34" charset="0"/>
            </a:endParaRPr>
          </a:p>
        </p:txBody>
      </p:sp>
      <p:graphicFrame>
        <p:nvGraphicFramePr>
          <p:cNvPr id="6" name="Gráfico 5"/>
          <p:cNvGraphicFramePr/>
          <p:nvPr/>
        </p:nvGraphicFramePr>
        <p:xfrm>
          <a:off x="1331640" y="1484784"/>
          <a:ext cx="6624736" cy="46085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CaixaDeTexto 7"/>
          <p:cNvSpPr txBox="1"/>
          <p:nvPr/>
        </p:nvSpPr>
        <p:spPr>
          <a:xfrm>
            <a:off x="3203848" y="5888305"/>
            <a:ext cx="1800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BR" sz="1200" i="1" dirty="0" smtClean="0"/>
              <a:t>Fonte: ITPC (2017)</a:t>
            </a:r>
            <a:endParaRPr lang="pt-BR" sz="1200" i="1" dirty="0"/>
          </a:p>
        </p:txBody>
      </p:sp>
    </p:spTree>
    <p:extLst>
      <p:ext uri="{BB962C8B-B14F-4D97-AF65-F5344CB8AC3E}">
        <p14:creationId xmlns:p14="http://schemas.microsoft.com/office/powerpoint/2010/main" val="4175411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179512" y="260648"/>
            <a:ext cx="66802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pt-BR" sz="3200" b="1" dirty="0" smtClean="0">
                <a:latin typeface="Calibri" pitchFamily="34" charset="0"/>
              </a:rPr>
              <a:t>Performance</a:t>
            </a:r>
            <a:endParaRPr lang="pt-BR" sz="3200" b="1" dirty="0">
              <a:latin typeface="Calibri" pitchFamily="34" charset="0"/>
            </a:endParaRPr>
          </a:p>
        </p:txBody>
      </p:sp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0" y="1124744"/>
            <a:ext cx="91440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pt-BR" sz="2000" b="1" dirty="0" smtClean="0">
                <a:latin typeface="Calibri" pitchFamily="34" charset="0"/>
              </a:rPr>
              <a:t>Sobre o Pão Francês:</a:t>
            </a:r>
            <a:endParaRPr lang="pt-BR" sz="2000" b="1" dirty="0">
              <a:latin typeface="Calibri" pitchFamily="34" charset="0"/>
            </a:endParaRPr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467544" y="1772816"/>
            <a:ext cx="187220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pt-BR" sz="2000" b="1" dirty="0" smtClean="0">
                <a:solidFill>
                  <a:schemeClr val="accent2"/>
                </a:solidFill>
                <a:latin typeface="Calibri" pitchFamily="34" charset="0"/>
              </a:rPr>
              <a:t>Em volume:</a:t>
            </a:r>
            <a:endParaRPr lang="pt-BR" sz="2000" b="1" dirty="0">
              <a:solidFill>
                <a:schemeClr val="accent2"/>
              </a:solidFill>
              <a:latin typeface="Calibri" pitchFamily="34" charset="0"/>
            </a:endParaRPr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4067944" y="1772816"/>
            <a:ext cx="129614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pt-BR" sz="2000" b="1" dirty="0" smtClean="0">
                <a:solidFill>
                  <a:schemeClr val="accent2"/>
                </a:solidFill>
                <a:latin typeface="Calibri" pitchFamily="34" charset="0"/>
              </a:rPr>
              <a:t>Em valor:</a:t>
            </a:r>
            <a:endParaRPr lang="pt-BR" sz="2000" b="1" dirty="0">
              <a:solidFill>
                <a:schemeClr val="accent2"/>
              </a:solidFill>
              <a:latin typeface="Calibri" pitchFamily="34" charset="0"/>
            </a:endParaRPr>
          </a:p>
        </p:txBody>
      </p:sp>
      <p:graphicFrame>
        <p:nvGraphicFramePr>
          <p:cNvPr id="7" name="Gráfico 6"/>
          <p:cNvGraphicFramePr/>
          <p:nvPr/>
        </p:nvGraphicFramePr>
        <p:xfrm>
          <a:off x="2915816" y="1988840"/>
          <a:ext cx="4572000" cy="274544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7020272" y="1772816"/>
            <a:ext cx="165618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pt-BR" sz="2000" b="1" dirty="0" smtClean="0">
                <a:solidFill>
                  <a:schemeClr val="accent2"/>
                </a:solidFill>
                <a:latin typeface="Calibri" pitchFamily="34" charset="0"/>
              </a:rPr>
              <a:t>Preço médio:</a:t>
            </a:r>
            <a:endParaRPr lang="pt-BR" sz="2000" b="1" dirty="0">
              <a:solidFill>
                <a:schemeClr val="accent2"/>
              </a:solidFill>
              <a:latin typeface="Calibri" pitchFamily="34" charset="0"/>
            </a:endParaRPr>
          </a:p>
        </p:txBody>
      </p:sp>
      <p:graphicFrame>
        <p:nvGraphicFramePr>
          <p:cNvPr id="9" name="Gráfico 8"/>
          <p:cNvGraphicFramePr/>
          <p:nvPr/>
        </p:nvGraphicFramePr>
        <p:xfrm>
          <a:off x="5940152" y="1988840"/>
          <a:ext cx="4572000" cy="274544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CaixaDeTexto 10"/>
          <p:cNvSpPr txBox="1"/>
          <p:nvPr/>
        </p:nvSpPr>
        <p:spPr>
          <a:xfrm>
            <a:off x="7020272" y="5373216"/>
            <a:ext cx="1800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BR" sz="1200" i="1" dirty="0" smtClean="0"/>
              <a:t>Fonte: ITPC (2017)</a:t>
            </a:r>
            <a:endParaRPr lang="pt-BR" sz="1200" i="1" dirty="0"/>
          </a:p>
        </p:txBody>
      </p:sp>
      <p:graphicFrame>
        <p:nvGraphicFramePr>
          <p:cNvPr id="12" name="Gráfico 11"/>
          <p:cNvGraphicFramePr/>
          <p:nvPr/>
        </p:nvGraphicFramePr>
        <p:xfrm>
          <a:off x="-468560" y="1916832"/>
          <a:ext cx="4752528" cy="28083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4175411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179512" y="260648"/>
            <a:ext cx="66802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pt-BR" sz="3200" b="1" dirty="0" smtClean="0">
                <a:latin typeface="Calibri" pitchFamily="34" charset="0"/>
              </a:rPr>
              <a:t>Mercado - Panificação</a:t>
            </a:r>
            <a:endParaRPr lang="pt-BR" sz="3200" b="1" dirty="0">
              <a:latin typeface="Calibri" pitchFamily="34" charset="0"/>
            </a:endParaRPr>
          </a:p>
        </p:txBody>
      </p:sp>
      <p:sp>
        <p:nvSpPr>
          <p:cNvPr id="9" name="CaixaDeTexto 8"/>
          <p:cNvSpPr txBox="1"/>
          <p:nvPr/>
        </p:nvSpPr>
        <p:spPr>
          <a:xfrm>
            <a:off x="7020272" y="6381328"/>
            <a:ext cx="1800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BR" sz="1200" i="1" dirty="0" smtClean="0"/>
              <a:t>Fonte: </a:t>
            </a:r>
            <a:r>
              <a:rPr lang="pt-BR" sz="1200" i="1" dirty="0" err="1" smtClean="0"/>
              <a:t>Abitrigo</a:t>
            </a:r>
            <a:r>
              <a:rPr lang="pt-BR" sz="1200" i="1" dirty="0" smtClean="0"/>
              <a:t> (2016)</a:t>
            </a:r>
            <a:endParaRPr lang="pt-BR" sz="1200" i="1" dirty="0"/>
          </a:p>
        </p:txBody>
      </p:sp>
      <p:pic>
        <p:nvPicPr>
          <p:cNvPr id="10" name="Imagem 9" descr="consumo trigo abitrigo.png"/>
          <p:cNvPicPr>
            <a:picLocks noChangeAspect="1"/>
          </p:cNvPicPr>
          <p:nvPr/>
        </p:nvPicPr>
        <p:blipFill>
          <a:blip r:embed="rId2" cstate="print"/>
          <a:srcRect l="17546" t="12201" r="17546" b="12200"/>
          <a:stretch>
            <a:fillRect/>
          </a:stretch>
        </p:blipFill>
        <p:spPr>
          <a:xfrm>
            <a:off x="1331640" y="1340768"/>
            <a:ext cx="5760640" cy="5184576"/>
          </a:xfrm>
          <a:prstGeom prst="rect">
            <a:avLst/>
          </a:prstGeom>
        </p:spPr>
      </p:pic>
      <p:sp>
        <p:nvSpPr>
          <p:cNvPr id="6" name="CaixaDeTexto 5"/>
          <p:cNvSpPr txBox="1"/>
          <p:nvPr/>
        </p:nvSpPr>
        <p:spPr>
          <a:xfrm>
            <a:off x="7317242" y="2852936"/>
            <a:ext cx="1647246" cy="7540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t-BR" b="1" dirty="0" smtClean="0"/>
              <a:t>Crescimento de</a:t>
            </a:r>
          </a:p>
          <a:p>
            <a:pPr algn="ctr"/>
            <a:r>
              <a:rPr lang="pt-BR" sz="2500" b="1" dirty="0" smtClean="0">
                <a:solidFill>
                  <a:srgbClr val="C00000"/>
                </a:solidFill>
              </a:rPr>
              <a:t>9%</a:t>
            </a:r>
            <a:endParaRPr lang="pt-BR" sz="2500" b="1" dirty="0">
              <a:solidFill>
                <a:srgbClr val="C00000"/>
              </a:solidFill>
            </a:endParaRPr>
          </a:p>
        </p:txBody>
      </p:sp>
      <p:sp>
        <p:nvSpPr>
          <p:cNvPr id="8" name="Seta em curva para baixo 7"/>
          <p:cNvSpPr/>
          <p:nvPr/>
        </p:nvSpPr>
        <p:spPr>
          <a:xfrm rot="1181329">
            <a:off x="7259752" y="2480698"/>
            <a:ext cx="824234" cy="240417"/>
          </a:xfrm>
          <a:prstGeom prst="curvedDownArrow">
            <a:avLst/>
          </a:prstGeom>
          <a:solidFill>
            <a:schemeClr val="accent2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schemeClr val="tx1"/>
              </a:solidFill>
            </a:endParaRPr>
          </a:p>
        </p:txBody>
      </p:sp>
      <p:sp>
        <p:nvSpPr>
          <p:cNvPr id="14" name="Seta para a direita 13"/>
          <p:cNvSpPr/>
          <p:nvPr/>
        </p:nvSpPr>
        <p:spPr>
          <a:xfrm>
            <a:off x="4355976" y="2492896"/>
            <a:ext cx="360040" cy="144016"/>
          </a:xfrm>
          <a:prstGeom prst="rightArrow">
            <a:avLst/>
          </a:prstGeom>
          <a:solidFill>
            <a:schemeClr val="accent2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6" name="Seta para a direita 15"/>
          <p:cNvSpPr/>
          <p:nvPr/>
        </p:nvSpPr>
        <p:spPr>
          <a:xfrm>
            <a:off x="6228184" y="2492896"/>
            <a:ext cx="360040" cy="144016"/>
          </a:xfrm>
          <a:prstGeom prst="rightArrow">
            <a:avLst/>
          </a:prstGeom>
          <a:solidFill>
            <a:schemeClr val="accent2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75411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179512" y="260648"/>
            <a:ext cx="66802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pt-BR" sz="3200" b="1" dirty="0" smtClean="0">
                <a:latin typeface="Calibri" pitchFamily="34" charset="0"/>
              </a:rPr>
              <a:t>Mercado - Panificação</a:t>
            </a:r>
            <a:endParaRPr lang="pt-BR" sz="3200" b="1" dirty="0">
              <a:latin typeface="Calibri" pitchFamily="34" charset="0"/>
            </a:endParaRPr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-324544" y="1105580"/>
            <a:ext cx="9144000" cy="4770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pt-BR" sz="2500" dirty="0" smtClean="0">
                <a:latin typeface="Calibri Light" pitchFamily="34" charset="0"/>
              </a:rPr>
              <a:t>Consumo farinha de trigo</a:t>
            </a:r>
            <a:endParaRPr lang="pt-BR" sz="2500" dirty="0">
              <a:latin typeface="Calibri Light" pitchFamily="34" charset="0"/>
            </a:endParaRPr>
          </a:p>
        </p:txBody>
      </p:sp>
      <p:pic>
        <p:nvPicPr>
          <p:cNvPr id="6" name="Imagem 5" descr="pao_frances 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99592" y="1412776"/>
            <a:ext cx="6624736" cy="5216095"/>
          </a:xfrm>
          <a:prstGeom prst="rect">
            <a:avLst/>
          </a:prstGeom>
        </p:spPr>
      </p:pic>
      <p:sp>
        <p:nvSpPr>
          <p:cNvPr id="9" name="CaixaDeTexto 8"/>
          <p:cNvSpPr txBox="1"/>
          <p:nvPr/>
        </p:nvSpPr>
        <p:spPr>
          <a:xfrm>
            <a:off x="7020272" y="6381328"/>
            <a:ext cx="1800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BR" sz="1200" i="1" dirty="0" smtClean="0"/>
              <a:t>Fonte: </a:t>
            </a:r>
            <a:r>
              <a:rPr lang="pt-BR" sz="1200" i="1" dirty="0" err="1" smtClean="0"/>
              <a:t>Abitrigo</a:t>
            </a:r>
            <a:r>
              <a:rPr lang="pt-BR" sz="1200" i="1" dirty="0" smtClean="0"/>
              <a:t> (2016)</a:t>
            </a:r>
            <a:endParaRPr lang="pt-BR" sz="1200" i="1" dirty="0"/>
          </a:p>
        </p:txBody>
      </p:sp>
      <p:sp>
        <p:nvSpPr>
          <p:cNvPr id="8" name="Seta para a direita 7"/>
          <p:cNvSpPr/>
          <p:nvPr/>
        </p:nvSpPr>
        <p:spPr>
          <a:xfrm>
            <a:off x="2771800" y="6021288"/>
            <a:ext cx="504056" cy="216024"/>
          </a:xfrm>
          <a:prstGeom prst="rightArrow">
            <a:avLst/>
          </a:prstGeom>
          <a:solidFill>
            <a:schemeClr val="accent2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0" name="Seta em curva para cima 9"/>
          <p:cNvSpPr/>
          <p:nvPr/>
        </p:nvSpPr>
        <p:spPr>
          <a:xfrm rot="20210657">
            <a:off x="7570016" y="2739130"/>
            <a:ext cx="974643" cy="432048"/>
          </a:xfrm>
          <a:prstGeom prst="curvedUpArrow">
            <a:avLst/>
          </a:prstGeom>
          <a:solidFill>
            <a:schemeClr val="accent2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schemeClr val="tx1"/>
              </a:solidFill>
            </a:endParaRPr>
          </a:p>
        </p:txBody>
      </p:sp>
      <p:sp>
        <p:nvSpPr>
          <p:cNvPr id="11" name="Retângulo 10"/>
          <p:cNvSpPr/>
          <p:nvPr/>
        </p:nvSpPr>
        <p:spPr>
          <a:xfrm>
            <a:off x="6012160" y="1628800"/>
            <a:ext cx="4572000" cy="75405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pt-BR" b="1" dirty="0" smtClean="0"/>
              <a:t>Crescimento de</a:t>
            </a:r>
          </a:p>
          <a:p>
            <a:pPr algn="ctr"/>
            <a:r>
              <a:rPr lang="pt-BR" sz="2500" b="1" dirty="0" smtClean="0">
                <a:solidFill>
                  <a:srgbClr val="C00000"/>
                </a:solidFill>
              </a:rPr>
              <a:t>53,1%</a:t>
            </a:r>
            <a:endParaRPr lang="pt-BR" sz="2500" b="1" dirty="0">
              <a:solidFill>
                <a:srgbClr val="C00000"/>
              </a:solidFill>
            </a:endParaRPr>
          </a:p>
        </p:txBody>
      </p:sp>
      <p:sp>
        <p:nvSpPr>
          <p:cNvPr id="12" name="Seta para a direita 11"/>
          <p:cNvSpPr/>
          <p:nvPr/>
        </p:nvSpPr>
        <p:spPr>
          <a:xfrm>
            <a:off x="2195736" y="2708920"/>
            <a:ext cx="432048" cy="216024"/>
          </a:xfrm>
          <a:prstGeom prst="rightArrow">
            <a:avLst/>
          </a:prstGeom>
          <a:solidFill>
            <a:schemeClr val="accent2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75411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5" name="Espaço Reservado para Conteúdo 4" descr="mercado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1" y="-1"/>
            <a:ext cx="9144001" cy="6861045"/>
          </a:xfrm>
        </p:spPr>
      </p:pic>
      <p:sp>
        <p:nvSpPr>
          <p:cNvPr id="7" name="Retângulo 6"/>
          <p:cNvSpPr/>
          <p:nvPr/>
        </p:nvSpPr>
        <p:spPr>
          <a:xfrm>
            <a:off x="954708" y="2356138"/>
            <a:ext cx="2321148" cy="7848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sz="4500" b="1" dirty="0" smtClean="0">
                <a:solidFill>
                  <a:schemeClr val="bg1"/>
                </a:solidFill>
                <a:latin typeface="+mj-lt"/>
              </a:rPr>
              <a:t>Mercado</a:t>
            </a:r>
            <a:endParaRPr lang="pt-BR" sz="4500" b="1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10" name="Imagem 9" descr="MR baixaresol ago10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3608" y="3140968"/>
            <a:ext cx="1798324" cy="864095"/>
          </a:xfrm>
          <a:prstGeom prst="rect">
            <a:avLst/>
          </a:prstGeom>
          <a:effectLst>
            <a:innerShdw blurRad="63500" dist="50800" dir="2700000">
              <a:prstClr val="black">
                <a:alpha val="50000"/>
              </a:prstClr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Box 4"/>
          <p:cNvSpPr txBox="1">
            <a:spLocks noChangeArrowheads="1"/>
          </p:cNvSpPr>
          <p:nvPr/>
        </p:nvSpPr>
        <p:spPr bwMode="auto">
          <a:xfrm>
            <a:off x="179512" y="260648"/>
            <a:ext cx="8352928" cy="1154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pt-BR" sz="3200" b="1" dirty="0" smtClean="0">
                <a:latin typeface="Calibri" pitchFamily="34" charset="0"/>
              </a:rPr>
              <a:t>Mercado 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pt-BR" sz="2700" dirty="0" smtClean="0">
                <a:latin typeface="Calibri Light" pitchFamily="34" charset="0"/>
              </a:rPr>
              <a:t>Comparativo Panificação x Supermercados</a:t>
            </a:r>
            <a:endParaRPr lang="pt-BR" sz="2700" dirty="0">
              <a:latin typeface="Calibri Light" pitchFamily="34" charset="0"/>
            </a:endParaRPr>
          </a:p>
        </p:txBody>
      </p:sp>
      <p:sp>
        <p:nvSpPr>
          <p:cNvPr id="14" name="CaixaDeTexto 13"/>
          <p:cNvSpPr txBox="1"/>
          <p:nvPr/>
        </p:nvSpPr>
        <p:spPr>
          <a:xfrm>
            <a:off x="4283968" y="2780928"/>
            <a:ext cx="3600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BR" sz="1200" i="1" dirty="0" smtClean="0"/>
              <a:t>Fonte: ITPC, Abras, Carrefour, GPA (2017)</a:t>
            </a:r>
            <a:endParaRPr lang="pt-BR" sz="1200" i="1" dirty="0"/>
          </a:p>
        </p:txBody>
      </p:sp>
      <p:graphicFrame>
        <p:nvGraphicFramePr>
          <p:cNvPr id="5" name="Gráfico 4"/>
          <p:cNvGraphicFramePr/>
          <p:nvPr/>
        </p:nvGraphicFramePr>
        <p:xfrm>
          <a:off x="755576" y="1556792"/>
          <a:ext cx="7560840" cy="46805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175411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menu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3420888" y="260648"/>
            <a:ext cx="14977664" cy="8291830"/>
          </a:xfrm>
          <a:prstGeom prst="rect">
            <a:avLst/>
          </a:prstGeom>
        </p:spPr>
      </p:pic>
      <p:sp>
        <p:nvSpPr>
          <p:cNvPr id="4" name="CaixaDeTexto 3"/>
          <p:cNvSpPr txBox="1"/>
          <p:nvPr/>
        </p:nvSpPr>
        <p:spPr>
          <a:xfrm>
            <a:off x="2267744" y="1844824"/>
            <a:ext cx="6699794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 algn="just">
              <a:lnSpc>
                <a:spcPct val="150000"/>
              </a:lnSpc>
              <a:buFont typeface="+mj-lt"/>
              <a:buAutoNum type="arabicPeriod"/>
            </a:pPr>
            <a:r>
              <a:rPr lang="pt-BR" sz="3000" b="1" dirty="0" smtClean="0">
                <a:solidFill>
                  <a:schemeClr val="bg1"/>
                </a:solidFill>
                <a:latin typeface="+mj-lt"/>
              </a:rPr>
              <a:t>Performance</a:t>
            </a:r>
          </a:p>
          <a:p>
            <a:endParaRPr lang="pt-BR" dirty="0"/>
          </a:p>
        </p:txBody>
      </p:sp>
      <p:sp>
        <p:nvSpPr>
          <p:cNvPr id="6" name="CaixaDeTexto 5"/>
          <p:cNvSpPr txBox="1"/>
          <p:nvPr/>
        </p:nvSpPr>
        <p:spPr>
          <a:xfrm>
            <a:off x="2267744" y="2814027"/>
            <a:ext cx="216469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514350" indent="-514350"/>
            <a:r>
              <a:rPr lang="pt-BR" sz="3000" b="1" dirty="0" smtClean="0">
                <a:solidFill>
                  <a:schemeClr val="bg1"/>
                </a:solidFill>
              </a:rPr>
              <a:t>2.   Mercado</a:t>
            </a:r>
          </a:p>
          <a:p>
            <a:endParaRPr lang="pt-BR" dirty="0"/>
          </a:p>
        </p:txBody>
      </p:sp>
      <p:sp>
        <p:nvSpPr>
          <p:cNvPr id="7" name="CaixaDeTexto 6"/>
          <p:cNvSpPr txBox="1"/>
          <p:nvPr/>
        </p:nvSpPr>
        <p:spPr>
          <a:xfrm>
            <a:off x="2267744" y="3595082"/>
            <a:ext cx="5901039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3000" b="1" dirty="0" smtClean="0">
                <a:solidFill>
                  <a:schemeClr val="bg1"/>
                </a:solidFill>
              </a:rPr>
              <a:t>3.   Comportamento do Consumidor</a:t>
            </a:r>
            <a:endParaRPr lang="pt-BR" sz="3000" b="1" dirty="0">
              <a:solidFill>
                <a:schemeClr val="bg1"/>
              </a:solidFill>
            </a:endParaRPr>
          </a:p>
        </p:txBody>
      </p:sp>
      <p:sp>
        <p:nvSpPr>
          <p:cNvPr id="8" name="CaixaDeTexto 7"/>
          <p:cNvSpPr txBox="1"/>
          <p:nvPr/>
        </p:nvSpPr>
        <p:spPr>
          <a:xfrm>
            <a:off x="2267744" y="4387170"/>
            <a:ext cx="303724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3000" b="1" dirty="0" smtClean="0">
                <a:solidFill>
                  <a:schemeClr val="bg1"/>
                </a:solidFill>
              </a:rPr>
              <a:t>4.   Fatores-chave</a:t>
            </a:r>
            <a:endParaRPr lang="pt-BR" sz="3000" b="1" dirty="0">
              <a:solidFill>
                <a:schemeClr val="bg1"/>
              </a:solidFill>
            </a:endParaRPr>
          </a:p>
        </p:txBody>
      </p:sp>
      <p:pic>
        <p:nvPicPr>
          <p:cNvPr id="9" name="Imagem 8" descr="0023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115616" y="2060848"/>
            <a:ext cx="446947" cy="360040"/>
          </a:xfrm>
          <a:prstGeom prst="rect">
            <a:avLst/>
          </a:prstGeom>
        </p:spPr>
      </p:pic>
      <p:pic>
        <p:nvPicPr>
          <p:cNvPr id="10" name="Imagem 9" descr="business-color_chart-pie-36_icon-icons.com_53463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115616" y="2852936"/>
            <a:ext cx="432048" cy="432048"/>
          </a:xfrm>
          <a:prstGeom prst="rect">
            <a:avLst/>
          </a:prstGeom>
        </p:spPr>
      </p:pic>
      <p:pic>
        <p:nvPicPr>
          <p:cNvPr id="11" name="Imagem 10" descr="key-silhouette-in-diagonal-position_icon-icons.com_54504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115616" y="4437112"/>
            <a:ext cx="432048" cy="432048"/>
          </a:xfrm>
          <a:prstGeom prst="rect">
            <a:avLst/>
          </a:prstGeom>
        </p:spPr>
      </p:pic>
      <p:pic>
        <p:nvPicPr>
          <p:cNvPr id="12" name="Imagem 11" descr="Ecommerce-Shopping-Cart-Filled-icon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43608" y="3717033"/>
            <a:ext cx="432047" cy="4320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9404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aixaDeTexto 5"/>
          <p:cNvSpPr txBox="1"/>
          <p:nvPr/>
        </p:nvSpPr>
        <p:spPr>
          <a:xfrm>
            <a:off x="7020272" y="6453336"/>
            <a:ext cx="1800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BR" sz="1200" i="1" dirty="0" smtClean="0"/>
              <a:t>Fonte: GPA (2017)</a:t>
            </a:r>
            <a:endParaRPr lang="pt-BR" sz="1200" i="1" dirty="0"/>
          </a:p>
        </p:txBody>
      </p:sp>
      <p:pic>
        <p:nvPicPr>
          <p:cNvPr id="1026" name="Picture 2" descr="Z:\Desenvolvimento\2018\numeros indicadores referencias\gpa\l5_Página_005.fw ok.fw.png"/>
          <p:cNvPicPr>
            <a:picLocks noChangeAspect="1" noChangeArrowheads="1"/>
          </p:cNvPicPr>
          <p:nvPr/>
        </p:nvPicPr>
        <p:blipFill>
          <a:blip r:embed="rId2" cstate="print"/>
          <a:srcRect l="10672" t="4349"/>
          <a:stretch>
            <a:fillRect/>
          </a:stretch>
        </p:blipFill>
        <p:spPr bwMode="auto">
          <a:xfrm>
            <a:off x="576064" y="1197994"/>
            <a:ext cx="8028384" cy="4751286"/>
          </a:xfrm>
          <a:prstGeom prst="rect">
            <a:avLst/>
          </a:prstGeom>
          <a:noFill/>
        </p:spPr>
      </p:pic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179512" y="260648"/>
            <a:ext cx="66802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pt-BR" sz="3200" b="1" dirty="0" smtClean="0">
                <a:latin typeface="Calibri" pitchFamily="34" charset="0"/>
              </a:rPr>
              <a:t>Mercado</a:t>
            </a:r>
            <a:endParaRPr lang="pt-BR" sz="3200" b="1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4273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aixaDeTexto 7"/>
          <p:cNvSpPr txBox="1"/>
          <p:nvPr/>
        </p:nvSpPr>
        <p:spPr>
          <a:xfrm>
            <a:off x="7020272" y="6381328"/>
            <a:ext cx="1800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BR" sz="1200" i="1" dirty="0" smtClean="0"/>
              <a:t>Fonte: GPA (2017)</a:t>
            </a:r>
            <a:endParaRPr lang="pt-BR" sz="1200" i="1" dirty="0"/>
          </a:p>
        </p:txBody>
      </p:sp>
      <p:sp>
        <p:nvSpPr>
          <p:cNvPr id="10" name="CaixaDeTexto 9"/>
          <p:cNvSpPr txBox="1"/>
          <p:nvPr/>
        </p:nvSpPr>
        <p:spPr>
          <a:xfrm>
            <a:off x="1979712" y="980728"/>
            <a:ext cx="50405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000" b="1" dirty="0" smtClean="0">
                <a:solidFill>
                  <a:schemeClr val="tx2"/>
                </a:solidFill>
                <a:latin typeface="+mj-lt"/>
              </a:rPr>
              <a:t>Formato que atende diferentes públicos</a:t>
            </a:r>
            <a:endParaRPr lang="pt-BR" sz="2000" b="1" dirty="0">
              <a:solidFill>
                <a:schemeClr val="tx2"/>
              </a:solidFill>
              <a:latin typeface="+mj-lt"/>
            </a:endParaRPr>
          </a:p>
        </p:txBody>
      </p:sp>
      <p:sp>
        <p:nvSpPr>
          <p:cNvPr id="11" name="Elipse 10"/>
          <p:cNvSpPr/>
          <p:nvPr/>
        </p:nvSpPr>
        <p:spPr>
          <a:xfrm>
            <a:off x="1043608" y="1556792"/>
            <a:ext cx="1008112" cy="1008112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3" name="CaixaDeTexto 12"/>
          <p:cNvSpPr txBox="1"/>
          <p:nvPr/>
        </p:nvSpPr>
        <p:spPr>
          <a:xfrm>
            <a:off x="1187624" y="1743199"/>
            <a:ext cx="7200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400" b="1" dirty="0" smtClean="0">
                <a:solidFill>
                  <a:schemeClr val="bg1"/>
                </a:solidFill>
              </a:rPr>
              <a:t>30%</a:t>
            </a:r>
          </a:p>
        </p:txBody>
      </p:sp>
      <p:sp>
        <p:nvSpPr>
          <p:cNvPr id="14" name="CaixaDeTexto 13"/>
          <p:cNvSpPr txBox="1"/>
          <p:nvPr/>
        </p:nvSpPr>
        <p:spPr>
          <a:xfrm>
            <a:off x="1043608" y="2060848"/>
            <a:ext cx="1008112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050" b="1" dirty="0" smtClean="0">
                <a:solidFill>
                  <a:schemeClr val="bg1"/>
                </a:solidFill>
              </a:rPr>
              <a:t>das transações</a:t>
            </a:r>
            <a:endParaRPr lang="pt-BR" sz="1050" b="1" dirty="0">
              <a:solidFill>
                <a:schemeClr val="bg1"/>
              </a:solidFill>
            </a:endParaRPr>
          </a:p>
        </p:txBody>
      </p:sp>
      <p:sp>
        <p:nvSpPr>
          <p:cNvPr id="15" name="Elipse 14"/>
          <p:cNvSpPr/>
          <p:nvPr/>
        </p:nvSpPr>
        <p:spPr>
          <a:xfrm>
            <a:off x="7092280" y="1556792"/>
            <a:ext cx="1008112" cy="1008112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6" name="CaixaDeTexto 15"/>
          <p:cNvSpPr txBox="1"/>
          <p:nvPr/>
        </p:nvSpPr>
        <p:spPr>
          <a:xfrm>
            <a:off x="7236296" y="1743199"/>
            <a:ext cx="7200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400" b="1" dirty="0" smtClean="0">
                <a:solidFill>
                  <a:schemeClr val="bg1"/>
                </a:solidFill>
              </a:rPr>
              <a:t>70%</a:t>
            </a:r>
          </a:p>
        </p:txBody>
      </p:sp>
      <p:sp>
        <p:nvSpPr>
          <p:cNvPr id="17" name="CaixaDeTexto 16"/>
          <p:cNvSpPr txBox="1"/>
          <p:nvPr/>
        </p:nvSpPr>
        <p:spPr>
          <a:xfrm>
            <a:off x="7092280" y="2060848"/>
            <a:ext cx="1008112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050" b="1" dirty="0" smtClean="0">
                <a:solidFill>
                  <a:schemeClr val="bg1"/>
                </a:solidFill>
              </a:rPr>
              <a:t>das transações</a:t>
            </a:r>
            <a:endParaRPr lang="pt-BR" sz="1050" b="1" dirty="0">
              <a:solidFill>
                <a:schemeClr val="bg1"/>
              </a:solidFill>
            </a:endParaRPr>
          </a:p>
        </p:txBody>
      </p:sp>
      <p:graphicFrame>
        <p:nvGraphicFramePr>
          <p:cNvPr id="20" name="Gráfico 19"/>
          <p:cNvGraphicFramePr/>
          <p:nvPr/>
        </p:nvGraphicFramePr>
        <p:xfrm>
          <a:off x="3203848" y="1412776"/>
          <a:ext cx="2952328" cy="16561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1" name="CaixaDeTexto 20"/>
          <p:cNvSpPr txBox="1"/>
          <p:nvPr/>
        </p:nvSpPr>
        <p:spPr>
          <a:xfrm>
            <a:off x="1979712" y="1700808"/>
            <a:ext cx="194421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BR" sz="1400" b="1" dirty="0" smtClean="0">
                <a:solidFill>
                  <a:srgbClr val="00B0F0"/>
                </a:solidFill>
              </a:rPr>
              <a:t>TRANSFORMADORES, REVENDEDORES E UTILIZADORES</a:t>
            </a:r>
            <a:endParaRPr lang="pt-BR" sz="1400" b="1" dirty="0">
              <a:solidFill>
                <a:srgbClr val="00B0F0"/>
              </a:solidFill>
            </a:endParaRPr>
          </a:p>
        </p:txBody>
      </p:sp>
      <p:sp>
        <p:nvSpPr>
          <p:cNvPr id="22" name="CaixaDeTexto 21"/>
          <p:cNvSpPr txBox="1"/>
          <p:nvPr/>
        </p:nvSpPr>
        <p:spPr>
          <a:xfrm>
            <a:off x="2843808" y="2420888"/>
            <a:ext cx="10081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BR" sz="3200" b="1" dirty="0" smtClean="0">
                <a:solidFill>
                  <a:srgbClr val="00B0F0"/>
                </a:solidFill>
              </a:rPr>
              <a:t>47%</a:t>
            </a:r>
            <a:endParaRPr lang="pt-BR" sz="3200" b="1" dirty="0">
              <a:solidFill>
                <a:srgbClr val="00B0F0"/>
              </a:solidFill>
            </a:endParaRPr>
          </a:p>
        </p:txBody>
      </p:sp>
      <p:sp>
        <p:nvSpPr>
          <p:cNvPr id="23" name="CaixaDeTexto 22"/>
          <p:cNvSpPr txBox="1"/>
          <p:nvPr/>
        </p:nvSpPr>
        <p:spPr>
          <a:xfrm>
            <a:off x="1907704" y="2996952"/>
            <a:ext cx="194421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BR" sz="1400" b="1" dirty="0" smtClean="0">
                <a:solidFill>
                  <a:srgbClr val="00B0F0"/>
                </a:solidFill>
              </a:rPr>
              <a:t>DAS VENDAS</a:t>
            </a:r>
            <a:endParaRPr lang="pt-BR" sz="1400" b="1" dirty="0">
              <a:solidFill>
                <a:srgbClr val="00B0F0"/>
              </a:solidFill>
            </a:endParaRPr>
          </a:p>
        </p:txBody>
      </p:sp>
      <p:sp>
        <p:nvSpPr>
          <p:cNvPr id="24" name="CaixaDeTexto 23"/>
          <p:cNvSpPr txBox="1"/>
          <p:nvPr/>
        </p:nvSpPr>
        <p:spPr>
          <a:xfrm>
            <a:off x="5364088" y="1825660"/>
            <a:ext cx="16561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400" b="1" dirty="0" smtClean="0">
                <a:solidFill>
                  <a:srgbClr val="00B0F0"/>
                </a:solidFill>
              </a:rPr>
              <a:t>CONSUMIDORES </a:t>
            </a:r>
          </a:p>
          <a:p>
            <a:r>
              <a:rPr lang="pt-BR" sz="1400" b="1" dirty="0" smtClean="0">
                <a:solidFill>
                  <a:srgbClr val="00B0F0"/>
                </a:solidFill>
              </a:rPr>
              <a:t>FINAIS</a:t>
            </a:r>
            <a:endParaRPr lang="pt-BR" sz="1400" b="1" dirty="0">
              <a:solidFill>
                <a:srgbClr val="00B0F0"/>
              </a:solidFill>
            </a:endParaRPr>
          </a:p>
        </p:txBody>
      </p:sp>
      <p:sp>
        <p:nvSpPr>
          <p:cNvPr id="25" name="CaixaDeTexto 24"/>
          <p:cNvSpPr txBox="1"/>
          <p:nvPr/>
        </p:nvSpPr>
        <p:spPr>
          <a:xfrm>
            <a:off x="5364088" y="2348880"/>
            <a:ext cx="10081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200" b="1" dirty="0" smtClean="0">
                <a:solidFill>
                  <a:srgbClr val="00B0F0"/>
                </a:solidFill>
              </a:rPr>
              <a:t>53%</a:t>
            </a:r>
            <a:endParaRPr lang="pt-BR" sz="3200" b="1" dirty="0">
              <a:solidFill>
                <a:srgbClr val="00B0F0"/>
              </a:solidFill>
            </a:endParaRPr>
          </a:p>
        </p:txBody>
      </p:sp>
      <p:sp>
        <p:nvSpPr>
          <p:cNvPr id="26" name="CaixaDeTexto 25"/>
          <p:cNvSpPr txBox="1"/>
          <p:nvPr/>
        </p:nvSpPr>
        <p:spPr>
          <a:xfrm>
            <a:off x="5292080" y="2924944"/>
            <a:ext cx="194421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400" b="1" dirty="0" smtClean="0">
                <a:solidFill>
                  <a:srgbClr val="00B0F0"/>
                </a:solidFill>
              </a:rPr>
              <a:t>DAS VENDAS</a:t>
            </a:r>
            <a:endParaRPr lang="pt-BR" sz="1400" b="1" dirty="0">
              <a:solidFill>
                <a:srgbClr val="00B0F0"/>
              </a:solidFill>
            </a:endParaRPr>
          </a:p>
        </p:txBody>
      </p:sp>
      <p:graphicFrame>
        <p:nvGraphicFramePr>
          <p:cNvPr id="27" name="Tabela 26"/>
          <p:cNvGraphicFramePr>
            <a:graphicFrameLocks noGrp="1"/>
          </p:cNvGraphicFramePr>
          <p:nvPr/>
        </p:nvGraphicFramePr>
        <p:xfrm>
          <a:off x="179512" y="3861048"/>
          <a:ext cx="3888432" cy="2257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0160"/>
                <a:gridCol w="2448272"/>
              </a:tblGrid>
              <a:tr h="370840">
                <a:tc>
                  <a:txBody>
                    <a:bodyPr/>
                    <a:lstStyle/>
                    <a:p>
                      <a:r>
                        <a:rPr lang="pt-BR" sz="1200" dirty="0" smtClean="0">
                          <a:solidFill>
                            <a:schemeClr val="tx1"/>
                          </a:solidFill>
                        </a:rPr>
                        <a:t>PROPÓSITO:</a:t>
                      </a:r>
                      <a:endParaRPr lang="pt-BR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pt-BR" sz="1200" b="0" dirty="0" smtClean="0">
                          <a:solidFill>
                            <a:schemeClr val="tx1"/>
                          </a:solidFill>
                        </a:rPr>
                        <a:t>Ser o estoque do pequeno comerciante e distribuidor complementar das indústrias.</a:t>
                      </a:r>
                      <a:endParaRPr lang="pt-BR" sz="1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160120">
                <a:tc>
                  <a:txBody>
                    <a:bodyPr/>
                    <a:lstStyle/>
                    <a:p>
                      <a:r>
                        <a:rPr lang="pt-BR" sz="1200" b="1" dirty="0" smtClean="0">
                          <a:solidFill>
                            <a:schemeClr val="tx1"/>
                          </a:solidFill>
                        </a:rPr>
                        <a:t>PROPOSTA DE VALOR AO CLIENTE</a:t>
                      </a:r>
                      <a:endParaRPr lang="pt-BR" sz="12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228600" indent="-228600">
                        <a:buAutoNum type="arabicParenR"/>
                      </a:pPr>
                      <a:r>
                        <a:rPr lang="pt-BR" sz="1200" b="0" dirty="0" smtClean="0">
                          <a:solidFill>
                            <a:schemeClr val="tx1"/>
                          </a:solidFill>
                        </a:rPr>
                        <a:t>Preço baixo com variedade de meios de pagamento.</a:t>
                      </a:r>
                    </a:p>
                    <a:p>
                      <a:pPr marL="228600" indent="-228600">
                        <a:buAutoNum type="arabicParenR"/>
                      </a:pPr>
                      <a:r>
                        <a:rPr lang="pt-BR" sz="1200" b="0" dirty="0" smtClean="0">
                          <a:solidFill>
                            <a:schemeClr val="tx1"/>
                          </a:solidFill>
                        </a:rPr>
                        <a:t>Não</a:t>
                      </a:r>
                      <a:r>
                        <a:rPr lang="pt-BR" sz="1200" b="0" baseline="0" dirty="0" smtClean="0">
                          <a:solidFill>
                            <a:schemeClr val="tx1"/>
                          </a:solidFill>
                        </a:rPr>
                        <a:t> requer compra mínima, otimiza </a:t>
                      </a:r>
                      <a:r>
                        <a:rPr lang="pt-BR" sz="1200" b="0" baseline="0" dirty="0" err="1" smtClean="0">
                          <a:solidFill>
                            <a:schemeClr val="tx1"/>
                          </a:solidFill>
                        </a:rPr>
                        <a:t>working</a:t>
                      </a:r>
                      <a:r>
                        <a:rPr lang="pt-BR" sz="1200" b="0" baseline="0" dirty="0" smtClean="0">
                          <a:solidFill>
                            <a:schemeClr val="tx1"/>
                          </a:solidFill>
                        </a:rPr>
                        <a:t> capital.</a:t>
                      </a:r>
                    </a:p>
                    <a:p>
                      <a:pPr marL="228600" indent="-228600">
                        <a:buAutoNum type="arabicParenR"/>
                      </a:pPr>
                      <a:r>
                        <a:rPr lang="pt-BR" sz="1200" b="0" baseline="0" dirty="0" smtClean="0">
                          <a:solidFill>
                            <a:schemeClr val="tx1"/>
                          </a:solidFill>
                        </a:rPr>
                        <a:t>Reposição rápida do estoque.</a:t>
                      </a:r>
                      <a:endParaRPr lang="pt-BR" sz="1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pt-BR" sz="1200" b="1" dirty="0" smtClean="0">
                          <a:solidFill>
                            <a:schemeClr val="tx1"/>
                          </a:solidFill>
                        </a:rPr>
                        <a:t>PÓS-CRISE</a:t>
                      </a:r>
                      <a:endParaRPr lang="pt-BR" sz="12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pt-BR" sz="1200" b="0" dirty="0" smtClean="0">
                          <a:solidFill>
                            <a:schemeClr val="tx1"/>
                          </a:solidFill>
                        </a:rPr>
                        <a:t>Retomada da economia deve favorecer esse tipo de cliente.</a:t>
                      </a:r>
                      <a:endParaRPr lang="pt-BR" sz="1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28" name="Tabela 27"/>
          <p:cNvGraphicFramePr>
            <a:graphicFrameLocks noGrp="1"/>
          </p:cNvGraphicFramePr>
          <p:nvPr/>
        </p:nvGraphicFramePr>
        <p:xfrm>
          <a:off x="4211960" y="3933056"/>
          <a:ext cx="4032448" cy="228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0160"/>
                <a:gridCol w="2592288"/>
              </a:tblGrid>
              <a:tr h="370840">
                <a:tc>
                  <a:txBody>
                    <a:bodyPr/>
                    <a:lstStyle/>
                    <a:p>
                      <a:r>
                        <a:rPr lang="pt-BR" sz="1200" dirty="0" smtClean="0">
                          <a:solidFill>
                            <a:schemeClr val="tx1"/>
                          </a:solidFill>
                        </a:rPr>
                        <a:t>PROPÓSITO:</a:t>
                      </a:r>
                      <a:endParaRPr lang="pt-BR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pt-BR" sz="1200" b="0" dirty="0" smtClean="0">
                          <a:solidFill>
                            <a:schemeClr val="tx1"/>
                          </a:solidFill>
                        </a:rPr>
                        <a:t>Ter um sortimento adequado também para o abastecimento das famílias.</a:t>
                      </a:r>
                      <a:endParaRPr lang="pt-BR" sz="1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964704">
                <a:tc>
                  <a:txBody>
                    <a:bodyPr/>
                    <a:lstStyle/>
                    <a:p>
                      <a:r>
                        <a:rPr lang="pt-BR" sz="1200" b="1" dirty="0" smtClean="0">
                          <a:solidFill>
                            <a:schemeClr val="tx1"/>
                          </a:solidFill>
                        </a:rPr>
                        <a:t>PROPOSTA DE VALOR AO CLIENTE</a:t>
                      </a:r>
                      <a:endParaRPr lang="pt-BR" sz="12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228600" indent="-228600">
                        <a:buAutoNum type="arabicParenR"/>
                      </a:pPr>
                      <a:r>
                        <a:rPr lang="pt-BR" sz="1200" b="0" dirty="0" smtClean="0">
                          <a:solidFill>
                            <a:schemeClr val="tx1"/>
                          </a:solidFill>
                        </a:rPr>
                        <a:t>Preço baixo com variedade de meios de pagamento.</a:t>
                      </a:r>
                    </a:p>
                    <a:p>
                      <a:pPr marL="228600" indent="-228600">
                        <a:buAutoNum type="arabicParenR"/>
                      </a:pPr>
                      <a:r>
                        <a:rPr lang="pt-BR" sz="1200" b="0" dirty="0" smtClean="0">
                          <a:solidFill>
                            <a:schemeClr val="tx1"/>
                          </a:solidFill>
                        </a:rPr>
                        <a:t>Melhor ambiente de compra nas lojas.</a:t>
                      </a:r>
                      <a:endParaRPr lang="pt-BR" sz="1200" b="0" baseline="0" dirty="0" smtClean="0">
                        <a:solidFill>
                          <a:schemeClr val="tx1"/>
                        </a:solidFill>
                      </a:endParaRPr>
                    </a:p>
                    <a:p>
                      <a:pPr marL="228600" indent="-228600">
                        <a:buAutoNum type="arabicParenR"/>
                      </a:pPr>
                      <a:r>
                        <a:rPr lang="pt-BR" sz="1200" b="0" baseline="0" dirty="0" smtClean="0">
                          <a:solidFill>
                            <a:schemeClr val="tx1"/>
                          </a:solidFill>
                        </a:rPr>
                        <a:t>Lojas mais próximas do consumidor.</a:t>
                      </a:r>
                      <a:endParaRPr lang="pt-BR" sz="1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pt-BR" sz="1200" b="1" dirty="0" smtClean="0">
                          <a:solidFill>
                            <a:schemeClr val="tx1"/>
                          </a:solidFill>
                        </a:rPr>
                        <a:t>PÓS-CRISE</a:t>
                      </a:r>
                      <a:endParaRPr lang="pt-BR" sz="12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pt-BR" sz="1200" b="0" dirty="0" smtClean="0">
                          <a:solidFill>
                            <a:schemeClr val="tx1"/>
                          </a:solidFill>
                        </a:rPr>
                        <a:t>Proposta de valor deve manter</a:t>
                      </a:r>
                      <a:r>
                        <a:rPr lang="pt-BR" sz="1200" b="0" baseline="0" dirty="0" smtClean="0">
                          <a:solidFill>
                            <a:schemeClr val="tx1"/>
                          </a:solidFill>
                        </a:rPr>
                        <a:t> os clientes que migraram para a bandeira.</a:t>
                      </a:r>
                      <a:endParaRPr lang="pt-BR" sz="1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29" name="CaixaDeTexto 28"/>
          <p:cNvSpPr txBox="1"/>
          <p:nvPr/>
        </p:nvSpPr>
        <p:spPr>
          <a:xfrm>
            <a:off x="3635896" y="3573016"/>
            <a:ext cx="20882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200" i="1" dirty="0" smtClean="0"/>
              <a:t>Fonte: Data Popular / </a:t>
            </a:r>
            <a:r>
              <a:rPr lang="pt-BR" sz="1200" i="1" dirty="0" err="1" smtClean="0"/>
              <a:t>Assaí</a:t>
            </a:r>
            <a:endParaRPr lang="pt-BR" sz="1200" i="1" dirty="0"/>
          </a:p>
        </p:txBody>
      </p:sp>
      <p:cxnSp>
        <p:nvCxnSpPr>
          <p:cNvPr id="33" name="Conector reto 32"/>
          <p:cNvCxnSpPr/>
          <p:nvPr/>
        </p:nvCxnSpPr>
        <p:spPr>
          <a:xfrm>
            <a:off x="4716016" y="3068960"/>
            <a:ext cx="0" cy="504056"/>
          </a:xfrm>
          <a:prstGeom prst="line">
            <a:avLst/>
          </a:prstGeom>
          <a:ln w="25400"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 Box 4"/>
          <p:cNvSpPr txBox="1">
            <a:spLocks noChangeArrowheads="1"/>
          </p:cNvSpPr>
          <p:nvPr/>
        </p:nvSpPr>
        <p:spPr bwMode="auto">
          <a:xfrm>
            <a:off x="179512" y="260648"/>
            <a:ext cx="66802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pt-BR" sz="3200" b="1" dirty="0" smtClean="0">
                <a:latin typeface="Calibri" pitchFamily="34" charset="0"/>
              </a:rPr>
              <a:t>Mercado</a:t>
            </a:r>
            <a:endParaRPr lang="pt-BR" sz="3200" b="1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4273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 descr="Z:\Desenvolvimento\2018\numeros indicadores referencias\gpa\l5_Página_027.fw ok.fw.png"/>
          <p:cNvPicPr>
            <a:picLocks noChangeAspect="1" noChangeArrowheads="1"/>
          </p:cNvPicPr>
          <p:nvPr/>
        </p:nvPicPr>
        <p:blipFill>
          <a:blip r:embed="rId2" cstate="print"/>
          <a:srcRect l="7675" t="4630" r="2782"/>
          <a:stretch>
            <a:fillRect/>
          </a:stretch>
        </p:blipFill>
        <p:spPr bwMode="auto">
          <a:xfrm>
            <a:off x="611560" y="1268760"/>
            <a:ext cx="8050295" cy="4737400"/>
          </a:xfrm>
          <a:prstGeom prst="rect">
            <a:avLst/>
          </a:prstGeom>
          <a:noFill/>
        </p:spPr>
      </p:pic>
      <p:sp>
        <p:nvSpPr>
          <p:cNvPr id="7" name="CaixaDeTexto 6"/>
          <p:cNvSpPr txBox="1"/>
          <p:nvPr/>
        </p:nvSpPr>
        <p:spPr>
          <a:xfrm>
            <a:off x="7020272" y="6464369"/>
            <a:ext cx="1800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BR" sz="1200" i="1" dirty="0" smtClean="0"/>
              <a:t>Fonte: GPA (2017)</a:t>
            </a:r>
            <a:endParaRPr lang="pt-BR" sz="1200" i="1" dirty="0"/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179512" y="260648"/>
            <a:ext cx="66802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pt-BR" sz="3200" b="1" dirty="0" smtClean="0">
                <a:latin typeface="Calibri" pitchFamily="34" charset="0"/>
              </a:rPr>
              <a:t>Mercado</a:t>
            </a:r>
            <a:endParaRPr lang="pt-BR" sz="3200" b="1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4273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aixaDeTexto 8"/>
          <p:cNvSpPr txBox="1"/>
          <p:nvPr/>
        </p:nvSpPr>
        <p:spPr>
          <a:xfrm>
            <a:off x="4427984" y="6309320"/>
            <a:ext cx="1800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BR" sz="1200" i="1" dirty="0" smtClean="0"/>
              <a:t>Fonte: GPA (2017)</a:t>
            </a:r>
            <a:endParaRPr lang="pt-BR" sz="1200" i="1" dirty="0"/>
          </a:p>
        </p:txBody>
      </p:sp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467544" y="1484784"/>
            <a:ext cx="5040560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pt-BR" sz="2500" b="1" dirty="0" smtClean="0">
                <a:latin typeface="Calibri" pitchFamily="34" charset="0"/>
              </a:rPr>
              <a:t> Crescimento dos cartões fidelidade nas grandes redes:</a:t>
            </a:r>
          </a:p>
          <a:p>
            <a:pPr lvl="1"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pt-BR" sz="2200" dirty="0" smtClean="0">
                <a:latin typeface="Calibri Light" pitchFamily="34" charset="0"/>
              </a:rPr>
              <a:t> Meu Desconto (Grupo Pão de Açúcar): utilizado por 14 milhões de clientes. Há personalização de ofertas para cada cliente.</a:t>
            </a:r>
          </a:p>
          <a:p>
            <a:pPr lvl="1"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pt-BR" sz="2200" dirty="0" smtClean="0">
                <a:latin typeface="Calibri Light" pitchFamily="34" charset="0"/>
              </a:rPr>
              <a:t> Meu Carrefour.</a:t>
            </a:r>
            <a:endParaRPr lang="pt-BR" sz="2200" dirty="0">
              <a:latin typeface="Calibri Light" pitchFamily="34" charset="0"/>
            </a:endParaRPr>
          </a:p>
        </p:txBody>
      </p:sp>
      <p:pic>
        <p:nvPicPr>
          <p:cNvPr id="11" name="Imagem 10" descr="813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716016" y="2852936"/>
            <a:ext cx="3882638" cy="3363480"/>
          </a:xfrm>
          <a:prstGeom prst="rect">
            <a:avLst/>
          </a:prstGeom>
        </p:spPr>
      </p:pic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179512" y="260648"/>
            <a:ext cx="66802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pt-BR" sz="3200" b="1" dirty="0" smtClean="0">
                <a:latin typeface="Calibri" pitchFamily="34" charset="0"/>
              </a:rPr>
              <a:t>Mercado</a:t>
            </a:r>
            <a:endParaRPr lang="pt-BR" sz="3200" b="1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4273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323528" y="-27384"/>
            <a:ext cx="9428584" cy="1470025"/>
          </a:xfrm>
        </p:spPr>
        <p:txBody>
          <a:bodyPr>
            <a:normAutofit/>
          </a:bodyPr>
          <a:lstStyle/>
          <a:p>
            <a:pPr algn="l"/>
            <a:r>
              <a:rPr lang="pt-BR" sz="2800" b="1" dirty="0" smtClean="0"/>
              <a:t>Evolução da qualidade dos produtos </a:t>
            </a:r>
            <a:br>
              <a:rPr lang="pt-BR" sz="2800" b="1" dirty="0" smtClean="0"/>
            </a:br>
            <a:r>
              <a:rPr lang="pt-BR" sz="2800" b="1" dirty="0" smtClean="0"/>
              <a:t>nos concorrentes diretos</a:t>
            </a:r>
            <a:endParaRPr lang="pt-BR" sz="2800" b="1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eta em curva para cima 5"/>
          <p:cNvSpPr/>
          <p:nvPr/>
        </p:nvSpPr>
        <p:spPr>
          <a:xfrm rot="19701448">
            <a:off x="6403436" y="5045841"/>
            <a:ext cx="1152128" cy="720080"/>
          </a:xfrm>
          <a:prstGeom prst="curvedUpArrow">
            <a:avLst/>
          </a:prstGeom>
          <a:solidFill>
            <a:schemeClr val="accent2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schemeClr val="tx1"/>
              </a:solidFill>
            </a:endParaRPr>
          </a:p>
        </p:txBody>
      </p:sp>
      <p:pic>
        <p:nvPicPr>
          <p:cNvPr id="4" name="Picture 3" descr="Fresh Mufatto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4341" y="1196752"/>
            <a:ext cx="9168341" cy="5157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7723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323528" y="-27384"/>
            <a:ext cx="9428584" cy="1470025"/>
          </a:xfrm>
        </p:spPr>
        <p:txBody>
          <a:bodyPr>
            <a:normAutofit/>
          </a:bodyPr>
          <a:lstStyle/>
          <a:p>
            <a:pPr algn="l"/>
            <a:r>
              <a:rPr lang="pt-BR" sz="2800" b="1" dirty="0" smtClean="0"/>
              <a:t>Evolução da qualidade dos produtos </a:t>
            </a:r>
            <a:br>
              <a:rPr lang="pt-BR" sz="2800" b="1" dirty="0" smtClean="0"/>
            </a:br>
            <a:r>
              <a:rPr lang="pt-BR" sz="2800" b="1" dirty="0" smtClean="0"/>
              <a:t>nos concorrentes diretos</a:t>
            </a:r>
            <a:endParaRPr lang="pt-BR" sz="2800" b="1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1026" name="Picture 2" descr="C:\Users\com05\Desktop\20170928174613565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484784"/>
            <a:ext cx="6336704" cy="4752528"/>
          </a:xfrm>
          <a:prstGeom prst="rect">
            <a:avLst/>
          </a:prstGeom>
          <a:noFill/>
        </p:spPr>
      </p:pic>
      <p:pic>
        <p:nvPicPr>
          <p:cNvPr id="5" name="Imagem 4" descr="Imagem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652120" y="1772816"/>
            <a:ext cx="3635896" cy="3860291"/>
          </a:xfrm>
          <a:prstGeom prst="rect">
            <a:avLst/>
          </a:prstGeom>
        </p:spPr>
      </p:pic>
      <p:sp>
        <p:nvSpPr>
          <p:cNvPr id="6" name="Seta em curva para cima 5"/>
          <p:cNvSpPr/>
          <p:nvPr/>
        </p:nvSpPr>
        <p:spPr>
          <a:xfrm rot="19701448">
            <a:off x="6403436" y="5045841"/>
            <a:ext cx="1152128" cy="720080"/>
          </a:xfrm>
          <a:prstGeom prst="curvedUpArrow">
            <a:avLst/>
          </a:prstGeom>
          <a:solidFill>
            <a:schemeClr val="accent2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5739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51520" y="332656"/>
            <a:ext cx="9361040" cy="1080120"/>
          </a:xfrm>
        </p:spPr>
        <p:txBody>
          <a:bodyPr>
            <a:normAutofit fontScale="90000"/>
          </a:bodyPr>
          <a:lstStyle/>
          <a:p>
            <a:pPr algn="l"/>
            <a:r>
              <a:rPr lang="pt-BR" sz="2800" b="1" dirty="0"/>
              <a:t>COMPETITIVIDADE POR MODELO </a:t>
            </a:r>
            <a:r>
              <a:rPr lang="pt-BR" sz="2800" b="1" dirty="0" smtClean="0"/>
              <a:t>DE </a:t>
            </a:r>
            <a:r>
              <a:rPr lang="pt-BR" sz="2800" b="1" dirty="0"/>
              <a:t>NEGÓCIO.</a:t>
            </a:r>
            <a:r>
              <a:rPr lang="pt-BR" b="1" dirty="0" smtClean="0">
                <a:solidFill>
                  <a:schemeClr val="accent2"/>
                </a:solidFill>
              </a:rPr>
              <a:t/>
            </a:r>
            <a:br>
              <a:rPr lang="pt-BR" b="1" dirty="0" smtClean="0">
                <a:solidFill>
                  <a:schemeClr val="accent2"/>
                </a:solidFill>
              </a:rPr>
            </a:br>
            <a:endParaRPr lang="pt-BR" dirty="0"/>
          </a:p>
        </p:txBody>
      </p:sp>
      <p:graphicFrame>
        <p:nvGraphicFramePr>
          <p:cNvPr id="6" name="Espaço Reservado para Conteúdo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44064380"/>
              </p:ext>
            </p:extLst>
          </p:nvPr>
        </p:nvGraphicFramePr>
        <p:xfrm>
          <a:off x="179512" y="1124744"/>
          <a:ext cx="8743950" cy="485699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714750"/>
                <a:gridCol w="2247900"/>
                <a:gridCol w="2781300"/>
              </a:tblGrid>
              <a:tr h="1205021">
                <a:tc>
                  <a:txBody>
                    <a:bodyPr/>
                    <a:lstStyle/>
                    <a:p>
                      <a:pPr algn="ctr"/>
                      <a:r>
                        <a:rPr lang="pt-BR" sz="1600" b="1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MODELO</a:t>
                      </a:r>
                      <a:r>
                        <a:rPr lang="pt-BR" sz="1600" b="1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DE NEGÓCIO</a:t>
                      </a:r>
                      <a:endParaRPr lang="pt-BR" sz="16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b="1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FATURAMENTO</a:t>
                      </a:r>
                      <a:r>
                        <a:rPr lang="pt-BR" sz="1600" b="1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BRUTO MÊS POR FUNCIONÁRIO*</a:t>
                      </a:r>
                      <a:endParaRPr lang="pt-BR" sz="16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b="1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MARGEM DE CONSTRIBUIÇÃO BRUTA POR</a:t>
                      </a:r>
                      <a:r>
                        <a:rPr lang="pt-BR" sz="1600" b="1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FUNCIONÁRIO MÊS*</a:t>
                      </a:r>
                      <a:endParaRPr lang="pt-BR" sz="16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642075">
                <a:tc>
                  <a:txBody>
                    <a:bodyPr/>
                    <a:lstStyle/>
                    <a:p>
                      <a:r>
                        <a:rPr lang="pt-BR" sz="16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Padaria</a:t>
                      </a:r>
                      <a:r>
                        <a:rPr lang="pt-BR" sz="16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Tradicional </a:t>
                      </a:r>
                    </a:p>
                    <a:p>
                      <a:r>
                        <a:rPr lang="pt-BR" sz="16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60% de venda de produção própria</a:t>
                      </a:r>
                      <a:endParaRPr lang="pt-BR" sz="16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R$ 9.050</a:t>
                      </a:r>
                      <a:endParaRPr lang="pt-BR" sz="16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R$ 5.200</a:t>
                      </a:r>
                      <a:endParaRPr lang="pt-BR" sz="16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</a:tr>
              <a:tr h="742950">
                <a:tc>
                  <a:txBody>
                    <a:bodyPr/>
                    <a:lstStyle/>
                    <a:p>
                      <a:r>
                        <a:rPr lang="pt-BR" sz="16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Supermercado gourmet  </a:t>
                      </a:r>
                    </a:p>
                    <a:p>
                      <a:r>
                        <a:rPr lang="pt-BR" sz="16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 a 30% da</a:t>
                      </a:r>
                      <a:r>
                        <a:rPr lang="pt-BR" sz="16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venda produção própria</a:t>
                      </a:r>
                      <a:endParaRPr lang="pt-BR" sz="16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R$ 17.000</a:t>
                      </a:r>
                      <a:endParaRPr lang="pt-BR" sz="16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R$</a:t>
                      </a:r>
                      <a:r>
                        <a:rPr lang="pt-BR" sz="16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pt-BR" sz="16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6.800</a:t>
                      </a:r>
                      <a:endParaRPr lang="pt-BR" sz="16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</a:tr>
              <a:tr h="933450">
                <a:tc>
                  <a:txBody>
                    <a:bodyPr/>
                    <a:lstStyle/>
                    <a:p>
                      <a:r>
                        <a:rPr lang="pt-BR" sz="16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Supermercado tradicional </a:t>
                      </a:r>
                    </a:p>
                    <a:p>
                      <a:r>
                        <a:rPr lang="pt-BR" sz="16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Padaria</a:t>
                      </a:r>
                      <a:r>
                        <a:rPr lang="pt-BR" sz="16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de 5 a 10% da venda de produção própria</a:t>
                      </a:r>
                      <a:endParaRPr lang="pt-BR" sz="16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R$ 24.000</a:t>
                      </a:r>
                      <a:endParaRPr lang="pt-BR" sz="16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R$</a:t>
                      </a:r>
                      <a:r>
                        <a:rPr lang="pt-BR" sz="16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7</a:t>
                      </a:r>
                      <a:r>
                        <a:rPr lang="pt-BR" sz="16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.100</a:t>
                      </a:r>
                      <a:endParaRPr lang="pt-BR" sz="16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</a:tr>
              <a:tr h="857250">
                <a:tc>
                  <a:txBody>
                    <a:bodyPr/>
                    <a:lstStyle/>
                    <a:p>
                      <a:r>
                        <a:rPr lang="pt-BR" sz="16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Supermercado desconto</a:t>
                      </a:r>
                    </a:p>
                    <a:p>
                      <a:r>
                        <a:rPr lang="pt-BR" sz="16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Padaria</a:t>
                      </a:r>
                      <a:r>
                        <a:rPr lang="pt-BR" sz="16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de 2 a 6% de venda de produção própria</a:t>
                      </a:r>
                      <a:endParaRPr lang="pt-BR" sz="16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R$ 40.000</a:t>
                      </a:r>
                      <a:endParaRPr lang="pt-BR" sz="16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R$ 7.800</a:t>
                      </a:r>
                      <a:endParaRPr lang="pt-BR" sz="16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</a:tr>
              <a:tr h="476250">
                <a:tc>
                  <a:txBody>
                    <a:bodyPr/>
                    <a:lstStyle/>
                    <a:p>
                      <a:r>
                        <a:rPr lang="pt-BR" sz="16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Atacarejo</a:t>
                      </a:r>
                      <a:endParaRPr lang="pt-BR" sz="16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R$ 48.000</a:t>
                      </a:r>
                      <a:endParaRPr lang="pt-BR" sz="16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R$ 8.700</a:t>
                      </a: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01060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179512" y="548680"/>
            <a:ext cx="66802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pt-BR" sz="3200" b="1" dirty="0" smtClean="0">
                <a:latin typeface="+mj-lt"/>
              </a:rPr>
              <a:t>Novos Competidores</a:t>
            </a:r>
            <a:endParaRPr lang="pt-BR" sz="3200" b="1" dirty="0">
              <a:latin typeface="+mj-lt"/>
            </a:endParaRPr>
          </a:p>
        </p:txBody>
      </p:sp>
      <p:pic>
        <p:nvPicPr>
          <p:cNvPr id="7" name="Espaço Reservado para Conteúdo 6" descr="Imagem1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11560" y="891425"/>
            <a:ext cx="3033207" cy="3761711"/>
          </a:xfrm>
        </p:spPr>
      </p:pic>
      <p:pic>
        <p:nvPicPr>
          <p:cNvPr id="11" name="Imagem 10" descr="12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051720" y="5445224"/>
            <a:ext cx="3168352" cy="1256250"/>
          </a:xfrm>
          <a:prstGeom prst="rect">
            <a:avLst/>
          </a:prstGeom>
        </p:spPr>
      </p:pic>
      <p:sp>
        <p:nvSpPr>
          <p:cNvPr id="14" name="CaixaDeTexto 13"/>
          <p:cNvSpPr txBox="1"/>
          <p:nvPr/>
        </p:nvSpPr>
        <p:spPr>
          <a:xfrm>
            <a:off x="1043608" y="4571836"/>
            <a:ext cx="19327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pt-BR" dirty="0" smtClean="0"/>
              <a:t> </a:t>
            </a:r>
            <a:r>
              <a:rPr lang="pt-BR" dirty="0" smtClean="0">
                <a:latin typeface="Calibri Light" pitchFamily="34" charset="0"/>
              </a:rPr>
              <a:t>Rede de padarias</a:t>
            </a:r>
            <a:endParaRPr lang="pt-BR" dirty="0">
              <a:latin typeface="Calibri Light" pitchFamily="34" charset="0"/>
            </a:endParaRPr>
          </a:p>
        </p:txBody>
      </p:sp>
      <p:sp>
        <p:nvSpPr>
          <p:cNvPr id="15" name="CaixaDeTexto 14"/>
          <p:cNvSpPr txBox="1"/>
          <p:nvPr/>
        </p:nvSpPr>
        <p:spPr>
          <a:xfrm>
            <a:off x="3131840" y="4571836"/>
            <a:ext cx="26035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pt-BR" dirty="0" smtClean="0"/>
              <a:t> </a:t>
            </a:r>
            <a:r>
              <a:rPr lang="pt-BR" dirty="0" smtClean="0">
                <a:latin typeface="Calibri Light" pitchFamily="34" charset="0"/>
              </a:rPr>
              <a:t>Indústria de congelados</a:t>
            </a:r>
            <a:endParaRPr lang="pt-BR" dirty="0">
              <a:latin typeface="Calibri Light" pitchFamily="34" charset="0"/>
            </a:endParaRPr>
          </a:p>
        </p:txBody>
      </p:sp>
      <p:sp>
        <p:nvSpPr>
          <p:cNvPr id="16" name="CaixaDeTexto 15"/>
          <p:cNvSpPr txBox="1"/>
          <p:nvPr/>
        </p:nvSpPr>
        <p:spPr>
          <a:xfrm>
            <a:off x="5797906" y="4571836"/>
            <a:ext cx="2518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pt-BR" dirty="0" smtClean="0"/>
              <a:t> </a:t>
            </a:r>
            <a:r>
              <a:rPr lang="pt-BR" dirty="0" smtClean="0">
                <a:latin typeface="Calibri Light" pitchFamily="34" charset="0"/>
              </a:rPr>
              <a:t>Novos pontos de venda</a:t>
            </a:r>
            <a:endParaRPr lang="pt-BR" dirty="0">
              <a:latin typeface="Calibri Light" pitchFamily="34" charset="0"/>
            </a:endParaRPr>
          </a:p>
        </p:txBody>
      </p:sp>
      <p:sp>
        <p:nvSpPr>
          <p:cNvPr id="17" name="CaixaDeTexto 16"/>
          <p:cNvSpPr txBox="1"/>
          <p:nvPr/>
        </p:nvSpPr>
        <p:spPr>
          <a:xfrm>
            <a:off x="6809153" y="5169966"/>
            <a:ext cx="211609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pt-BR" dirty="0" smtClean="0">
                <a:latin typeface="Calibri Light" pitchFamily="34" charset="0"/>
              </a:rPr>
              <a:t> Mercearias</a:t>
            </a:r>
          </a:p>
          <a:p>
            <a:pPr>
              <a:buFont typeface="Wingdings" pitchFamily="2" charset="2"/>
              <a:buChar char="ü"/>
            </a:pPr>
            <a:r>
              <a:rPr lang="pt-BR" dirty="0" smtClean="0">
                <a:latin typeface="Calibri Light" pitchFamily="34" charset="0"/>
              </a:rPr>
              <a:t> </a:t>
            </a:r>
            <a:r>
              <a:rPr lang="pt-BR" dirty="0" err="1" smtClean="0">
                <a:latin typeface="Calibri Light" pitchFamily="34" charset="0"/>
              </a:rPr>
              <a:t>Sacolão</a:t>
            </a:r>
            <a:endParaRPr lang="pt-BR" dirty="0" smtClean="0">
              <a:latin typeface="Calibri Light" pitchFamily="34" charset="0"/>
            </a:endParaRPr>
          </a:p>
          <a:p>
            <a:pPr>
              <a:buFont typeface="Wingdings" pitchFamily="2" charset="2"/>
              <a:buChar char="ü"/>
            </a:pPr>
            <a:r>
              <a:rPr lang="pt-BR" dirty="0" smtClean="0">
                <a:latin typeface="Calibri Light" pitchFamily="34" charset="0"/>
              </a:rPr>
              <a:t> Postos de gasolina</a:t>
            </a:r>
          </a:p>
          <a:p>
            <a:pPr>
              <a:buFont typeface="Wingdings" pitchFamily="2" charset="2"/>
              <a:buChar char="ü"/>
            </a:pPr>
            <a:r>
              <a:rPr lang="pt-BR" dirty="0" smtClean="0">
                <a:latin typeface="Calibri Light" pitchFamily="34" charset="0"/>
              </a:rPr>
              <a:t> Entre outros.</a:t>
            </a:r>
            <a:endParaRPr lang="pt-BR" dirty="0">
              <a:latin typeface="Calibri Light" pitchFamily="34" charset="0"/>
            </a:endParaRPr>
          </a:p>
        </p:txBody>
      </p:sp>
      <p:sp>
        <p:nvSpPr>
          <p:cNvPr id="18" name="Seta em curva para a esquerda 17"/>
          <p:cNvSpPr/>
          <p:nvPr/>
        </p:nvSpPr>
        <p:spPr>
          <a:xfrm>
            <a:off x="8388424" y="4797152"/>
            <a:ext cx="216024" cy="432048"/>
          </a:xfrm>
          <a:prstGeom prst="curvedLeftArrow">
            <a:avLst/>
          </a:prstGeom>
          <a:solidFill>
            <a:schemeClr val="accent2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schemeClr val="tx1"/>
              </a:solidFill>
            </a:endParaRPr>
          </a:p>
        </p:txBody>
      </p:sp>
      <p:pic>
        <p:nvPicPr>
          <p:cNvPr id="19" name="Imagem 18" descr="MAR1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483768" y="1471605"/>
            <a:ext cx="3528392" cy="3181531"/>
          </a:xfrm>
          <a:prstGeom prst="rect">
            <a:avLst/>
          </a:prstGeom>
        </p:spPr>
      </p:pic>
      <p:pic>
        <p:nvPicPr>
          <p:cNvPr id="21" name="Imagem 20" descr="IPI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148064" y="1484784"/>
            <a:ext cx="3456384" cy="311660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8229600" cy="1143000"/>
          </a:xfrm>
        </p:spPr>
        <p:txBody>
          <a:bodyPr/>
          <a:lstStyle/>
          <a:p>
            <a:r>
              <a:rPr lang="en-US" dirty="0" err="1" smtClean="0"/>
              <a:t>Exemplo</a:t>
            </a:r>
            <a:r>
              <a:rPr lang="en-US" dirty="0" smtClean="0"/>
              <a:t> de </a:t>
            </a:r>
            <a:r>
              <a:rPr lang="en-US" dirty="0" err="1" smtClean="0"/>
              <a:t>Sucesso</a:t>
            </a:r>
            <a:r>
              <a:rPr lang="en-US" dirty="0" smtClean="0"/>
              <a:t> </a:t>
            </a:r>
            <a:endParaRPr lang="en-US" dirty="0"/>
          </a:p>
        </p:txBody>
      </p:sp>
      <p:pic>
        <p:nvPicPr>
          <p:cNvPr id="4" name="Jeito Caseiro.m4v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73088" y="1600200"/>
            <a:ext cx="7996237" cy="4525963"/>
          </a:xfrm>
        </p:spPr>
      </p:pic>
    </p:spTree>
    <p:extLst>
      <p:ext uri="{BB962C8B-B14F-4D97-AF65-F5344CB8AC3E}">
        <p14:creationId xmlns:p14="http://schemas.microsoft.com/office/powerpoint/2010/main" val="2677879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ixaDeTexto 2"/>
          <p:cNvSpPr txBox="1"/>
          <p:nvPr/>
        </p:nvSpPr>
        <p:spPr>
          <a:xfrm>
            <a:off x="251520" y="260651"/>
            <a:ext cx="7200800" cy="461616"/>
          </a:xfrm>
          <a:prstGeom prst="rect">
            <a:avLst/>
          </a:prstGeom>
          <a:noFill/>
        </p:spPr>
        <p:txBody>
          <a:bodyPr wrap="square" lIns="91390" tIns="45696" rIns="91390" bIns="45696" rtlCol="0">
            <a:spAutoFit/>
          </a:bodyPr>
          <a:lstStyle/>
          <a:p>
            <a:r>
              <a:rPr lang="pt-BR" sz="2400" b="1" dirty="0" smtClean="0">
                <a:latin typeface="Calibri" pitchFamily="34" charset="0"/>
              </a:rPr>
              <a:t>Modelo de Negocio - </a:t>
            </a:r>
            <a:r>
              <a:rPr lang="pt-BR" sz="2400" b="1" dirty="0">
                <a:latin typeface="Calibri" pitchFamily="34" charset="0"/>
              </a:rPr>
              <a:t>Tendência</a:t>
            </a:r>
          </a:p>
        </p:txBody>
      </p:sp>
      <p:sp>
        <p:nvSpPr>
          <p:cNvPr id="18" name="Rectangle 8"/>
          <p:cNvSpPr>
            <a:spLocks noChangeArrowheads="1"/>
          </p:cNvSpPr>
          <p:nvPr/>
        </p:nvSpPr>
        <p:spPr bwMode="auto">
          <a:xfrm>
            <a:off x="1403350" y="4259027"/>
            <a:ext cx="2243138" cy="1211262"/>
          </a:xfrm>
          <a:prstGeom prst="rect">
            <a:avLst/>
          </a:prstGeom>
          <a:solidFill>
            <a:srgbClr val="FFC000"/>
          </a:solidFill>
          <a:ln w="12700">
            <a:noFill/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89952" tIns="46774" rIns="89952" bIns="46774" anchor="ctr"/>
          <a:lstStyle/>
          <a:p>
            <a:pPr>
              <a:defRPr/>
            </a:pPr>
            <a:endParaRPr lang="pt-BR" sz="2400">
              <a:solidFill>
                <a:prstClr val="black"/>
              </a:solidFill>
            </a:endParaRPr>
          </a:p>
        </p:txBody>
      </p:sp>
      <p:sp>
        <p:nvSpPr>
          <p:cNvPr id="19" name="Rectangle 8"/>
          <p:cNvSpPr>
            <a:spLocks noChangeArrowheads="1"/>
          </p:cNvSpPr>
          <p:nvPr/>
        </p:nvSpPr>
        <p:spPr bwMode="auto">
          <a:xfrm>
            <a:off x="3798891" y="4247400"/>
            <a:ext cx="2244725" cy="1211263"/>
          </a:xfrm>
          <a:prstGeom prst="rect">
            <a:avLst/>
          </a:prstGeom>
          <a:solidFill>
            <a:srgbClr val="FFC000"/>
          </a:solidFill>
          <a:ln w="12700">
            <a:noFill/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89952" tIns="46774" rIns="89952" bIns="46774" anchor="ctr"/>
          <a:lstStyle/>
          <a:p>
            <a:pPr>
              <a:defRPr/>
            </a:pPr>
            <a:endParaRPr lang="pt-BR" sz="2400">
              <a:solidFill>
                <a:prstClr val="black"/>
              </a:solidFill>
            </a:endParaRPr>
          </a:p>
        </p:txBody>
      </p:sp>
      <p:sp>
        <p:nvSpPr>
          <p:cNvPr id="20" name="Rectangle 8"/>
          <p:cNvSpPr>
            <a:spLocks noChangeArrowheads="1"/>
          </p:cNvSpPr>
          <p:nvPr/>
        </p:nvSpPr>
        <p:spPr bwMode="auto">
          <a:xfrm>
            <a:off x="6178553" y="4247400"/>
            <a:ext cx="2244725" cy="1211263"/>
          </a:xfrm>
          <a:prstGeom prst="rect">
            <a:avLst/>
          </a:prstGeom>
          <a:solidFill>
            <a:srgbClr val="FFC000"/>
          </a:solidFill>
          <a:ln w="12700">
            <a:noFill/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89952" tIns="46774" rIns="89952" bIns="46774" anchor="ctr"/>
          <a:lstStyle/>
          <a:p>
            <a:pPr>
              <a:defRPr/>
            </a:pPr>
            <a:endParaRPr lang="pt-BR" sz="2400">
              <a:solidFill>
                <a:prstClr val="black"/>
              </a:solidFill>
            </a:endParaRPr>
          </a:p>
        </p:txBody>
      </p:sp>
      <p:sp>
        <p:nvSpPr>
          <p:cNvPr id="21" name="Rectangle 8"/>
          <p:cNvSpPr>
            <a:spLocks noChangeArrowheads="1"/>
          </p:cNvSpPr>
          <p:nvPr/>
        </p:nvSpPr>
        <p:spPr bwMode="auto">
          <a:xfrm>
            <a:off x="1403350" y="2917794"/>
            <a:ext cx="2243138" cy="1211262"/>
          </a:xfrm>
          <a:prstGeom prst="rect">
            <a:avLst/>
          </a:prstGeom>
          <a:solidFill>
            <a:srgbClr val="FFC000"/>
          </a:solidFill>
          <a:ln w="12700">
            <a:noFill/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89952" tIns="46774" rIns="89952" bIns="46774" anchor="ctr"/>
          <a:lstStyle/>
          <a:p>
            <a:pPr>
              <a:defRPr/>
            </a:pPr>
            <a:endParaRPr lang="pt-BR" sz="2400">
              <a:solidFill>
                <a:prstClr val="black"/>
              </a:solidFill>
            </a:endParaRPr>
          </a:p>
        </p:txBody>
      </p:sp>
      <p:sp>
        <p:nvSpPr>
          <p:cNvPr id="22" name="Rectangle 8"/>
          <p:cNvSpPr>
            <a:spLocks noChangeArrowheads="1"/>
          </p:cNvSpPr>
          <p:nvPr/>
        </p:nvSpPr>
        <p:spPr bwMode="auto">
          <a:xfrm>
            <a:off x="3790950" y="2906166"/>
            <a:ext cx="2243138" cy="1211262"/>
          </a:xfrm>
          <a:prstGeom prst="rect">
            <a:avLst/>
          </a:prstGeom>
          <a:solidFill>
            <a:srgbClr val="FFC000"/>
          </a:solidFill>
          <a:ln w="12700">
            <a:noFill/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89952" tIns="46774" rIns="89952" bIns="46774" anchor="ctr"/>
          <a:lstStyle/>
          <a:p>
            <a:pPr>
              <a:defRPr/>
            </a:pPr>
            <a:endParaRPr lang="pt-BR" sz="2400">
              <a:solidFill>
                <a:prstClr val="black"/>
              </a:solidFill>
            </a:endParaRPr>
          </a:p>
        </p:txBody>
      </p:sp>
      <p:sp>
        <p:nvSpPr>
          <p:cNvPr id="23" name="Rectangle 8"/>
          <p:cNvSpPr>
            <a:spLocks noChangeArrowheads="1"/>
          </p:cNvSpPr>
          <p:nvPr/>
        </p:nvSpPr>
        <p:spPr bwMode="auto">
          <a:xfrm>
            <a:off x="6178553" y="2906168"/>
            <a:ext cx="2244725" cy="1211263"/>
          </a:xfrm>
          <a:prstGeom prst="rect">
            <a:avLst/>
          </a:prstGeom>
          <a:solidFill>
            <a:srgbClr val="FFC000"/>
          </a:solidFill>
          <a:ln w="12700">
            <a:noFill/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89952" tIns="46774" rIns="89952" bIns="46774" anchor="ctr"/>
          <a:lstStyle/>
          <a:p>
            <a:pPr>
              <a:defRPr/>
            </a:pPr>
            <a:endParaRPr lang="pt-BR" sz="2400">
              <a:solidFill>
                <a:prstClr val="black"/>
              </a:solidFill>
            </a:endParaRPr>
          </a:p>
        </p:txBody>
      </p:sp>
      <p:sp>
        <p:nvSpPr>
          <p:cNvPr id="24" name="Rectangle 8"/>
          <p:cNvSpPr>
            <a:spLocks noChangeArrowheads="1"/>
          </p:cNvSpPr>
          <p:nvPr/>
        </p:nvSpPr>
        <p:spPr bwMode="auto">
          <a:xfrm>
            <a:off x="1411288" y="1543020"/>
            <a:ext cx="2243137" cy="1211262"/>
          </a:xfrm>
          <a:prstGeom prst="rect">
            <a:avLst/>
          </a:prstGeom>
          <a:solidFill>
            <a:srgbClr val="FFC000"/>
          </a:solidFill>
          <a:ln w="12700">
            <a:noFill/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89952" tIns="46774" rIns="89952" bIns="46774" anchor="ctr"/>
          <a:lstStyle/>
          <a:p>
            <a:pPr>
              <a:defRPr/>
            </a:pPr>
            <a:endParaRPr lang="pt-BR" sz="2400">
              <a:solidFill>
                <a:prstClr val="black"/>
              </a:solidFill>
            </a:endParaRPr>
          </a:p>
        </p:txBody>
      </p:sp>
      <p:sp>
        <p:nvSpPr>
          <p:cNvPr id="25" name="Rectangle 8"/>
          <p:cNvSpPr>
            <a:spLocks noChangeArrowheads="1"/>
          </p:cNvSpPr>
          <p:nvPr/>
        </p:nvSpPr>
        <p:spPr bwMode="auto">
          <a:xfrm>
            <a:off x="3798891" y="1531394"/>
            <a:ext cx="2244725" cy="1212850"/>
          </a:xfrm>
          <a:prstGeom prst="rect">
            <a:avLst/>
          </a:prstGeom>
          <a:solidFill>
            <a:srgbClr val="FFC000"/>
          </a:solidFill>
          <a:ln w="12700">
            <a:noFill/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89952" tIns="46774" rIns="89952" bIns="46774" anchor="ctr"/>
          <a:lstStyle/>
          <a:p>
            <a:pPr>
              <a:defRPr/>
            </a:pPr>
            <a:endParaRPr lang="pt-BR" sz="2400">
              <a:solidFill>
                <a:prstClr val="black"/>
              </a:solidFill>
            </a:endParaRPr>
          </a:p>
        </p:txBody>
      </p:sp>
      <p:sp>
        <p:nvSpPr>
          <p:cNvPr id="26" name="Rectangle 8"/>
          <p:cNvSpPr>
            <a:spLocks noChangeArrowheads="1"/>
          </p:cNvSpPr>
          <p:nvPr/>
        </p:nvSpPr>
        <p:spPr bwMode="auto">
          <a:xfrm>
            <a:off x="6188075" y="1531391"/>
            <a:ext cx="2243138" cy="1211262"/>
          </a:xfrm>
          <a:prstGeom prst="rect">
            <a:avLst/>
          </a:prstGeom>
          <a:solidFill>
            <a:srgbClr val="FFC000"/>
          </a:solidFill>
          <a:ln w="12700">
            <a:noFill/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89952" tIns="46774" rIns="89952" bIns="46774" anchor="ctr"/>
          <a:lstStyle/>
          <a:p>
            <a:pPr>
              <a:defRPr/>
            </a:pPr>
            <a:endParaRPr lang="pt-BR" sz="2400">
              <a:solidFill>
                <a:prstClr val="black"/>
              </a:solidFill>
            </a:endParaRPr>
          </a:p>
        </p:txBody>
      </p:sp>
      <p:sp>
        <p:nvSpPr>
          <p:cNvPr id="36" name="Line 4"/>
          <p:cNvSpPr>
            <a:spLocks noChangeShapeType="1"/>
          </p:cNvSpPr>
          <p:nvPr/>
        </p:nvSpPr>
        <p:spPr bwMode="auto">
          <a:xfrm flipV="1">
            <a:off x="1258888" y="1504023"/>
            <a:ext cx="0" cy="41132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lIns="89952" tIns="46774" rIns="89952" bIns="46774" anchor="ctr"/>
          <a:lstStyle/>
          <a:p>
            <a:endParaRPr lang="pt-BR">
              <a:latin typeface="+mn-lt"/>
            </a:endParaRPr>
          </a:p>
        </p:txBody>
      </p:sp>
      <p:sp>
        <p:nvSpPr>
          <p:cNvPr id="37" name="Line 5"/>
          <p:cNvSpPr>
            <a:spLocks noChangeShapeType="1"/>
          </p:cNvSpPr>
          <p:nvPr/>
        </p:nvSpPr>
        <p:spPr bwMode="auto">
          <a:xfrm>
            <a:off x="1263653" y="5617233"/>
            <a:ext cx="73675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lIns="89952" tIns="46774" rIns="89952" bIns="46774" anchor="ctr"/>
          <a:lstStyle/>
          <a:p>
            <a:endParaRPr lang="pt-BR">
              <a:latin typeface="+mn-lt"/>
            </a:endParaRPr>
          </a:p>
        </p:txBody>
      </p:sp>
      <p:sp>
        <p:nvSpPr>
          <p:cNvPr id="38" name="Text Box 12"/>
          <p:cNvSpPr txBox="1">
            <a:spLocks noChangeArrowheads="1"/>
          </p:cNvSpPr>
          <p:nvPr/>
        </p:nvSpPr>
        <p:spPr bwMode="auto">
          <a:xfrm>
            <a:off x="666750" y="5087153"/>
            <a:ext cx="431800" cy="4637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9952" tIns="46774" rIns="89952" bIns="46774">
            <a:spAutoFit/>
          </a:bodyPr>
          <a:lstStyle/>
          <a:p>
            <a:pPr>
              <a:spcBef>
                <a:spcPct val="50000"/>
              </a:spcBef>
            </a:pPr>
            <a:r>
              <a:rPr lang="pt-BR" sz="2400" dirty="0">
                <a:solidFill>
                  <a:srgbClr val="000000"/>
                </a:solidFill>
              </a:rPr>
              <a:t>-</a:t>
            </a:r>
          </a:p>
        </p:txBody>
      </p:sp>
      <p:sp>
        <p:nvSpPr>
          <p:cNvPr id="39" name="Text Box 13"/>
          <p:cNvSpPr txBox="1">
            <a:spLocks noChangeArrowheads="1"/>
          </p:cNvSpPr>
          <p:nvPr/>
        </p:nvSpPr>
        <p:spPr bwMode="auto">
          <a:xfrm>
            <a:off x="1258888" y="5440960"/>
            <a:ext cx="431800" cy="4637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9952" tIns="46774" rIns="89952" bIns="46774">
            <a:spAutoFit/>
          </a:bodyPr>
          <a:lstStyle/>
          <a:p>
            <a:pPr>
              <a:spcBef>
                <a:spcPct val="50000"/>
              </a:spcBef>
            </a:pPr>
            <a:r>
              <a:rPr lang="pt-BR" sz="2400" dirty="0">
                <a:solidFill>
                  <a:srgbClr val="000000"/>
                </a:solidFill>
              </a:rPr>
              <a:t>-</a:t>
            </a:r>
          </a:p>
        </p:txBody>
      </p:sp>
      <p:sp>
        <p:nvSpPr>
          <p:cNvPr id="40" name="Text Box 10"/>
          <p:cNvSpPr txBox="1">
            <a:spLocks noChangeArrowheads="1"/>
          </p:cNvSpPr>
          <p:nvPr/>
        </p:nvSpPr>
        <p:spPr bwMode="auto">
          <a:xfrm>
            <a:off x="107950" y="1473648"/>
            <a:ext cx="1223963" cy="433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9952" tIns="46774" rIns="89952" bIns="46774">
            <a:spAutoFit/>
          </a:bodyPr>
          <a:lstStyle/>
          <a:p>
            <a:pPr>
              <a:spcBef>
                <a:spcPct val="50000"/>
              </a:spcBef>
            </a:pPr>
            <a:r>
              <a:rPr lang="pt-BR" sz="2200" b="1" dirty="0">
                <a:solidFill>
                  <a:srgbClr val="000000"/>
                </a:solidFill>
              </a:rPr>
              <a:t>Serviço</a:t>
            </a:r>
          </a:p>
        </p:txBody>
      </p:sp>
      <p:sp>
        <p:nvSpPr>
          <p:cNvPr id="41" name="Text Box 14"/>
          <p:cNvSpPr txBox="1">
            <a:spLocks noChangeArrowheads="1"/>
          </p:cNvSpPr>
          <p:nvPr/>
        </p:nvSpPr>
        <p:spPr bwMode="auto">
          <a:xfrm>
            <a:off x="882650" y="1808611"/>
            <a:ext cx="431800" cy="4637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9952" tIns="46774" rIns="89952" bIns="46774">
            <a:spAutoFit/>
          </a:bodyPr>
          <a:lstStyle/>
          <a:p>
            <a:pPr>
              <a:spcBef>
                <a:spcPct val="50000"/>
              </a:spcBef>
            </a:pPr>
            <a:r>
              <a:rPr lang="pt-BR" sz="2400">
                <a:solidFill>
                  <a:srgbClr val="000000"/>
                </a:solidFill>
              </a:rPr>
              <a:t>+</a:t>
            </a:r>
          </a:p>
        </p:txBody>
      </p:sp>
      <p:sp>
        <p:nvSpPr>
          <p:cNvPr id="42" name="Text Box 10"/>
          <p:cNvSpPr txBox="1">
            <a:spLocks noChangeArrowheads="1"/>
          </p:cNvSpPr>
          <p:nvPr/>
        </p:nvSpPr>
        <p:spPr bwMode="auto">
          <a:xfrm>
            <a:off x="7016751" y="5605437"/>
            <a:ext cx="1584325" cy="433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9952" tIns="46774" rIns="89952" bIns="46774">
            <a:spAutoFit/>
          </a:bodyPr>
          <a:lstStyle/>
          <a:p>
            <a:pPr>
              <a:spcBef>
                <a:spcPct val="50000"/>
              </a:spcBef>
            </a:pPr>
            <a:r>
              <a:rPr lang="pt-BR" sz="2200" b="1" dirty="0">
                <a:solidFill>
                  <a:srgbClr val="000000"/>
                </a:solidFill>
              </a:rPr>
              <a:t>Qualidade</a:t>
            </a:r>
          </a:p>
        </p:txBody>
      </p:sp>
      <p:sp>
        <p:nvSpPr>
          <p:cNvPr id="43" name="Text Box 14"/>
          <p:cNvSpPr txBox="1">
            <a:spLocks noChangeArrowheads="1"/>
          </p:cNvSpPr>
          <p:nvPr/>
        </p:nvSpPr>
        <p:spPr bwMode="auto">
          <a:xfrm>
            <a:off x="8601075" y="5607022"/>
            <a:ext cx="431800" cy="4637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9952" tIns="46774" rIns="89952" bIns="46774">
            <a:spAutoFit/>
          </a:bodyPr>
          <a:lstStyle/>
          <a:p>
            <a:pPr>
              <a:spcBef>
                <a:spcPct val="50000"/>
              </a:spcBef>
            </a:pPr>
            <a:r>
              <a:rPr lang="pt-BR" sz="2400" dirty="0">
                <a:solidFill>
                  <a:srgbClr val="000000"/>
                </a:solidFill>
              </a:rPr>
              <a:t>+</a:t>
            </a:r>
          </a:p>
        </p:txBody>
      </p:sp>
      <p:sp>
        <p:nvSpPr>
          <p:cNvPr id="50" name="Rectangle 23"/>
          <p:cNvSpPr>
            <a:spLocks noChangeArrowheads="1"/>
          </p:cNvSpPr>
          <p:nvPr/>
        </p:nvSpPr>
        <p:spPr bwMode="auto">
          <a:xfrm>
            <a:off x="233363" y="917910"/>
            <a:ext cx="8736012" cy="369283"/>
          </a:xfrm>
          <a:prstGeom prst="rect">
            <a:avLst/>
          </a:prstGeom>
          <a:solidFill>
            <a:schemeClr val="accent6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 lIns="91390" tIns="45696" rIns="91390" bIns="45696" anchor="ctr">
            <a:spAutoFit/>
          </a:bodyPr>
          <a:lstStyle/>
          <a:p>
            <a:pPr algn="ctr"/>
            <a:r>
              <a:rPr lang="ja-JP" altLang="pt-BR" b="1" dirty="0" smtClean="0">
                <a:solidFill>
                  <a:schemeClr val="bg1"/>
                </a:solidFill>
                <a:latin typeface="Calibri" pitchFamily="34" charset="0"/>
              </a:rPr>
              <a:t>“</a:t>
            </a:r>
            <a:r>
              <a:rPr lang="pt-BR" altLang="ja-JP" b="1" dirty="0" smtClean="0">
                <a:solidFill>
                  <a:schemeClr val="bg1"/>
                </a:solidFill>
                <a:latin typeface="Calibri" pitchFamily="34" charset="0"/>
              </a:rPr>
              <a:t>Padarias como referência nacional em panificação e </a:t>
            </a:r>
            <a:r>
              <a:rPr lang="pt-BR" altLang="ja-JP" b="1" dirty="0" err="1" smtClean="0">
                <a:solidFill>
                  <a:schemeClr val="bg1"/>
                </a:solidFill>
                <a:latin typeface="Calibri" pitchFamily="34" charset="0"/>
              </a:rPr>
              <a:t>foodservice</a:t>
            </a:r>
            <a:r>
              <a:rPr lang="pt-BR" altLang="ja-JP" b="1" dirty="0" smtClean="0">
                <a:solidFill>
                  <a:schemeClr val="bg1"/>
                </a:solidFill>
                <a:latin typeface="Calibri" pitchFamily="34" charset="0"/>
              </a:rPr>
              <a:t> frescos e de qualidade</a:t>
            </a:r>
            <a:r>
              <a:rPr lang="ja-JP" altLang="pt-BR" b="1" dirty="0" smtClean="0">
                <a:solidFill>
                  <a:schemeClr val="bg1"/>
                </a:solidFill>
                <a:latin typeface="Calibri" pitchFamily="34" charset="0"/>
              </a:rPr>
              <a:t>”</a:t>
            </a:r>
            <a:endParaRPr lang="es-ES" b="1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52" name="Rectangle 8"/>
          <p:cNvSpPr>
            <a:spLocks noChangeArrowheads="1"/>
          </p:cNvSpPr>
          <p:nvPr/>
        </p:nvSpPr>
        <p:spPr bwMode="auto">
          <a:xfrm>
            <a:off x="2771778" y="2114832"/>
            <a:ext cx="3768725" cy="1871663"/>
          </a:xfrm>
          <a:prstGeom prst="rect">
            <a:avLst/>
          </a:prstGeom>
          <a:solidFill>
            <a:schemeClr val="accent6">
              <a:lumMod val="75000"/>
            </a:schemeClr>
          </a:solidFill>
          <a:ln w="12700">
            <a:solidFill>
              <a:srgbClr val="FCC500"/>
            </a:solidFill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89952" tIns="46774" rIns="89952" bIns="46774" anchor="ctr"/>
          <a:lstStyle/>
          <a:p>
            <a:pPr>
              <a:defRPr/>
            </a:pPr>
            <a:endParaRPr lang="pt-BR">
              <a:solidFill>
                <a:prstClr val="black"/>
              </a:solidFill>
            </a:endParaRPr>
          </a:p>
        </p:txBody>
      </p:sp>
      <p:sp>
        <p:nvSpPr>
          <p:cNvPr id="53" name="CaixaDeTexto 43"/>
          <p:cNvSpPr txBox="1">
            <a:spLocks noChangeArrowheads="1"/>
          </p:cNvSpPr>
          <p:nvPr/>
        </p:nvSpPr>
        <p:spPr bwMode="auto">
          <a:xfrm>
            <a:off x="3088831" y="2623450"/>
            <a:ext cx="3200400" cy="8309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390" tIns="45696" rIns="91390" bIns="45696">
            <a:spAutoFit/>
          </a:bodyPr>
          <a:lstStyle/>
          <a:p>
            <a:pPr algn="ctr"/>
            <a:r>
              <a:rPr lang="pt-BR" sz="2400" b="1" dirty="0">
                <a:solidFill>
                  <a:schemeClr val="bg1"/>
                </a:solidFill>
                <a:latin typeface="Calibri" pitchFamily="34" charset="0"/>
              </a:rPr>
              <a:t>Estratégias de futuro para as padarias </a:t>
            </a:r>
            <a:endParaRPr lang="es-ES" sz="2400" b="1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54" name="CaixaDeTexto 53"/>
          <p:cNvSpPr txBox="1"/>
          <p:nvPr/>
        </p:nvSpPr>
        <p:spPr>
          <a:xfrm>
            <a:off x="1488613" y="3631415"/>
            <a:ext cx="2526796" cy="1323391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rgbClr val="558ED5"/>
            </a:solidFill>
          </a:ln>
        </p:spPr>
        <p:txBody>
          <a:bodyPr wrap="square" lIns="91390" tIns="45696" rIns="91390" bIns="45696">
            <a:spAutoFit/>
          </a:bodyPr>
          <a:lstStyle/>
          <a:p>
            <a:pPr algn="ctr"/>
            <a:endParaRPr lang="pt-BR" sz="2000" b="1" dirty="0">
              <a:solidFill>
                <a:schemeClr val="bg1"/>
              </a:solidFill>
              <a:latin typeface="Calibri" pitchFamily="34" charset="0"/>
            </a:endParaRPr>
          </a:p>
          <a:p>
            <a:pPr algn="ctr"/>
            <a:r>
              <a:rPr lang="pt-BR" sz="2000" b="1" dirty="0">
                <a:solidFill>
                  <a:schemeClr val="bg1"/>
                </a:solidFill>
                <a:latin typeface="Calibri" pitchFamily="34" charset="0"/>
              </a:rPr>
              <a:t>Estratégia atual da maioria</a:t>
            </a:r>
          </a:p>
          <a:p>
            <a:pPr algn="ctr"/>
            <a:endParaRPr lang="es-ES" sz="2000" b="1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56" name="Seta para a direita 39"/>
          <p:cNvSpPr/>
          <p:nvPr/>
        </p:nvSpPr>
        <p:spPr>
          <a:xfrm rot="16200000">
            <a:off x="2244626" y="3058832"/>
            <a:ext cx="1456621" cy="231791"/>
          </a:xfrm>
          <a:prstGeom prst="rightArrow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91390" tIns="45696" rIns="91390" bIns="45696" anchor="ctr"/>
          <a:lstStyle/>
          <a:p>
            <a:pPr algn="ctr">
              <a:defRPr/>
            </a:pPr>
            <a:endParaRPr lang="pt-BR">
              <a:solidFill>
                <a:prstClr val="white"/>
              </a:solidFill>
            </a:endParaRPr>
          </a:p>
        </p:txBody>
      </p:sp>
      <p:sp>
        <p:nvSpPr>
          <p:cNvPr id="57" name="Seta para a direita 44"/>
          <p:cNvSpPr/>
          <p:nvPr/>
        </p:nvSpPr>
        <p:spPr>
          <a:xfrm>
            <a:off x="3379738" y="3687016"/>
            <a:ext cx="1776462" cy="216022"/>
          </a:xfrm>
          <a:prstGeom prst="rightArrow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91390" tIns="45696" rIns="91390" bIns="45696" anchor="ctr"/>
          <a:lstStyle/>
          <a:p>
            <a:pPr algn="ctr">
              <a:defRPr/>
            </a:pPr>
            <a:endParaRPr lang="pt-BR">
              <a:solidFill>
                <a:prstClr val="white"/>
              </a:solidFill>
            </a:endParaRPr>
          </a:p>
        </p:txBody>
      </p:sp>
      <p:sp>
        <p:nvSpPr>
          <p:cNvPr id="59" name="Rectangle 23"/>
          <p:cNvSpPr>
            <a:spLocks noChangeArrowheads="1"/>
          </p:cNvSpPr>
          <p:nvPr/>
        </p:nvSpPr>
        <p:spPr bwMode="auto">
          <a:xfrm>
            <a:off x="233363" y="6111135"/>
            <a:ext cx="8736012" cy="369283"/>
          </a:xfrm>
          <a:prstGeom prst="rect">
            <a:avLst/>
          </a:prstGeom>
          <a:solidFill>
            <a:schemeClr val="accent6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 lIns="91390" tIns="45696" rIns="91390" bIns="45696" anchor="ctr">
            <a:spAutoFit/>
          </a:bodyPr>
          <a:lstStyle/>
          <a:p>
            <a:pPr algn="ctr"/>
            <a:r>
              <a:rPr lang="pt-BR" altLang="ja-JP" b="1" dirty="0" smtClean="0">
                <a:solidFill>
                  <a:schemeClr val="bg1"/>
                </a:solidFill>
                <a:latin typeface="Calibri" pitchFamily="34" charset="0"/>
              </a:rPr>
              <a:t>.</a:t>
            </a:r>
            <a:endParaRPr lang="es-ES" b="1" dirty="0">
              <a:solidFill>
                <a:schemeClr val="bg1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2112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4" name="Espaço Reservado para Conteúdo 3" descr="performace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61044"/>
          </a:xfrm>
        </p:spPr>
      </p:pic>
      <p:sp>
        <p:nvSpPr>
          <p:cNvPr id="5" name="CaixaDeTexto 4"/>
          <p:cNvSpPr txBox="1"/>
          <p:nvPr/>
        </p:nvSpPr>
        <p:spPr>
          <a:xfrm>
            <a:off x="539552" y="4221088"/>
            <a:ext cx="3265253" cy="7848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4500" b="1" dirty="0" smtClean="0">
                <a:solidFill>
                  <a:schemeClr val="bg1"/>
                </a:solidFill>
                <a:latin typeface="+mj-lt"/>
              </a:rPr>
              <a:t>Performance</a:t>
            </a:r>
            <a:endParaRPr lang="pt-BR" sz="4500" b="1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8" name="Imagem 7" descr="MR baixaresol ago10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71600" y="5013176"/>
            <a:ext cx="1798324" cy="864095"/>
          </a:xfrm>
          <a:prstGeom prst="rect">
            <a:avLst/>
          </a:prstGeom>
          <a:effectLst>
            <a:innerShdw blurRad="63500" dist="50800" dir="2700000">
              <a:prstClr val="black">
                <a:alpha val="50000"/>
              </a:prstClr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-1260648" y="701824"/>
            <a:ext cx="8229600" cy="1143000"/>
          </a:xfrm>
        </p:spPr>
        <p:txBody>
          <a:bodyPr>
            <a:noAutofit/>
          </a:bodyPr>
          <a:lstStyle/>
          <a:p>
            <a:r>
              <a:rPr lang="pt-BR" sz="3300" dirty="0" smtClean="0"/>
              <a:t>OS CANAIS DO FAST FOOD </a:t>
            </a:r>
            <a:br>
              <a:rPr lang="pt-BR" sz="3300" dirty="0" smtClean="0"/>
            </a:br>
            <a:r>
              <a:rPr lang="pt-BR" sz="3300" dirty="0" smtClean="0"/>
              <a:t>MAIS REPRESENTATIVOS</a:t>
            </a:r>
            <a:endParaRPr lang="pt-BR" sz="3300" dirty="0"/>
          </a:p>
        </p:txBody>
      </p:sp>
      <p:pic>
        <p:nvPicPr>
          <p:cNvPr id="4" name="Espaço Reservado para Conteúdo 3" descr="fastfood itpc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23528" y="2060848"/>
            <a:ext cx="8551786" cy="4032448"/>
          </a:xfrm>
        </p:spPr>
      </p:pic>
      <p:sp>
        <p:nvSpPr>
          <p:cNvPr id="5" name="CaixaDeTexto 4"/>
          <p:cNvSpPr txBox="1"/>
          <p:nvPr/>
        </p:nvSpPr>
        <p:spPr>
          <a:xfrm>
            <a:off x="6191743" y="6429236"/>
            <a:ext cx="2844753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500" dirty="0" smtClean="0"/>
              <a:t>Fonte: Instituto </a:t>
            </a:r>
            <a:r>
              <a:rPr lang="pt-BR" sz="1500" dirty="0" err="1" smtClean="0"/>
              <a:t>FoodService</a:t>
            </a:r>
            <a:r>
              <a:rPr lang="pt-BR" sz="1500" dirty="0" smtClean="0"/>
              <a:t> Brasil</a:t>
            </a:r>
          </a:p>
          <a:p>
            <a:endParaRPr lang="pt-B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6" name="Espaço Reservado para Conteúdo 5" descr="consumidor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61044"/>
          </a:xfrm>
        </p:spPr>
      </p:pic>
      <p:sp>
        <p:nvSpPr>
          <p:cNvPr id="7" name="CaixaDeTexto 6"/>
          <p:cNvSpPr txBox="1"/>
          <p:nvPr/>
        </p:nvSpPr>
        <p:spPr>
          <a:xfrm>
            <a:off x="107504" y="2095688"/>
            <a:ext cx="4146713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t-BR" sz="4400" b="1" dirty="0" smtClean="0">
                <a:solidFill>
                  <a:schemeClr val="bg1"/>
                </a:solidFill>
                <a:latin typeface="+mj-lt"/>
              </a:rPr>
              <a:t>Comportamento</a:t>
            </a:r>
          </a:p>
          <a:p>
            <a:pPr algn="ctr"/>
            <a:r>
              <a:rPr lang="pt-BR" sz="4400" b="1" dirty="0" smtClean="0">
                <a:solidFill>
                  <a:schemeClr val="bg1"/>
                </a:solidFill>
                <a:latin typeface="+mj-lt"/>
              </a:rPr>
              <a:t>do Consumidor</a:t>
            </a:r>
            <a:endParaRPr lang="pt-BR" sz="4400" dirty="0">
              <a:latin typeface="+mj-lt"/>
            </a:endParaRPr>
          </a:p>
        </p:txBody>
      </p:sp>
      <p:pic>
        <p:nvPicPr>
          <p:cNvPr id="8" name="Imagem 7" descr="MR baixaresol ago10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15616" y="3573016"/>
            <a:ext cx="1798324" cy="864095"/>
          </a:xfrm>
          <a:prstGeom prst="rect">
            <a:avLst/>
          </a:prstGeom>
          <a:effectLst>
            <a:innerShdw blurRad="63500" dist="50800" dir="2700000">
              <a:prstClr val="black">
                <a:alpha val="50000"/>
              </a:prstClr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/>
          <p:cNvSpPr txBox="1"/>
          <p:nvPr/>
        </p:nvSpPr>
        <p:spPr>
          <a:xfrm>
            <a:off x="2428334" y="2564904"/>
            <a:ext cx="3895810" cy="213904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nl-NL" sz="3000" dirty="0" smtClean="0">
                <a:latin typeface="+mj-lt"/>
              </a:rPr>
              <a:t>Crescimento da busca </a:t>
            </a:r>
          </a:p>
          <a:p>
            <a:pPr algn="ctr"/>
            <a:r>
              <a:rPr lang="nl-NL" sz="4000" dirty="0" smtClean="0">
                <a:latin typeface="+mj-lt"/>
              </a:rPr>
              <a:t>dos clientes por </a:t>
            </a:r>
          </a:p>
          <a:p>
            <a:pPr algn="ctr"/>
            <a:r>
              <a:rPr lang="nl-NL" sz="4500" b="1" dirty="0" smtClean="0">
                <a:latin typeface="+mj-lt"/>
              </a:rPr>
              <a:t>PROMOÇÕES.</a:t>
            </a:r>
          </a:p>
          <a:p>
            <a:endParaRPr lang="pt-BR" dirty="0"/>
          </a:p>
        </p:txBody>
      </p:sp>
      <p:pic>
        <p:nvPicPr>
          <p:cNvPr id="6" name="Imagem 5" descr="pto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3568" y="0"/>
            <a:ext cx="7560840" cy="6858000"/>
          </a:xfrm>
          <a:prstGeom prst="rect">
            <a:avLst/>
          </a:prstGeom>
        </p:spPr>
      </p:pic>
      <p:pic>
        <p:nvPicPr>
          <p:cNvPr id="7" name="Imagem 6" descr="PAO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9552" y="4725144"/>
            <a:ext cx="2557750" cy="180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0018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-684584" y="476672"/>
            <a:ext cx="8229600" cy="1143000"/>
          </a:xfrm>
        </p:spPr>
        <p:txBody>
          <a:bodyPr>
            <a:noAutofit/>
          </a:bodyPr>
          <a:lstStyle/>
          <a:p>
            <a:r>
              <a:rPr lang="pt-BR" sz="2800" dirty="0" smtClean="0"/>
              <a:t>PORCENTAGEM DO TRÁFEGO DA</a:t>
            </a:r>
            <a:br>
              <a:rPr lang="pt-BR" sz="2800" dirty="0" smtClean="0"/>
            </a:br>
            <a:r>
              <a:rPr lang="pt-BR" sz="2800" dirty="0" smtClean="0"/>
              <a:t>PRESENÇA DE PROMOÇÕES DECLARADAS  </a:t>
            </a:r>
            <a:endParaRPr lang="pt-BR" sz="2800" dirty="0"/>
          </a:p>
        </p:txBody>
      </p:sp>
      <p:pic>
        <p:nvPicPr>
          <p:cNvPr id="4" name="Espaço Reservado para Conteúdo 3" descr="promoções declaradas itpc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83568" y="1628800"/>
            <a:ext cx="7776864" cy="4373738"/>
          </a:xfrm>
        </p:spPr>
      </p:pic>
      <p:sp>
        <p:nvSpPr>
          <p:cNvPr id="5" name="CaixaDeTexto 4"/>
          <p:cNvSpPr txBox="1"/>
          <p:nvPr/>
        </p:nvSpPr>
        <p:spPr>
          <a:xfrm>
            <a:off x="5868144" y="6418203"/>
            <a:ext cx="2844753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500" dirty="0" smtClean="0"/>
              <a:t>Fonte: Instituto </a:t>
            </a:r>
            <a:r>
              <a:rPr lang="pt-BR" sz="1500" dirty="0" err="1" smtClean="0"/>
              <a:t>FoodService</a:t>
            </a:r>
            <a:r>
              <a:rPr lang="pt-BR" sz="1500" dirty="0" smtClean="0"/>
              <a:t> Brasil</a:t>
            </a:r>
            <a:endParaRPr lang="pt-BR" sz="15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Título 1"/>
          <p:cNvSpPr>
            <a:spLocks noGrp="1"/>
          </p:cNvSpPr>
          <p:nvPr>
            <p:ph type="title"/>
          </p:nvPr>
        </p:nvSpPr>
        <p:spPr>
          <a:xfrm>
            <a:off x="251520" y="332656"/>
            <a:ext cx="6228184" cy="1008112"/>
          </a:xfrm>
        </p:spPr>
        <p:txBody>
          <a:bodyPr>
            <a:noAutofit/>
          </a:bodyPr>
          <a:lstStyle/>
          <a:p>
            <a:pPr algn="l"/>
            <a:r>
              <a:rPr lang="pt-BR" sz="2900" dirty="0" smtClean="0">
                <a:latin typeface="Calibri Light" pitchFamily="34" charset="0"/>
                <a:ea typeface="ＭＳ Ｐゴシック" charset="0"/>
                <a:cs typeface="ＭＳ Ｐゴシック" charset="0"/>
              </a:rPr>
              <a:t>O que os consumidores esperam dos produtos panificados?</a:t>
            </a:r>
            <a:endParaRPr lang="en-US" sz="2900" dirty="0">
              <a:latin typeface="Calibri Light" pitchFamily="34" charset="0"/>
              <a:ea typeface="ＭＳ Ｐゴシック" charset="0"/>
              <a:cs typeface="ＭＳ Ｐゴシック" charset="0"/>
            </a:endParaRPr>
          </a:p>
        </p:txBody>
      </p:sp>
      <p:graphicFrame>
        <p:nvGraphicFramePr>
          <p:cNvPr id="2" name="Diagrama 1"/>
          <p:cNvGraphicFramePr/>
          <p:nvPr>
            <p:extLst>
              <p:ext uri="{D42A27DB-BD31-4B8C-83A1-F6EECF244321}">
                <p14:modId xmlns:p14="http://schemas.microsoft.com/office/powerpoint/2010/main" val="3351352323"/>
              </p:ext>
            </p:extLst>
          </p:nvPr>
        </p:nvGraphicFramePr>
        <p:xfrm>
          <a:off x="1835696" y="1484784"/>
          <a:ext cx="5040560" cy="37444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" name="Imagem 3" descr="puratos taste tommorow novos habitos_Página_3.fw b.fw.png"/>
          <p:cNvPicPr>
            <a:picLocks noChangeAspect="1"/>
          </p:cNvPicPr>
          <p:nvPr/>
        </p:nvPicPr>
        <p:blipFill>
          <a:blip r:embed="rId7" cstate="print"/>
          <a:srcRect t="78749"/>
          <a:stretch>
            <a:fillRect/>
          </a:stretch>
        </p:blipFill>
        <p:spPr>
          <a:xfrm>
            <a:off x="323528" y="5157192"/>
            <a:ext cx="8402114" cy="1368152"/>
          </a:xfrm>
          <a:prstGeom prst="rect">
            <a:avLst/>
          </a:prstGeom>
        </p:spPr>
      </p:pic>
      <p:sp>
        <p:nvSpPr>
          <p:cNvPr id="5" name="CaixaDeTexto 4"/>
          <p:cNvSpPr txBox="1"/>
          <p:nvPr/>
        </p:nvSpPr>
        <p:spPr>
          <a:xfrm>
            <a:off x="7164288" y="6381328"/>
            <a:ext cx="15841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BR" sz="1200" i="1" dirty="0" smtClean="0"/>
              <a:t>Fonte: </a:t>
            </a:r>
            <a:r>
              <a:rPr lang="pt-BR" sz="1200" i="1" dirty="0" err="1" smtClean="0"/>
              <a:t>Puratos</a:t>
            </a:r>
            <a:r>
              <a:rPr lang="pt-BR" sz="1200" i="1" dirty="0" smtClean="0"/>
              <a:t> (2016)</a:t>
            </a:r>
            <a:endParaRPr lang="pt-BR" sz="1200" i="1" dirty="0"/>
          </a:p>
        </p:txBody>
      </p:sp>
    </p:spTree>
    <p:extLst>
      <p:ext uri="{BB962C8B-B14F-4D97-AF65-F5344CB8AC3E}">
        <p14:creationId xmlns:p14="http://schemas.microsoft.com/office/powerpoint/2010/main" val="2393769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a 3"/>
          <p:cNvGraphicFramePr/>
          <p:nvPr>
            <p:extLst>
              <p:ext uri="{D42A27DB-BD31-4B8C-83A1-F6EECF244321}">
                <p14:modId xmlns:p14="http://schemas.microsoft.com/office/powerpoint/2010/main" val="1483995816"/>
              </p:ext>
            </p:extLst>
          </p:nvPr>
        </p:nvGraphicFramePr>
        <p:xfrm>
          <a:off x="755576" y="1196752"/>
          <a:ext cx="7704856" cy="48245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323528" y="900009"/>
            <a:ext cx="640871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pt-BR" sz="3200" b="1" dirty="0" smtClean="0">
                <a:latin typeface="Calibri" pitchFamily="34" charset="0"/>
              </a:rPr>
              <a:t>Evolução da Competitividade</a:t>
            </a:r>
            <a:endParaRPr lang="pt-BR" sz="3200" b="1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4" name="Espaço Reservado para Conteúdo 3" descr="chave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61044"/>
          </a:xfrm>
        </p:spPr>
      </p:pic>
      <p:sp>
        <p:nvSpPr>
          <p:cNvPr id="5" name="Retângulo 4"/>
          <p:cNvSpPr/>
          <p:nvPr/>
        </p:nvSpPr>
        <p:spPr>
          <a:xfrm>
            <a:off x="395536" y="1916832"/>
            <a:ext cx="3501087" cy="7848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sz="4500" b="1" dirty="0" smtClean="0">
                <a:solidFill>
                  <a:schemeClr val="bg1"/>
                </a:solidFill>
                <a:latin typeface="+mj-lt"/>
              </a:rPr>
              <a:t>Fatores-chave</a:t>
            </a:r>
            <a:endParaRPr lang="pt-BR" sz="4500" b="1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6" name="Imagem 5" descr="MR baixaresol ago10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3608" y="2780928"/>
            <a:ext cx="1798324" cy="864095"/>
          </a:xfrm>
          <a:prstGeom prst="rect">
            <a:avLst/>
          </a:prstGeom>
          <a:effectLst>
            <a:innerShdw blurRad="63500" dist="50800" dir="2700000">
              <a:prstClr val="black">
                <a:alpha val="50000"/>
              </a:prstClr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-612576" y="476672"/>
            <a:ext cx="8229600" cy="1143000"/>
          </a:xfrm>
        </p:spPr>
        <p:txBody>
          <a:bodyPr>
            <a:normAutofit/>
          </a:bodyPr>
          <a:lstStyle/>
          <a:p>
            <a:r>
              <a:rPr lang="pt-BR" sz="3200" b="1" dirty="0" smtClean="0"/>
              <a:t>Fatores-chave para a competitividade</a:t>
            </a:r>
            <a:endParaRPr lang="pt-BR" sz="3200" b="1" dirty="0"/>
          </a:p>
        </p:txBody>
      </p:sp>
      <p:pic>
        <p:nvPicPr>
          <p:cNvPr id="6" name="Espaço Reservado para Conteúdo 5" descr="001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267744" y="2255801"/>
            <a:ext cx="7368287" cy="1677255"/>
          </a:xfrm>
        </p:spPr>
      </p:pic>
      <p:pic>
        <p:nvPicPr>
          <p:cNvPr id="7" name="Imagem 6" descr="002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540568" y="2276872"/>
            <a:ext cx="3851920" cy="1613516"/>
          </a:xfrm>
          <a:prstGeom prst="rect">
            <a:avLst/>
          </a:prstGeom>
        </p:spPr>
      </p:pic>
      <p:pic>
        <p:nvPicPr>
          <p:cNvPr id="8" name="Imagem 7" descr="003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95536" y="4077072"/>
            <a:ext cx="8496944" cy="2780928"/>
          </a:xfrm>
          <a:prstGeom prst="rect">
            <a:avLst/>
          </a:prstGeom>
        </p:spPr>
      </p:pic>
      <p:sp>
        <p:nvSpPr>
          <p:cNvPr id="9" name="CaixaDeTexto 8"/>
          <p:cNvSpPr txBox="1"/>
          <p:nvPr/>
        </p:nvSpPr>
        <p:spPr>
          <a:xfrm>
            <a:off x="35496" y="2649686"/>
            <a:ext cx="142981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t-BR" dirty="0" smtClean="0">
                <a:solidFill>
                  <a:schemeClr val="bg1"/>
                </a:solidFill>
              </a:rPr>
              <a:t> QUALIDADE </a:t>
            </a:r>
          </a:p>
          <a:p>
            <a:pPr algn="ctr"/>
            <a:r>
              <a:rPr lang="pt-BR" dirty="0" smtClean="0">
                <a:solidFill>
                  <a:schemeClr val="bg1"/>
                </a:solidFill>
              </a:rPr>
              <a:t>   DOS </a:t>
            </a:r>
          </a:p>
          <a:p>
            <a:pPr algn="ctr"/>
            <a:r>
              <a:rPr lang="pt-BR" dirty="0" smtClean="0">
                <a:solidFill>
                  <a:schemeClr val="bg1"/>
                </a:solidFill>
              </a:rPr>
              <a:t>   PRODUTOS</a:t>
            </a:r>
            <a:endParaRPr lang="pt-BR" dirty="0">
              <a:solidFill>
                <a:schemeClr val="bg1"/>
              </a:solidFill>
            </a:endParaRPr>
          </a:p>
        </p:txBody>
      </p:sp>
      <p:sp>
        <p:nvSpPr>
          <p:cNvPr id="10" name="Retângulo 9"/>
          <p:cNvSpPr/>
          <p:nvPr/>
        </p:nvSpPr>
        <p:spPr>
          <a:xfrm>
            <a:off x="1835696" y="2924944"/>
            <a:ext cx="144411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sz="1400" dirty="0" smtClean="0">
                <a:solidFill>
                  <a:schemeClr val="bg1"/>
                </a:solidFill>
                <a:cs typeface="Calibri" pitchFamily="34" charset="0"/>
              </a:rPr>
              <a:t>ABASTECIMENTO</a:t>
            </a:r>
            <a:endParaRPr lang="pt-BR" sz="1400" dirty="0">
              <a:solidFill>
                <a:schemeClr val="bg1"/>
              </a:solidFill>
            </a:endParaRPr>
          </a:p>
        </p:txBody>
      </p:sp>
      <p:sp>
        <p:nvSpPr>
          <p:cNvPr id="11" name="Retângulo 10"/>
          <p:cNvSpPr/>
          <p:nvPr/>
        </p:nvSpPr>
        <p:spPr>
          <a:xfrm>
            <a:off x="3491880" y="2915652"/>
            <a:ext cx="82240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dirty="0" smtClean="0">
                <a:solidFill>
                  <a:schemeClr val="bg1"/>
                </a:solidFill>
              </a:rPr>
              <a:t>PREÇO</a:t>
            </a:r>
            <a:endParaRPr lang="pt-BR" dirty="0">
              <a:solidFill>
                <a:schemeClr val="bg1"/>
              </a:solidFill>
            </a:endParaRPr>
          </a:p>
        </p:txBody>
      </p:sp>
      <p:sp>
        <p:nvSpPr>
          <p:cNvPr id="12" name="Retângulo 11"/>
          <p:cNvSpPr/>
          <p:nvPr/>
        </p:nvSpPr>
        <p:spPr>
          <a:xfrm>
            <a:off x="3168352" y="2813447"/>
            <a:ext cx="4572000" cy="61555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pt-BR" sz="1700" dirty="0" smtClean="0">
                <a:solidFill>
                  <a:schemeClr val="bg1"/>
                </a:solidFill>
              </a:rPr>
              <a:t>EFICIÊNCIA </a:t>
            </a:r>
          </a:p>
          <a:p>
            <a:pPr algn="ctr"/>
            <a:r>
              <a:rPr lang="pt-BR" sz="1700" dirty="0" smtClean="0">
                <a:solidFill>
                  <a:schemeClr val="bg1"/>
                </a:solidFill>
              </a:rPr>
              <a:t>OPERACIONAL</a:t>
            </a:r>
            <a:endParaRPr lang="pt-BR" sz="1700" dirty="0">
              <a:solidFill>
                <a:schemeClr val="bg1"/>
              </a:solidFill>
            </a:endParaRPr>
          </a:p>
        </p:txBody>
      </p:sp>
      <p:sp>
        <p:nvSpPr>
          <p:cNvPr id="13" name="Retângulo 12"/>
          <p:cNvSpPr/>
          <p:nvPr/>
        </p:nvSpPr>
        <p:spPr>
          <a:xfrm>
            <a:off x="6187298" y="2924944"/>
            <a:ext cx="148104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dirty="0" smtClean="0">
                <a:solidFill>
                  <a:schemeClr val="bg1"/>
                </a:solidFill>
                <a:ea typeface="Calibri"/>
                <a:cs typeface="Times New Roman"/>
              </a:rPr>
              <a:t>SORTIMENTO</a:t>
            </a:r>
            <a:endParaRPr lang="pt-BR" dirty="0">
              <a:solidFill>
                <a:schemeClr val="bg1"/>
              </a:solidFill>
            </a:endParaRPr>
          </a:p>
        </p:txBody>
      </p:sp>
      <p:sp>
        <p:nvSpPr>
          <p:cNvPr id="14" name="Retângulo 13"/>
          <p:cNvSpPr/>
          <p:nvPr/>
        </p:nvSpPr>
        <p:spPr>
          <a:xfrm>
            <a:off x="5904656" y="2788186"/>
            <a:ext cx="4572000" cy="7848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pt-BR" sz="1500" dirty="0" smtClean="0">
                <a:solidFill>
                  <a:schemeClr val="bg1"/>
                </a:solidFill>
                <a:ea typeface="Calibri"/>
                <a:cs typeface="Times New Roman"/>
              </a:rPr>
              <a:t>         ATENDIMENTO </a:t>
            </a:r>
          </a:p>
          <a:p>
            <a:pPr algn="ctr"/>
            <a:r>
              <a:rPr lang="pt-BR" sz="1500" dirty="0" smtClean="0">
                <a:solidFill>
                  <a:schemeClr val="bg1"/>
                </a:solidFill>
                <a:ea typeface="Calibri"/>
                <a:cs typeface="Times New Roman"/>
              </a:rPr>
              <a:t>    E</a:t>
            </a:r>
          </a:p>
          <a:p>
            <a:pPr algn="ctr"/>
            <a:r>
              <a:rPr lang="pt-BR" sz="1500" dirty="0" smtClean="0">
                <a:solidFill>
                  <a:schemeClr val="bg1"/>
                </a:solidFill>
                <a:ea typeface="Calibri"/>
                <a:cs typeface="Times New Roman"/>
              </a:rPr>
              <a:t> COMUNICAÇÃO   </a:t>
            </a:r>
            <a:endParaRPr lang="pt-BR" sz="1500" dirty="0">
              <a:solidFill>
                <a:schemeClr val="bg1"/>
              </a:solidFill>
            </a:endParaRPr>
          </a:p>
        </p:txBody>
      </p:sp>
      <p:pic>
        <p:nvPicPr>
          <p:cNvPr id="17" name="Imagem 16" descr="terno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491880" y="4725144"/>
            <a:ext cx="648072" cy="648072"/>
          </a:xfrm>
          <a:prstGeom prst="rect">
            <a:avLst/>
          </a:prstGeom>
        </p:spPr>
      </p:pic>
      <p:pic>
        <p:nvPicPr>
          <p:cNvPr id="16" name="Imagem 15" descr="0023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979712" y="4793152"/>
            <a:ext cx="720080" cy="580064"/>
          </a:xfrm>
          <a:prstGeom prst="rect">
            <a:avLst/>
          </a:prstGeom>
        </p:spPr>
      </p:pic>
      <p:pic>
        <p:nvPicPr>
          <p:cNvPr id="20" name="Imagem 19" descr="gente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932040" y="4725144"/>
            <a:ext cx="804504" cy="648072"/>
          </a:xfrm>
          <a:prstGeom prst="rect">
            <a:avLst/>
          </a:prstGeom>
        </p:spPr>
      </p:pic>
      <p:pic>
        <p:nvPicPr>
          <p:cNvPr id="21" name="Imagem 20" descr="ferraments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6444208" y="4749147"/>
            <a:ext cx="864096" cy="696077"/>
          </a:xfrm>
          <a:prstGeom prst="rect">
            <a:avLst/>
          </a:prstGeom>
        </p:spPr>
      </p:pic>
      <p:sp>
        <p:nvSpPr>
          <p:cNvPr id="22" name="CaixaDeTexto 21"/>
          <p:cNvSpPr txBox="1"/>
          <p:nvPr/>
        </p:nvSpPr>
        <p:spPr>
          <a:xfrm>
            <a:off x="1608986" y="5733256"/>
            <a:ext cx="145084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t-BR" b="1" dirty="0" smtClean="0">
                <a:solidFill>
                  <a:schemeClr val="bg1"/>
                </a:solidFill>
              </a:rPr>
              <a:t>MODELO</a:t>
            </a:r>
          </a:p>
          <a:p>
            <a:pPr algn="ctr"/>
            <a:r>
              <a:rPr lang="pt-BR" b="1" dirty="0" smtClean="0">
                <a:solidFill>
                  <a:schemeClr val="bg1"/>
                </a:solidFill>
              </a:rPr>
              <a:t>DE NEGÓCIO </a:t>
            </a:r>
            <a:endParaRPr lang="pt-BR" b="1" dirty="0">
              <a:solidFill>
                <a:schemeClr val="bg1"/>
              </a:solidFill>
            </a:endParaRPr>
          </a:p>
        </p:txBody>
      </p:sp>
      <p:sp>
        <p:nvSpPr>
          <p:cNvPr id="23" name="CaixaDeTexto 22"/>
          <p:cNvSpPr txBox="1"/>
          <p:nvPr/>
        </p:nvSpPr>
        <p:spPr>
          <a:xfrm>
            <a:off x="3203848" y="5877272"/>
            <a:ext cx="12843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b="1" dirty="0" smtClean="0">
                <a:solidFill>
                  <a:schemeClr val="bg1"/>
                </a:solidFill>
              </a:rPr>
              <a:t>LIDERANÇA</a:t>
            </a:r>
            <a:endParaRPr lang="pt-BR" b="1" dirty="0">
              <a:solidFill>
                <a:schemeClr val="bg1"/>
              </a:solidFill>
            </a:endParaRPr>
          </a:p>
        </p:txBody>
      </p:sp>
      <p:sp>
        <p:nvSpPr>
          <p:cNvPr id="24" name="CaixaDeTexto 23"/>
          <p:cNvSpPr txBox="1"/>
          <p:nvPr/>
        </p:nvSpPr>
        <p:spPr>
          <a:xfrm>
            <a:off x="4932040" y="5877272"/>
            <a:ext cx="8162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b="1" dirty="0" smtClean="0">
                <a:solidFill>
                  <a:schemeClr val="bg1"/>
                </a:solidFill>
              </a:rPr>
              <a:t>GENTE</a:t>
            </a:r>
            <a:endParaRPr lang="pt-BR" b="1" dirty="0">
              <a:solidFill>
                <a:schemeClr val="bg1"/>
              </a:solidFill>
            </a:endParaRPr>
          </a:p>
        </p:txBody>
      </p:sp>
      <p:sp>
        <p:nvSpPr>
          <p:cNvPr id="25" name="CaixaDeTexto 24"/>
          <p:cNvSpPr txBox="1"/>
          <p:nvPr/>
        </p:nvSpPr>
        <p:spPr>
          <a:xfrm>
            <a:off x="6228184" y="5877272"/>
            <a:ext cx="13054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b="1" dirty="0" smtClean="0">
                <a:solidFill>
                  <a:schemeClr val="bg1"/>
                </a:solidFill>
              </a:rPr>
              <a:t>PROCESSOS</a:t>
            </a:r>
            <a:endParaRPr lang="pt-BR" b="1" dirty="0">
              <a:solidFill>
                <a:schemeClr val="bg1"/>
              </a:solidFill>
            </a:endParaRPr>
          </a:p>
        </p:txBody>
      </p:sp>
      <p:pic>
        <p:nvPicPr>
          <p:cNvPr id="26" name="Imagem 25" descr="NUMERO.pn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311005" y="1628800"/>
            <a:ext cx="660595" cy="792088"/>
          </a:xfrm>
          <a:prstGeom prst="rect">
            <a:avLst/>
          </a:prstGeom>
        </p:spPr>
      </p:pic>
      <p:pic>
        <p:nvPicPr>
          <p:cNvPr id="27" name="Imagem 26" descr="NUMERO.pn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1679157" y="1628800"/>
            <a:ext cx="660595" cy="792088"/>
          </a:xfrm>
          <a:prstGeom prst="rect">
            <a:avLst/>
          </a:prstGeom>
        </p:spPr>
      </p:pic>
      <p:pic>
        <p:nvPicPr>
          <p:cNvPr id="28" name="Imagem 27" descr="NUMERO.pn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3119317" y="1628800"/>
            <a:ext cx="660595" cy="792088"/>
          </a:xfrm>
          <a:prstGeom prst="rect">
            <a:avLst/>
          </a:prstGeom>
        </p:spPr>
      </p:pic>
      <p:pic>
        <p:nvPicPr>
          <p:cNvPr id="29" name="Imagem 28" descr="NUMERO.pn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4631485" y="1628800"/>
            <a:ext cx="660595" cy="792088"/>
          </a:xfrm>
          <a:prstGeom prst="rect">
            <a:avLst/>
          </a:prstGeom>
        </p:spPr>
      </p:pic>
      <p:pic>
        <p:nvPicPr>
          <p:cNvPr id="30" name="Imagem 29" descr="NUMERO.pn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6084168" y="1628800"/>
            <a:ext cx="660595" cy="792088"/>
          </a:xfrm>
          <a:prstGeom prst="rect">
            <a:avLst/>
          </a:prstGeom>
        </p:spPr>
      </p:pic>
      <p:pic>
        <p:nvPicPr>
          <p:cNvPr id="31" name="Imagem 30" descr="NUMERO.pn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7511805" y="1628800"/>
            <a:ext cx="660595" cy="792088"/>
          </a:xfrm>
          <a:prstGeom prst="rect">
            <a:avLst/>
          </a:prstGeom>
        </p:spPr>
      </p:pic>
      <p:sp>
        <p:nvSpPr>
          <p:cNvPr id="32" name="CaixaDeTexto 31"/>
          <p:cNvSpPr txBox="1"/>
          <p:nvPr/>
        </p:nvSpPr>
        <p:spPr>
          <a:xfrm>
            <a:off x="493838" y="1758588"/>
            <a:ext cx="333746" cy="4462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300" b="1" dirty="0" smtClean="0"/>
              <a:t>1</a:t>
            </a:r>
            <a:endParaRPr lang="pt-BR" sz="2300" b="1" dirty="0"/>
          </a:p>
        </p:txBody>
      </p:sp>
      <p:sp>
        <p:nvSpPr>
          <p:cNvPr id="33" name="Retângulo 32"/>
          <p:cNvSpPr/>
          <p:nvPr/>
        </p:nvSpPr>
        <p:spPr>
          <a:xfrm>
            <a:off x="1861990" y="1758588"/>
            <a:ext cx="333746" cy="4462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sz="2300" b="1" dirty="0" smtClean="0"/>
              <a:t>2</a:t>
            </a:r>
            <a:endParaRPr lang="pt-BR" sz="2300" b="1" dirty="0"/>
          </a:p>
        </p:txBody>
      </p:sp>
      <p:sp>
        <p:nvSpPr>
          <p:cNvPr id="34" name="CaixaDeTexto 33"/>
          <p:cNvSpPr txBox="1"/>
          <p:nvPr/>
        </p:nvSpPr>
        <p:spPr>
          <a:xfrm>
            <a:off x="3302150" y="1758588"/>
            <a:ext cx="333746" cy="4462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300" b="1" dirty="0" smtClean="0"/>
              <a:t>3</a:t>
            </a:r>
            <a:endParaRPr lang="pt-BR" sz="2300" b="1" dirty="0"/>
          </a:p>
        </p:txBody>
      </p:sp>
      <p:sp>
        <p:nvSpPr>
          <p:cNvPr id="35" name="CaixaDeTexto 34"/>
          <p:cNvSpPr txBox="1"/>
          <p:nvPr/>
        </p:nvSpPr>
        <p:spPr>
          <a:xfrm>
            <a:off x="4814318" y="1758588"/>
            <a:ext cx="333746" cy="4462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300" b="1" dirty="0" smtClean="0"/>
              <a:t>4</a:t>
            </a:r>
            <a:endParaRPr lang="pt-BR" sz="2300" b="1" dirty="0"/>
          </a:p>
        </p:txBody>
      </p:sp>
      <p:sp>
        <p:nvSpPr>
          <p:cNvPr id="36" name="CaixaDeTexto 35"/>
          <p:cNvSpPr txBox="1"/>
          <p:nvPr/>
        </p:nvSpPr>
        <p:spPr>
          <a:xfrm>
            <a:off x="6300192" y="1758588"/>
            <a:ext cx="333746" cy="4462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300" b="1" dirty="0" smtClean="0"/>
              <a:t>5</a:t>
            </a:r>
            <a:endParaRPr lang="pt-BR" sz="2300" b="1" dirty="0"/>
          </a:p>
        </p:txBody>
      </p:sp>
      <p:sp>
        <p:nvSpPr>
          <p:cNvPr id="37" name="CaixaDeTexto 36"/>
          <p:cNvSpPr txBox="1"/>
          <p:nvPr/>
        </p:nvSpPr>
        <p:spPr>
          <a:xfrm>
            <a:off x="7694638" y="1758588"/>
            <a:ext cx="333746" cy="4462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300" b="1" dirty="0" smtClean="0"/>
              <a:t>6</a:t>
            </a:r>
            <a:endParaRPr lang="pt-BR" sz="23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62880" y="485800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pt-BR" sz="3500" b="1" dirty="0" smtClean="0"/>
              <a:t>Os 4 pilares da competitividade</a:t>
            </a:r>
            <a:endParaRPr lang="pt-BR" sz="3500" b="1" dirty="0"/>
          </a:p>
        </p:txBody>
      </p:sp>
      <p:pic>
        <p:nvPicPr>
          <p:cNvPr id="18" name="Espaço Reservado para Conteúdo 17" descr="los-3-pilares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27584" y="2996952"/>
            <a:ext cx="5616624" cy="2592288"/>
          </a:xfrm>
        </p:spPr>
      </p:pic>
      <p:pic>
        <p:nvPicPr>
          <p:cNvPr id="9" name="Espaço Reservado para Conteúdo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2276872"/>
            <a:ext cx="805370" cy="648072"/>
          </a:xfrm>
          <a:prstGeom prst="rect">
            <a:avLst/>
          </a:prstGeom>
        </p:spPr>
      </p:pic>
      <p:pic>
        <p:nvPicPr>
          <p:cNvPr id="10" name="Imagem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3848" y="2204864"/>
            <a:ext cx="792088" cy="792088"/>
          </a:xfrm>
          <a:prstGeom prst="rect">
            <a:avLst/>
          </a:prstGeom>
        </p:spPr>
      </p:pic>
      <p:pic>
        <p:nvPicPr>
          <p:cNvPr id="11" name="Imagem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2132856"/>
            <a:ext cx="936104" cy="936104"/>
          </a:xfrm>
          <a:prstGeom prst="rect">
            <a:avLst/>
          </a:prstGeom>
        </p:spPr>
      </p:pic>
      <p:pic>
        <p:nvPicPr>
          <p:cNvPr id="12" name="Imagem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2240" y="2132856"/>
            <a:ext cx="936104" cy="936104"/>
          </a:xfrm>
          <a:prstGeom prst="rect">
            <a:avLst/>
          </a:prstGeom>
        </p:spPr>
      </p:pic>
      <p:sp>
        <p:nvSpPr>
          <p:cNvPr id="13" name="Retângulo 12"/>
          <p:cNvSpPr/>
          <p:nvPr/>
        </p:nvSpPr>
        <p:spPr>
          <a:xfrm>
            <a:off x="421858" y="4149080"/>
            <a:ext cx="285399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Modelo de Negócio</a:t>
            </a:r>
            <a:endParaRPr lang="pt-BR" sz="2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4" name="Retângulo 13"/>
          <p:cNvSpPr/>
          <p:nvPr/>
        </p:nvSpPr>
        <p:spPr>
          <a:xfrm>
            <a:off x="2915816" y="4149080"/>
            <a:ext cx="244827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Processo decisório</a:t>
            </a:r>
            <a:endParaRPr lang="pt-BR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5" name="Retângulo 14"/>
          <p:cNvSpPr/>
          <p:nvPr/>
        </p:nvSpPr>
        <p:spPr>
          <a:xfrm>
            <a:off x="4932040" y="4077072"/>
            <a:ext cx="129614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2000" b="1" dirty="0" smtClean="0"/>
              <a:t>    </a:t>
            </a:r>
            <a:r>
              <a:rPr lang="pt-BR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Gente</a:t>
            </a:r>
            <a:endParaRPr lang="pt-BR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6" name="Retângulo 15"/>
          <p:cNvSpPr/>
          <p:nvPr/>
        </p:nvSpPr>
        <p:spPr>
          <a:xfrm>
            <a:off x="6516216" y="4149080"/>
            <a:ext cx="12298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Processos</a:t>
            </a:r>
            <a:endParaRPr lang="pt-BR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19" name="Imagem 18" descr="1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156176" y="2996952"/>
            <a:ext cx="1864242" cy="25922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ext Box 4"/>
          <p:cNvSpPr txBox="1">
            <a:spLocks noChangeArrowheads="1"/>
          </p:cNvSpPr>
          <p:nvPr/>
        </p:nvSpPr>
        <p:spPr bwMode="auto">
          <a:xfrm>
            <a:off x="-179512" y="692696"/>
            <a:ext cx="91440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pt-BR" sz="2300" dirty="0" smtClean="0">
                <a:latin typeface="Calibri Light" pitchFamily="34" charset="0"/>
              </a:rPr>
              <a:t>Segmentação por modelo de negócio na venda direta ao consumidor</a:t>
            </a:r>
            <a:endParaRPr lang="pt-BR" sz="2300" dirty="0">
              <a:latin typeface="Calibri Light" pitchFamily="34" charset="0"/>
            </a:endParaRPr>
          </a:p>
        </p:txBody>
      </p:sp>
      <p:sp>
        <p:nvSpPr>
          <p:cNvPr id="60" name="TextBox 5"/>
          <p:cNvSpPr txBox="1"/>
          <p:nvPr/>
        </p:nvSpPr>
        <p:spPr>
          <a:xfrm>
            <a:off x="4283968" y="6395556"/>
            <a:ext cx="48600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200" b="0" i="1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Fonte: Cluster CONSULTING / SEBRAE/MG</a:t>
            </a:r>
          </a:p>
        </p:txBody>
      </p:sp>
      <p:sp>
        <p:nvSpPr>
          <p:cNvPr id="61" name="Retângulo de cantos arredondados 60"/>
          <p:cNvSpPr/>
          <p:nvPr/>
        </p:nvSpPr>
        <p:spPr>
          <a:xfrm>
            <a:off x="509446" y="2103122"/>
            <a:ext cx="2090057" cy="2116183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/>
            <a:lightRig rig="threePt" dir="t"/>
          </a:scene3d>
          <a:sp3d>
            <a:bevelT prst="angle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2" name="Text Box 20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09446" y="2220689"/>
            <a:ext cx="2090058" cy="186799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 lIns="54000" rIns="54000"/>
          <a:lstStyle/>
          <a:p>
            <a:pPr indent="95250" algn="ctr"/>
            <a:r>
              <a:rPr lang="pt-BR" sz="1500" b="0" dirty="0" smtClean="0">
                <a:solidFill>
                  <a:schemeClr val="bg1"/>
                </a:solidFill>
                <a:latin typeface="Calibri" pitchFamily="34" charset="0"/>
                <a:cs typeface="Arial" pitchFamily="34" charset="0"/>
              </a:rPr>
              <a:t>Localizadas  indistintamente em regiões centrais e periféricas. </a:t>
            </a:r>
          </a:p>
          <a:p>
            <a:pPr indent="95250" algn="ctr"/>
            <a:r>
              <a:rPr lang="pt-BR" sz="1500" b="0" dirty="0" smtClean="0">
                <a:solidFill>
                  <a:schemeClr val="bg1"/>
                </a:solidFill>
                <a:latin typeface="Calibri" pitchFamily="34" charset="0"/>
                <a:cs typeface="Arial" pitchFamily="34" charset="0"/>
              </a:rPr>
              <a:t>Oferecem principalmente produtos panificados, bolos e biscoitos.</a:t>
            </a:r>
            <a:endParaRPr lang="pt-BR" sz="1500" b="0" dirty="0">
              <a:solidFill>
                <a:schemeClr val="bg1"/>
              </a:solidFill>
              <a:latin typeface="Calibri" pitchFamily="34" charset="0"/>
              <a:cs typeface="Arial" pitchFamily="34" charset="0"/>
            </a:endParaRPr>
          </a:p>
        </p:txBody>
      </p:sp>
      <p:sp>
        <p:nvSpPr>
          <p:cNvPr id="63" name="Retângulo de cantos arredondados 62"/>
          <p:cNvSpPr/>
          <p:nvPr/>
        </p:nvSpPr>
        <p:spPr>
          <a:xfrm>
            <a:off x="2677879" y="2103122"/>
            <a:ext cx="2090057" cy="2116183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/>
            <a:lightRig rig="threePt" dir="t"/>
          </a:scene3d>
          <a:sp3d>
            <a:bevelT prst="angle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4" name="Text Box 20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677879" y="2220689"/>
            <a:ext cx="2090058" cy="186799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 lIns="54000" rIns="54000"/>
          <a:lstStyle/>
          <a:p>
            <a:pPr indent="95250" algn="ctr"/>
            <a:r>
              <a:rPr lang="pt-BR" sz="1500" b="0" dirty="0" smtClean="0">
                <a:solidFill>
                  <a:schemeClr val="bg1"/>
                </a:solidFill>
                <a:latin typeface="Calibri" pitchFamily="34" charset="0"/>
                <a:cs typeface="Arial" pitchFamily="34" charset="0"/>
              </a:rPr>
              <a:t>Localizadas  indistintamente em regiões centrais e periféricas. </a:t>
            </a:r>
          </a:p>
          <a:p>
            <a:pPr indent="95250" algn="ctr"/>
            <a:r>
              <a:rPr lang="pt-BR" sz="1500" b="0" dirty="0" smtClean="0">
                <a:solidFill>
                  <a:schemeClr val="bg1"/>
                </a:solidFill>
                <a:latin typeface="Calibri" pitchFamily="34" charset="0"/>
                <a:cs typeface="Arial" pitchFamily="34" charset="0"/>
              </a:rPr>
              <a:t>Oferecem principalmente produtos panificados, bolos e biscoitos.</a:t>
            </a:r>
            <a:endParaRPr lang="pt-BR" sz="1500" b="0" dirty="0">
              <a:solidFill>
                <a:schemeClr val="bg1"/>
              </a:solidFill>
              <a:latin typeface="Calibri" pitchFamily="34" charset="0"/>
              <a:cs typeface="Arial" pitchFamily="34" charset="0"/>
            </a:endParaRPr>
          </a:p>
        </p:txBody>
      </p:sp>
      <p:sp>
        <p:nvSpPr>
          <p:cNvPr id="65" name="Retângulo de cantos arredondados 64"/>
          <p:cNvSpPr/>
          <p:nvPr/>
        </p:nvSpPr>
        <p:spPr>
          <a:xfrm>
            <a:off x="4833247" y="2103122"/>
            <a:ext cx="2090057" cy="2116183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/>
            <a:lightRig rig="threePt" dir="t"/>
          </a:scene3d>
          <a:sp3d>
            <a:bevelT prst="angle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6" name="Text Box 20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4833247" y="2220689"/>
            <a:ext cx="2090058" cy="186799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 lIns="54000" rIns="54000"/>
          <a:lstStyle/>
          <a:p>
            <a:pPr indent="95250" algn="ctr"/>
            <a:r>
              <a:rPr lang="pt-BR" sz="1500" b="0" dirty="0" smtClean="0">
                <a:solidFill>
                  <a:schemeClr val="bg1"/>
                </a:solidFill>
                <a:latin typeface="Calibri" pitchFamily="34" charset="0"/>
                <a:cs typeface="Arial" pitchFamily="34" charset="0"/>
              </a:rPr>
              <a:t>Localizadas  indistintamente em regiões centrais e periféricas. </a:t>
            </a:r>
          </a:p>
          <a:p>
            <a:pPr indent="95250" algn="ctr"/>
            <a:r>
              <a:rPr lang="pt-BR" sz="1500" b="0" dirty="0" smtClean="0">
                <a:solidFill>
                  <a:schemeClr val="bg1"/>
                </a:solidFill>
                <a:latin typeface="Calibri" pitchFamily="34" charset="0"/>
                <a:cs typeface="Arial" pitchFamily="34" charset="0"/>
              </a:rPr>
              <a:t>Oferecem principalmente produtos panificados, bolos e biscoitos.</a:t>
            </a:r>
            <a:endParaRPr lang="pt-BR" sz="1500" b="0" dirty="0">
              <a:solidFill>
                <a:schemeClr val="bg1"/>
              </a:solidFill>
              <a:latin typeface="Calibri" pitchFamily="34" charset="0"/>
              <a:cs typeface="Arial" pitchFamily="34" charset="0"/>
            </a:endParaRPr>
          </a:p>
        </p:txBody>
      </p:sp>
      <p:sp>
        <p:nvSpPr>
          <p:cNvPr id="67" name="Retângulo de cantos arredondados 66"/>
          <p:cNvSpPr/>
          <p:nvPr/>
        </p:nvSpPr>
        <p:spPr>
          <a:xfrm>
            <a:off x="7001683" y="2103122"/>
            <a:ext cx="2090057" cy="2116183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/>
            <a:lightRig rig="threePt" dir="t"/>
          </a:scene3d>
          <a:sp3d>
            <a:bevelT prst="angle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8" name="Text Box 20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7001683" y="2220689"/>
            <a:ext cx="2090058" cy="186799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 lIns="54000" rIns="54000"/>
          <a:lstStyle/>
          <a:p>
            <a:pPr indent="95250" algn="ctr"/>
            <a:r>
              <a:rPr lang="pt-BR" sz="1500" b="0" dirty="0" smtClean="0">
                <a:solidFill>
                  <a:schemeClr val="bg1"/>
                </a:solidFill>
                <a:latin typeface="Calibri" pitchFamily="34" charset="0"/>
                <a:cs typeface="Arial" pitchFamily="34" charset="0"/>
              </a:rPr>
              <a:t>Localizadas  indistintamente em regiões centrais e periféricas. </a:t>
            </a:r>
          </a:p>
          <a:p>
            <a:pPr indent="95250" algn="ctr"/>
            <a:r>
              <a:rPr lang="pt-BR" sz="1500" b="0" dirty="0" smtClean="0">
                <a:solidFill>
                  <a:schemeClr val="bg1"/>
                </a:solidFill>
                <a:latin typeface="Calibri" pitchFamily="34" charset="0"/>
                <a:cs typeface="Arial" pitchFamily="34" charset="0"/>
              </a:rPr>
              <a:t>Oferecem principalmente produtos </a:t>
            </a:r>
            <a:r>
              <a:rPr lang="pt-BR" sz="1500" b="0" dirty="0" err="1" smtClean="0">
                <a:solidFill>
                  <a:schemeClr val="bg1"/>
                </a:solidFill>
                <a:latin typeface="Calibri" pitchFamily="34" charset="0"/>
                <a:cs typeface="Arial" pitchFamily="34" charset="0"/>
              </a:rPr>
              <a:t>panificados</a:t>
            </a:r>
            <a:r>
              <a:rPr lang="pt-BR" sz="1500" b="0" dirty="0" smtClean="0">
                <a:solidFill>
                  <a:schemeClr val="bg1"/>
                </a:solidFill>
                <a:latin typeface="Calibri" pitchFamily="34" charset="0"/>
                <a:cs typeface="Arial" pitchFamily="34" charset="0"/>
              </a:rPr>
              <a:t>, bolos e biscoitos.</a:t>
            </a:r>
            <a:endParaRPr lang="pt-BR" sz="1500" b="0" dirty="0">
              <a:solidFill>
                <a:schemeClr val="bg1"/>
              </a:solidFill>
              <a:latin typeface="Calibri" pitchFamily="34" charset="0"/>
              <a:cs typeface="Arial" pitchFamily="34" charset="0"/>
            </a:endParaRPr>
          </a:p>
        </p:txBody>
      </p:sp>
      <p:sp>
        <p:nvSpPr>
          <p:cNvPr id="69" name="Retângulo de cantos arredondados 68"/>
          <p:cNvSpPr/>
          <p:nvPr/>
        </p:nvSpPr>
        <p:spPr>
          <a:xfrm>
            <a:off x="561705" y="4323753"/>
            <a:ext cx="2090057" cy="1867990"/>
          </a:xfrm>
          <a:prstGeom prst="roundRect">
            <a:avLst/>
          </a:prstGeom>
          <a:solidFill>
            <a:schemeClr val="accent1"/>
          </a:soli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/>
            <a:lightRig rig="threePt" dir="t"/>
          </a:scene3d>
          <a:sp3d>
            <a:bevelT prst="angle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0" name="Text Box 20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561705" y="4493571"/>
            <a:ext cx="2090058" cy="186799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 lIns="54000" rIns="54000"/>
          <a:lstStyle/>
          <a:p>
            <a:pPr indent="95250" algn="ctr">
              <a:buFont typeface="Arial" pitchFamily="34" charset="0"/>
              <a:buChar char="•"/>
            </a:pPr>
            <a:r>
              <a:rPr lang="pt-BR" sz="1500" b="0" dirty="0" smtClean="0">
                <a:solidFill>
                  <a:schemeClr val="bg1"/>
                </a:solidFill>
                <a:latin typeface="Calibri" pitchFamily="34" charset="0"/>
                <a:cs typeface="Arial" pitchFamily="34" charset="0"/>
              </a:rPr>
              <a:t>Produtos </a:t>
            </a:r>
            <a:r>
              <a:rPr lang="pt-BR" sz="1500" b="0" dirty="0" err="1" smtClean="0">
                <a:solidFill>
                  <a:schemeClr val="bg1"/>
                </a:solidFill>
                <a:latin typeface="Calibri" pitchFamily="34" charset="0"/>
                <a:cs typeface="Arial" pitchFamily="34" charset="0"/>
              </a:rPr>
              <a:t>panificados</a:t>
            </a:r>
            <a:r>
              <a:rPr lang="pt-BR" sz="1500" b="0" dirty="0" smtClean="0">
                <a:solidFill>
                  <a:schemeClr val="bg1"/>
                </a:solidFill>
                <a:latin typeface="Calibri" pitchFamily="34" charset="0"/>
                <a:cs typeface="Arial" pitchFamily="34" charset="0"/>
              </a:rPr>
              <a:t> de consumo diário;</a:t>
            </a:r>
          </a:p>
          <a:p>
            <a:pPr indent="95250" algn="ctr">
              <a:buFont typeface="Arial" pitchFamily="34" charset="0"/>
              <a:buChar char="•"/>
            </a:pPr>
            <a:r>
              <a:rPr lang="pt-BR" sz="1500" b="0" dirty="0" smtClean="0">
                <a:solidFill>
                  <a:schemeClr val="bg1"/>
                </a:solidFill>
                <a:latin typeface="Calibri" pitchFamily="34" charset="0"/>
                <a:cs typeface="Arial" pitchFamily="34" charset="0"/>
              </a:rPr>
              <a:t>Proximidade;</a:t>
            </a:r>
          </a:p>
          <a:p>
            <a:pPr indent="95250" algn="ctr">
              <a:buFont typeface="Arial" pitchFamily="34" charset="0"/>
              <a:buChar char="•"/>
            </a:pPr>
            <a:r>
              <a:rPr lang="pt-BR" sz="1500" b="0" dirty="0" smtClean="0">
                <a:solidFill>
                  <a:schemeClr val="bg1"/>
                </a:solidFill>
                <a:latin typeface="Calibri" pitchFamily="34" charset="0"/>
                <a:cs typeface="Arial" pitchFamily="34" charset="0"/>
              </a:rPr>
              <a:t>Qualidade e preço.</a:t>
            </a:r>
            <a:endParaRPr lang="pt-BR" sz="1500" b="0" dirty="0">
              <a:solidFill>
                <a:schemeClr val="bg1"/>
              </a:solidFill>
              <a:latin typeface="Calibri" pitchFamily="34" charset="0"/>
              <a:cs typeface="Arial" pitchFamily="34" charset="0"/>
            </a:endParaRPr>
          </a:p>
        </p:txBody>
      </p:sp>
      <p:sp>
        <p:nvSpPr>
          <p:cNvPr id="71" name="Retângulo de cantos arredondados 70"/>
          <p:cNvSpPr/>
          <p:nvPr/>
        </p:nvSpPr>
        <p:spPr>
          <a:xfrm>
            <a:off x="2730138" y="4323753"/>
            <a:ext cx="2090057" cy="1867990"/>
          </a:xfrm>
          <a:prstGeom prst="roundRect">
            <a:avLst/>
          </a:prstGeom>
          <a:solidFill>
            <a:schemeClr val="accent1"/>
          </a:solidFill>
          <a:ln w="9525" cap="flat" cmpd="sng" algn="ctr">
            <a:solidFill>
              <a:schemeClr val="accent1"/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/>
            <a:lightRig rig="threePt" dir="t"/>
          </a:scene3d>
          <a:sp3d>
            <a:bevelT prst="angle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2" name="Text Box 20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2730138" y="4493571"/>
            <a:ext cx="2090058" cy="186799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 lIns="54000" rIns="54000"/>
          <a:lstStyle/>
          <a:p>
            <a:pPr indent="95250" algn="ctr">
              <a:buFont typeface="Arial" pitchFamily="34" charset="0"/>
              <a:buChar char="•"/>
            </a:pPr>
            <a:r>
              <a:rPr lang="pt-BR" sz="1500" b="0" dirty="0" smtClean="0">
                <a:solidFill>
                  <a:schemeClr val="bg1"/>
                </a:solidFill>
                <a:latin typeface="Calibri" pitchFamily="34" charset="0"/>
                <a:cs typeface="Arial" pitchFamily="34" charset="0"/>
              </a:rPr>
              <a:t>Produtos </a:t>
            </a:r>
            <a:r>
              <a:rPr lang="pt-BR" sz="1500" b="0" dirty="0" err="1" smtClean="0">
                <a:solidFill>
                  <a:schemeClr val="bg1"/>
                </a:solidFill>
                <a:latin typeface="Calibri" pitchFamily="34" charset="0"/>
                <a:cs typeface="Arial" pitchFamily="34" charset="0"/>
              </a:rPr>
              <a:t>panificados</a:t>
            </a:r>
            <a:r>
              <a:rPr lang="pt-BR" sz="1500" b="0" dirty="0" smtClean="0">
                <a:solidFill>
                  <a:schemeClr val="bg1"/>
                </a:solidFill>
                <a:latin typeface="Calibri" pitchFamily="34" charset="0"/>
                <a:cs typeface="Arial" pitchFamily="34" charset="0"/>
              </a:rPr>
              <a:t> e de conveniência e de consumo diário;</a:t>
            </a:r>
          </a:p>
          <a:p>
            <a:pPr indent="95250" algn="ctr">
              <a:buFont typeface="Arial" pitchFamily="34" charset="0"/>
              <a:buChar char="•"/>
            </a:pPr>
            <a:r>
              <a:rPr lang="pt-BR" sz="1500" b="0" dirty="0" smtClean="0">
                <a:solidFill>
                  <a:schemeClr val="bg1"/>
                </a:solidFill>
                <a:latin typeface="Calibri" pitchFamily="34" charset="0"/>
                <a:cs typeface="Arial" pitchFamily="34" charset="0"/>
              </a:rPr>
              <a:t>Conveniência;</a:t>
            </a:r>
          </a:p>
          <a:p>
            <a:pPr indent="95250" algn="ctr">
              <a:buFont typeface="Arial" pitchFamily="34" charset="0"/>
              <a:buChar char="•"/>
            </a:pPr>
            <a:r>
              <a:rPr lang="pt-BR" sz="1500" b="0" dirty="0" smtClean="0">
                <a:solidFill>
                  <a:schemeClr val="bg1"/>
                </a:solidFill>
                <a:latin typeface="Calibri" pitchFamily="34" charset="0"/>
                <a:cs typeface="Arial" pitchFamily="34" charset="0"/>
              </a:rPr>
              <a:t>Qualidade e preço.</a:t>
            </a:r>
            <a:endParaRPr lang="pt-BR" sz="1500" b="0" dirty="0">
              <a:solidFill>
                <a:schemeClr val="bg1"/>
              </a:solidFill>
              <a:latin typeface="Calibri" pitchFamily="34" charset="0"/>
              <a:cs typeface="Arial" pitchFamily="34" charset="0"/>
            </a:endParaRPr>
          </a:p>
        </p:txBody>
      </p:sp>
      <p:sp>
        <p:nvSpPr>
          <p:cNvPr id="73" name="Retângulo de cantos arredondados 72"/>
          <p:cNvSpPr/>
          <p:nvPr/>
        </p:nvSpPr>
        <p:spPr>
          <a:xfrm>
            <a:off x="4885506" y="4323753"/>
            <a:ext cx="2090057" cy="1867990"/>
          </a:xfrm>
          <a:prstGeom prst="roundRect">
            <a:avLst/>
          </a:prstGeom>
          <a:solidFill>
            <a:schemeClr val="accent1"/>
          </a:soli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/>
            <a:lightRig rig="threePt" dir="t"/>
          </a:scene3d>
          <a:sp3d>
            <a:bevelT prst="angle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4" name="Text Box 20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4885506" y="4389124"/>
            <a:ext cx="2090057" cy="186799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lIns="54000" rIns="54000"/>
          <a:lstStyle/>
          <a:p>
            <a:pPr indent="95250" algn="ctr">
              <a:buFont typeface="Arial" pitchFamily="34" charset="0"/>
              <a:buChar char="•"/>
            </a:pPr>
            <a:r>
              <a:rPr lang="pt-BR" sz="1500" b="0" dirty="0" smtClean="0">
                <a:solidFill>
                  <a:schemeClr val="bg1"/>
                </a:solidFill>
                <a:latin typeface="Calibri" pitchFamily="34" charset="0"/>
                <a:cs typeface="Arial" pitchFamily="34" charset="0"/>
              </a:rPr>
              <a:t>Pães especiais e outros produtos gourmet;</a:t>
            </a:r>
          </a:p>
          <a:p>
            <a:pPr indent="95250" algn="ctr">
              <a:buFont typeface="Arial" pitchFamily="34" charset="0"/>
              <a:buChar char="•"/>
            </a:pPr>
            <a:r>
              <a:rPr lang="pt-BR" sz="1500" b="0" dirty="0" smtClean="0">
                <a:solidFill>
                  <a:schemeClr val="bg1"/>
                </a:solidFill>
                <a:latin typeface="Calibri" pitchFamily="34" charset="0"/>
                <a:cs typeface="Arial" pitchFamily="34" charset="0"/>
              </a:rPr>
              <a:t>Ocasiões especiais/preço mais elevado;</a:t>
            </a:r>
          </a:p>
          <a:p>
            <a:pPr indent="95250" algn="ctr">
              <a:buFont typeface="Arial" pitchFamily="34" charset="0"/>
              <a:buChar char="•"/>
            </a:pPr>
            <a:r>
              <a:rPr lang="pt-BR" sz="1500" b="0" dirty="0" smtClean="0">
                <a:solidFill>
                  <a:schemeClr val="bg1"/>
                </a:solidFill>
                <a:latin typeface="Calibri" pitchFamily="34" charset="0"/>
                <a:cs typeface="Arial" pitchFamily="34" charset="0"/>
              </a:rPr>
              <a:t>Alta qualidade e atendimento.</a:t>
            </a:r>
            <a:endParaRPr lang="pt-BR" sz="1500" b="0" dirty="0">
              <a:solidFill>
                <a:schemeClr val="bg1"/>
              </a:solidFill>
              <a:latin typeface="Calibri" pitchFamily="34" charset="0"/>
              <a:cs typeface="Arial" pitchFamily="34" charset="0"/>
            </a:endParaRPr>
          </a:p>
        </p:txBody>
      </p:sp>
      <p:sp>
        <p:nvSpPr>
          <p:cNvPr id="75" name="Retângulo de cantos arredondados 74"/>
          <p:cNvSpPr/>
          <p:nvPr/>
        </p:nvSpPr>
        <p:spPr>
          <a:xfrm>
            <a:off x="7053942" y="4323753"/>
            <a:ext cx="2090057" cy="1867990"/>
          </a:xfrm>
          <a:prstGeom prst="roundRect">
            <a:avLst/>
          </a:prstGeom>
          <a:solidFill>
            <a:schemeClr val="accent1"/>
          </a:soli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/>
            <a:lightRig rig="threePt" dir="t"/>
          </a:scene3d>
          <a:sp3d>
            <a:bevelT prst="angle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6" name="Text Box 20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7053942" y="4493571"/>
            <a:ext cx="2090058" cy="1711234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 lIns="54000" rIns="54000"/>
          <a:lstStyle/>
          <a:p>
            <a:pPr indent="95250" algn="ctr">
              <a:buFont typeface="Arial" pitchFamily="34" charset="0"/>
              <a:buChar char="•"/>
            </a:pPr>
            <a:r>
              <a:rPr lang="pt-BR" sz="1500" b="0" dirty="0" smtClean="0">
                <a:solidFill>
                  <a:schemeClr val="bg1"/>
                </a:solidFill>
                <a:latin typeface="Calibri" pitchFamily="34" charset="0"/>
                <a:cs typeface="Arial" pitchFamily="34" charset="0"/>
              </a:rPr>
              <a:t>Produtos </a:t>
            </a:r>
            <a:r>
              <a:rPr lang="pt-BR" sz="1500" b="0" dirty="0" err="1" smtClean="0">
                <a:solidFill>
                  <a:schemeClr val="bg1"/>
                </a:solidFill>
                <a:latin typeface="Calibri" pitchFamily="34" charset="0"/>
                <a:cs typeface="Arial" pitchFamily="34" charset="0"/>
              </a:rPr>
              <a:t>panificados</a:t>
            </a:r>
            <a:r>
              <a:rPr lang="pt-BR" sz="1500" b="0" dirty="0" smtClean="0">
                <a:solidFill>
                  <a:schemeClr val="bg1"/>
                </a:solidFill>
                <a:latin typeface="Calibri" pitchFamily="34" charset="0"/>
                <a:cs typeface="Arial" pitchFamily="34" charset="0"/>
              </a:rPr>
              <a:t> de consumo diário e refeições;</a:t>
            </a:r>
          </a:p>
          <a:p>
            <a:pPr indent="95250" algn="ctr">
              <a:buFont typeface="Arial" pitchFamily="34" charset="0"/>
              <a:buChar char="•"/>
            </a:pPr>
            <a:r>
              <a:rPr lang="pt-BR" sz="1500" b="0" dirty="0" smtClean="0">
                <a:solidFill>
                  <a:schemeClr val="bg1"/>
                </a:solidFill>
                <a:latin typeface="Calibri" pitchFamily="34" charset="0"/>
                <a:cs typeface="Arial" pitchFamily="34" charset="0"/>
              </a:rPr>
              <a:t>Conveniência, rapidez;</a:t>
            </a:r>
          </a:p>
          <a:p>
            <a:pPr indent="95250" algn="ctr">
              <a:buFont typeface="Arial" pitchFamily="34" charset="0"/>
              <a:buChar char="•"/>
            </a:pPr>
            <a:r>
              <a:rPr lang="pt-BR" sz="1500" b="0" dirty="0" smtClean="0">
                <a:solidFill>
                  <a:schemeClr val="bg1"/>
                </a:solidFill>
                <a:latin typeface="Calibri" pitchFamily="34" charset="0"/>
                <a:cs typeface="Arial" pitchFamily="34" charset="0"/>
              </a:rPr>
              <a:t>Proximidade de casa ou do trabalho.</a:t>
            </a:r>
            <a:endParaRPr lang="pt-BR" sz="1500" b="0" dirty="0">
              <a:solidFill>
                <a:schemeClr val="bg1"/>
              </a:solidFill>
              <a:latin typeface="Calibri" pitchFamily="34" charset="0"/>
              <a:cs typeface="Arial" pitchFamily="34" charset="0"/>
            </a:endParaRPr>
          </a:p>
        </p:txBody>
      </p:sp>
      <p:sp>
        <p:nvSpPr>
          <p:cNvPr id="77" name="Retângulo 76"/>
          <p:cNvSpPr/>
          <p:nvPr/>
        </p:nvSpPr>
        <p:spPr>
          <a:xfrm>
            <a:off x="64705" y="2103122"/>
            <a:ext cx="353300" cy="2116183"/>
          </a:xfrm>
          <a:prstGeom prst="rect">
            <a:avLst/>
          </a:prstGeom>
          <a:solidFill>
            <a:schemeClr val="accent2">
              <a:lumMod val="75000"/>
            </a:schemeClr>
          </a:soli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8" name="Retângulo 77"/>
          <p:cNvSpPr/>
          <p:nvPr/>
        </p:nvSpPr>
        <p:spPr>
          <a:xfrm>
            <a:off x="64703" y="4336816"/>
            <a:ext cx="353300" cy="1854928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9" name="CaixaDeTexto 78"/>
          <p:cNvSpPr txBox="1"/>
          <p:nvPr/>
        </p:nvSpPr>
        <p:spPr>
          <a:xfrm>
            <a:off x="-13063" y="4781008"/>
            <a:ext cx="400110" cy="879408"/>
          </a:xfrm>
          <a:prstGeom prst="rect">
            <a:avLst/>
          </a:prstGeom>
          <a:noFill/>
        </p:spPr>
        <p:txBody>
          <a:bodyPr vert="vert270"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DEMANDA</a:t>
            </a:r>
            <a:endParaRPr kumimoji="0" lang="pt-BR" sz="1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80" name="CaixaDeTexto 79"/>
          <p:cNvSpPr txBox="1"/>
          <p:nvPr/>
        </p:nvSpPr>
        <p:spPr>
          <a:xfrm>
            <a:off x="64703" y="2264119"/>
            <a:ext cx="400110" cy="1818768"/>
          </a:xfrm>
          <a:prstGeom prst="rect">
            <a:avLst/>
          </a:prstGeom>
          <a:noFill/>
        </p:spPr>
        <p:txBody>
          <a:bodyPr vert="vert270"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4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/>
              </a:rPr>
              <a:t>DESCRIÇÃO SEGMENTO</a:t>
            </a:r>
            <a:endParaRPr kumimoji="0" lang="pt-BR" sz="14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81" name="Text Box 20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509445" y="1462979"/>
            <a:ext cx="2090058" cy="561765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 lIns="54000" rIns="54000"/>
          <a:lstStyle/>
          <a:p>
            <a:pPr marL="0" marR="0" lvl="0" indent="9525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1" i="0" u="none" strike="noStrike" kern="0" cap="none" spc="0" normalizeH="0" baseline="0" noProof="0" dirty="0">
              <a:ln>
                <a:noFill/>
              </a:ln>
              <a:solidFill>
                <a:srgbClr val="4F81BD">
                  <a:lumMod val="75000"/>
                </a:srgbClr>
              </a:solidFill>
              <a:effectLst/>
              <a:uLnTx/>
              <a:uFillTx/>
              <a:latin typeface="Calibri"/>
              <a:cs typeface="Arial" pitchFamily="34" charset="0"/>
            </a:endParaRPr>
          </a:p>
        </p:txBody>
      </p:sp>
      <p:sp>
        <p:nvSpPr>
          <p:cNvPr id="82" name="Text Box 20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2599504" y="1462979"/>
            <a:ext cx="2090058" cy="561765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 lIns="54000" rIns="54000"/>
          <a:lstStyle/>
          <a:p>
            <a:pPr marL="0" marR="0" lvl="0" indent="9525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1" i="0" u="none" strike="noStrike" kern="0" cap="none" spc="0" normalizeH="0" baseline="0" noProof="0" dirty="0">
              <a:ln>
                <a:noFill/>
              </a:ln>
              <a:solidFill>
                <a:srgbClr val="4F81BD">
                  <a:lumMod val="75000"/>
                </a:srgbClr>
              </a:solidFill>
              <a:effectLst/>
              <a:uLnTx/>
              <a:uFillTx/>
              <a:latin typeface="Calibri"/>
              <a:cs typeface="Arial" pitchFamily="34" charset="0"/>
            </a:endParaRPr>
          </a:p>
        </p:txBody>
      </p:sp>
      <p:sp>
        <p:nvSpPr>
          <p:cNvPr id="83" name="Text Box 20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4689562" y="1462979"/>
            <a:ext cx="2090058" cy="561765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 lIns="54000" rIns="54000"/>
          <a:lstStyle/>
          <a:p>
            <a:pPr marL="0" marR="0" lvl="0" indent="9525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1" i="0" u="none" strike="noStrike" kern="0" cap="none" spc="0" normalizeH="0" baseline="0" noProof="0" dirty="0">
              <a:ln>
                <a:noFill/>
              </a:ln>
              <a:solidFill>
                <a:srgbClr val="4F81BD">
                  <a:lumMod val="75000"/>
                </a:srgbClr>
              </a:solidFill>
              <a:effectLst/>
              <a:uLnTx/>
              <a:uFillTx/>
              <a:latin typeface="Calibri"/>
              <a:cs typeface="Arial" pitchFamily="34" charset="0"/>
            </a:endParaRPr>
          </a:p>
        </p:txBody>
      </p:sp>
      <p:sp>
        <p:nvSpPr>
          <p:cNvPr id="84" name="Text Box 20"/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6923305" y="1462979"/>
            <a:ext cx="2090058" cy="561765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 lIns="54000" rIns="54000"/>
          <a:lstStyle/>
          <a:p>
            <a:pPr marL="0" marR="0" lvl="0" indent="9525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1" i="1" u="none" strike="noStrike" kern="0" cap="none" spc="0" normalizeH="0" baseline="0" noProof="0" dirty="0">
              <a:ln>
                <a:noFill/>
              </a:ln>
              <a:solidFill>
                <a:srgbClr val="4F81BD">
                  <a:lumMod val="75000"/>
                </a:srgbClr>
              </a:solidFill>
              <a:effectLst/>
              <a:uLnTx/>
              <a:uFillTx/>
              <a:latin typeface="Calibri"/>
              <a:cs typeface="Arial" pitchFamily="34" charset="0"/>
            </a:endParaRPr>
          </a:p>
        </p:txBody>
      </p:sp>
      <p:pic>
        <p:nvPicPr>
          <p:cNvPr id="31" name="Imagem 30" descr="padaria.jpg"/>
          <p:cNvPicPr>
            <a:picLocks noChangeAspect="1"/>
          </p:cNvPicPr>
          <p:nvPr/>
        </p:nvPicPr>
        <p:blipFill>
          <a:blip r:embed="rId15" cstate="print"/>
          <a:stretch>
            <a:fillRect/>
          </a:stretch>
        </p:blipFill>
        <p:spPr>
          <a:xfrm>
            <a:off x="576238" y="1412776"/>
            <a:ext cx="1907530" cy="610232"/>
          </a:xfrm>
          <a:prstGeom prst="rect">
            <a:avLst/>
          </a:prstGeom>
        </p:spPr>
      </p:pic>
      <p:sp>
        <p:nvSpPr>
          <p:cNvPr id="32" name="Retângulo 31"/>
          <p:cNvSpPr/>
          <p:nvPr/>
        </p:nvSpPr>
        <p:spPr>
          <a:xfrm>
            <a:off x="-792088" y="1414517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indent="95250" algn="ctr">
              <a:defRPr/>
            </a:pPr>
            <a:r>
              <a:rPr lang="pt-BR" b="1" kern="0" dirty="0" smtClean="0">
                <a:cs typeface="Arial" pitchFamily="34" charset="0"/>
              </a:rPr>
              <a:t>Padarias </a:t>
            </a:r>
          </a:p>
          <a:p>
            <a:pPr lvl="0" indent="95250" algn="ctr">
              <a:defRPr/>
            </a:pPr>
            <a:r>
              <a:rPr lang="pt-BR" b="1" kern="0" dirty="0" smtClean="0">
                <a:cs typeface="Arial" pitchFamily="34" charset="0"/>
              </a:rPr>
              <a:t>Tradicionais</a:t>
            </a:r>
          </a:p>
        </p:txBody>
      </p:sp>
      <p:pic>
        <p:nvPicPr>
          <p:cNvPr id="40" name="Imagem 39" descr="baguete.png"/>
          <p:cNvPicPr>
            <a:picLocks noChangeAspect="1"/>
          </p:cNvPicPr>
          <p:nvPr/>
        </p:nvPicPr>
        <p:blipFill>
          <a:blip r:embed="rId16" cstate="print"/>
          <a:stretch>
            <a:fillRect/>
          </a:stretch>
        </p:blipFill>
        <p:spPr>
          <a:xfrm>
            <a:off x="4932040" y="1412777"/>
            <a:ext cx="1872208" cy="576063"/>
          </a:xfrm>
          <a:prstGeom prst="rect">
            <a:avLst/>
          </a:prstGeom>
        </p:spPr>
      </p:pic>
      <p:sp>
        <p:nvSpPr>
          <p:cNvPr id="41" name="CaixaDeTexto 40"/>
          <p:cNvSpPr txBox="1"/>
          <p:nvPr/>
        </p:nvSpPr>
        <p:spPr>
          <a:xfrm>
            <a:off x="5220072" y="1340768"/>
            <a:ext cx="115608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indent="95250" algn="ctr">
              <a:defRPr/>
            </a:pPr>
            <a:r>
              <a:rPr lang="pt-BR" b="1" kern="0" dirty="0" smtClean="0">
                <a:cs typeface="Arial" pitchFamily="34" charset="0"/>
              </a:rPr>
              <a:t>Padarias </a:t>
            </a:r>
          </a:p>
          <a:p>
            <a:pPr lvl="0" indent="95250" algn="ctr">
              <a:defRPr/>
            </a:pPr>
            <a:r>
              <a:rPr lang="pt-BR" b="1" kern="0" dirty="0" smtClean="0">
                <a:cs typeface="Arial" pitchFamily="34" charset="0"/>
              </a:rPr>
              <a:t>Boutique</a:t>
            </a:r>
          </a:p>
          <a:p>
            <a:endParaRPr lang="pt-BR" dirty="0"/>
          </a:p>
        </p:txBody>
      </p:sp>
      <p:pic>
        <p:nvPicPr>
          <p:cNvPr id="42" name="Imagem 41" descr="resta.jpg"/>
          <p:cNvPicPr>
            <a:picLocks noChangeAspect="1"/>
          </p:cNvPicPr>
          <p:nvPr/>
        </p:nvPicPr>
        <p:blipFill>
          <a:blip r:embed="rId17" cstate="print"/>
          <a:stretch>
            <a:fillRect/>
          </a:stretch>
        </p:blipFill>
        <p:spPr>
          <a:xfrm>
            <a:off x="7092280" y="1412776"/>
            <a:ext cx="1872208" cy="576064"/>
          </a:xfrm>
          <a:prstGeom prst="rect">
            <a:avLst/>
          </a:prstGeom>
        </p:spPr>
      </p:pic>
      <p:sp>
        <p:nvSpPr>
          <p:cNvPr id="43" name="CaixaDeTexto 42"/>
          <p:cNvSpPr txBox="1"/>
          <p:nvPr/>
        </p:nvSpPr>
        <p:spPr>
          <a:xfrm>
            <a:off x="7335898" y="1340768"/>
            <a:ext cx="141256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indent="95250" algn="ctr">
              <a:defRPr/>
            </a:pPr>
            <a:r>
              <a:rPr lang="pt-BR" b="1" kern="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Arial" pitchFamily="34" charset="0"/>
              </a:rPr>
              <a:t>Padarias </a:t>
            </a:r>
          </a:p>
          <a:p>
            <a:pPr lvl="0" indent="95250" algn="ctr">
              <a:defRPr/>
            </a:pPr>
            <a:r>
              <a:rPr lang="pt-BR" b="1" i="1" kern="0" dirty="0" err="1" smtClean="0">
                <a:solidFill>
                  <a:schemeClr val="tx1">
                    <a:lumMod val="95000"/>
                    <a:lumOff val="5000"/>
                  </a:schemeClr>
                </a:solidFill>
                <a:cs typeface="Arial" pitchFamily="34" charset="0"/>
              </a:rPr>
              <a:t>Foodservice</a:t>
            </a:r>
            <a:endParaRPr lang="pt-BR" b="1" i="1" kern="0" dirty="0" smtClean="0">
              <a:solidFill>
                <a:schemeClr val="tx1">
                  <a:lumMod val="95000"/>
                  <a:lumOff val="5000"/>
                </a:schemeClr>
              </a:solidFill>
              <a:cs typeface="Arial" pitchFamily="34" charset="0"/>
            </a:endParaRPr>
          </a:p>
          <a:p>
            <a:endParaRPr lang="pt-BR" dirty="0"/>
          </a:p>
        </p:txBody>
      </p:sp>
      <p:pic>
        <p:nvPicPr>
          <p:cNvPr id="44" name="Imagem 43" descr="super.jpg"/>
          <p:cNvPicPr>
            <a:picLocks noChangeAspect="1"/>
          </p:cNvPicPr>
          <p:nvPr/>
        </p:nvPicPr>
        <p:blipFill>
          <a:blip r:embed="rId18" cstate="print"/>
          <a:stretch>
            <a:fillRect/>
          </a:stretch>
        </p:blipFill>
        <p:spPr>
          <a:xfrm>
            <a:off x="2771800" y="1412777"/>
            <a:ext cx="1872208" cy="576064"/>
          </a:xfrm>
          <a:prstGeom prst="rect">
            <a:avLst/>
          </a:prstGeom>
        </p:spPr>
      </p:pic>
      <p:sp>
        <p:nvSpPr>
          <p:cNvPr id="45" name="CaixaDeTexto 44"/>
          <p:cNvSpPr txBox="1"/>
          <p:nvPr/>
        </p:nvSpPr>
        <p:spPr>
          <a:xfrm>
            <a:off x="3054143" y="1340768"/>
            <a:ext cx="122982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indent="95250" algn="ctr">
              <a:defRPr/>
            </a:pPr>
            <a:r>
              <a:rPr lang="pt-BR" b="1" kern="0" dirty="0" smtClean="0">
                <a:cs typeface="Arial" pitchFamily="34" charset="0"/>
              </a:rPr>
              <a:t>Padarias </a:t>
            </a:r>
          </a:p>
          <a:p>
            <a:pPr lvl="0" indent="95250" algn="ctr">
              <a:defRPr/>
            </a:pPr>
            <a:r>
              <a:rPr lang="pt-BR" b="1" kern="0" dirty="0" smtClean="0">
                <a:cs typeface="Arial" pitchFamily="34" charset="0"/>
              </a:rPr>
              <a:t>“</a:t>
            </a:r>
            <a:r>
              <a:rPr lang="pt-BR" b="1" kern="0" dirty="0" err="1" smtClean="0">
                <a:cs typeface="Arial" pitchFamily="34" charset="0"/>
              </a:rPr>
              <a:t>In-store</a:t>
            </a:r>
            <a:r>
              <a:rPr lang="pt-BR" b="1" kern="0" dirty="0" smtClean="0">
                <a:cs typeface="Arial" pitchFamily="34" charset="0"/>
              </a:rPr>
              <a:t>”</a:t>
            </a:r>
          </a:p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157400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Imagem 3" descr="mapa-brasil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7163" y="358775"/>
            <a:ext cx="6491287" cy="6394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3" name="Tabela 2"/>
          <p:cNvGraphicFramePr>
            <a:graphicFrameLocks noGrp="1"/>
          </p:cNvGraphicFramePr>
          <p:nvPr/>
        </p:nvGraphicFramePr>
        <p:xfrm>
          <a:off x="2609850" y="2600325"/>
          <a:ext cx="609600" cy="284163"/>
        </p:xfrm>
        <a:graphic>
          <a:graphicData uri="http://schemas.openxmlformats.org/drawingml/2006/table">
            <a:tbl>
              <a:tblPr/>
              <a:tblGrid>
                <a:gridCol w="609600"/>
              </a:tblGrid>
              <a:tr h="284163">
                <a:tc>
                  <a:txBody>
                    <a:bodyPr/>
                    <a:lstStyle/>
                    <a:p>
                      <a:pPr algn="r" fontAlgn="b"/>
                      <a:endParaRPr lang="pt-BR" sz="1800" b="1" i="0" u="none" strike="noStrike" dirty="0">
                        <a:solidFill>
                          <a:schemeClr val="bg1"/>
                        </a:solidFill>
                        <a:latin typeface="Calibri"/>
                      </a:endParaRPr>
                    </a:p>
                  </a:txBody>
                  <a:tcPr marL="9525" marR="9525" marT="953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6" name="Tabela 5"/>
          <p:cNvGraphicFramePr>
            <a:graphicFrameLocks noGrp="1"/>
          </p:cNvGraphicFramePr>
          <p:nvPr/>
        </p:nvGraphicFramePr>
        <p:xfrm>
          <a:off x="6700838" y="1852613"/>
          <a:ext cx="1219200" cy="284162"/>
        </p:xfrm>
        <a:graphic>
          <a:graphicData uri="http://schemas.openxmlformats.org/drawingml/2006/table">
            <a:tbl>
              <a:tblPr/>
              <a:tblGrid>
                <a:gridCol w="1219200"/>
              </a:tblGrid>
              <a:tr h="284162">
                <a:tc>
                  <a:txBody>
                    <a:bodyPr/>
                    <a:lstStyle/>
                    <a:p>
                      <a:pPr algn="r" fontAlgn="b"/>
                      <a:endParaRPr lang="pt-BR" sz="1800" b="1" i="0" u="none" strike="noStrike" dirty="0">
                        <a:solidFill>
                          <a:schemeClr val="bg1"/>
                        </a:solidFill>
                        <a:latin typeface="Calibri"/>
                      </a:endParaRPr>
                    </a:p>
                  </a:txBody>
                  <a:tcPr marL="9525" marR="9525" marT="953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9" name="Tabela 8"/>
          <p:cNvGraphicFramePr>
            <a:graphicFrameLocks noGrp="1"/>
          </p:cNvGraphicFramePr>
          <p:nvPr/>
        </p:nvGraphicFramePr>
        <p:xfrm>
          <a:off x="5030788" y="3490913"/>
          <a:ext cx="444500" cy="284162"/>
        </p:xfrm>
        <a:graphic>
          <a:graphicData uri="http://schemas.openxmlformats.org/drawingml/2006/table">
            <a:tbl>
              <a:tblPr/>
              <a:tblGrid>
                <a:gridCol w="444500"/>
              </a:tblGrid>
              <a:tr h="284162">
                <a:tc>
                  <a:txBody>
                    <a:bodyPr/>
                    <a:lstStyle/>
                    <a:p>
                      <a:pPr algn="r" fontAlgn="b"/>
                      <a:endParaRPr lang="pt-BR" sz="18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35" marR="9535" marT="954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20" name="Tabela 19"/>
          <p:cNvGraphicFramePr>
            <a:graphicFrameLocks noGrp="1"/>
          </p:cNvGraphicFramePr>
          <p:nvPr/>
        </p:nvGraphicFramePr>
        <p:xfrm>
          <a:off x="346075" y="104775"/>
          <a:ext cx="7226300" cy="266700"/>
        </p:xfrm>
        <a:graphic>
          <a:graphicData uri="http://schemas.openxmlformats.org/drawingml/2006/table">
            <a:tbl>
              <a:tblPr/>
              <a:tblGrid>
                <a:gridCol w="7226300"/>
              </a:tblGrid>
              <a:tr h="266700">
                <a:tc>
                  <a:txBody>
                    <a:bodyPr/>
                    <a:lstStyle/>
                    <a:p>
                      <a:pPr algn="ctr" fontAlgn="b"/>
                      <a:r>
                        <a:rPr lang="pt-BR" sz="1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Quantidade de empresas atendidas </a:t>
                      </a:r>
                      <a:r>
                        <a:rPr lang="pt-BR" sz="16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2017</a:t>
                      </a:r>
                      <a:endParaRPr lang="pt-BR" sz="16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759" marR="8759" marT="87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24" name="Tabela 23"/>
          <p:cNvGraphicFramePr>
            <a:graphicFrameLocks noGrp="1"/>
          </p:cNvGraphicFramePr>
          <p:nvPr/>
        </p:nvGraphicFramePr>
        <p:xfrm>
          <a:off x="579438" y="1276350"/>
          <a:ext cx="2030412" cy="4603760"/>
        </p:xfrm>
        <a:graphic>
          <a:graphicData uri="http://schemas.openxmlformats.org/drawingml/2006/table">
            <a:tbl>
              <a:tblPr/>
              <a:tblGrid>
                <a:gridCol w="1606550"/>
                <a:gridCol w="423862"/>
              </a:tblGrid>
              <a:tr h="230188">
                <a:tc>
                  <a:txBody>
                    <a:bodyPr/>
                    <a:lstStyle/>
                    <a:p>
                      <a:pPr marL="0" marR="0" lvl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Geneva" charset="0"/>
                        </a:rPr>
                        <a:t>1- Alagoas (AL) </a:t>
                      </a:r>
                    </a:p>
                  </a:txBody>
                  <a:tcPr marL="10616" marR="10616" marT="10617" marB="0" anchor="b" horzOverflow="overflow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Geneva" charset="0"/>
                        </a:rPr>
                        <a:t>1</a:t>
                      </a:r>
                    </a:p>
                  </a:txBody>
                  <a:tcPr marL="10616" marR="10616" marT="10617" marB="0" anchor="ctr" horzOverflow="overflow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0188">
                <a:tc>
                  <a:txBody>
                    <a:bodyPr/>
                    <a:lstStyle/>
                    <a:p>
                      <a:pPr marL="0" marR="0" lvl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Geneva" charset="0"/>
                        </a:rPr>
                        <a:t>2- Amapá (AP) </a:t>
                      </a:r>
                    </a:p>
                  </a:txBody>
                  <a:tcPr marL="10616" marR="10616" marT="10617" marB="0" anchor="b" horzOverflow="overflow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Geneva" charset="0"/>
                        </a:rPr>
                        <a:t>10</a:t>
                      </a:r>
                    </a:p>
                  </a:txBody>
                  <a:tcPr marL="10616" marR="10616" marT="10617" marB="0" anchor="ctr" horzOverflow="overflow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0188">
                <a:tc>
                  <a:txBody>
                    <a:bodyPr/>
                    <a:lstStyle/>
                    <a:p>
                      <a:pPr marL="0" marR="0" lvl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Geneva" charset="0"/>
                        </a:rPr>
                        <a:t>3- Amazonas (AM) </a:t>
                      </a:r>
                    </a:p>
                  </a:txBody>
                  <a:tcPr marL="10616" marR="10616" marT="10617" marB="0" anchor="b" horzOverflow="overflow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Geneva" charset="0"/>
                        </a:rPr>
                        <a:t>18</a:t>
                      </a:r>
                    </a:p>
                  </a:txBody>
                  <a:tcPr marL="10616" marR="10616" marT="10617" marB="0" anchor="ctr" horzOverflow="overflow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0188">
                <a:tc>
                  <a:txBody>
                    <a:bodyPr/>
                    <a:lstStyle/>
                    <a:p>
                      <a:pPr marL="0" marR="0" lvl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Geneva" charset="0"/>
                        </a:rPr>
                        <a:t>4- Bahia (BA) </a:t>
                      </a:r>
                    </a:p>
                  </a:txBody>
                  <a:tcPr marL="10616" marR="10616" marT="10617" marB="0" anchor="b" horzOverflow="overflow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Geneva" charset="0"/>
                        </a:rPr>
                        <a:t>60</a:t>
                      </a:r>
                    </a:p>
                  </a:txBody>
                  <a:tcPr marL="10616" marR="10616" marT="10617" marB="0" anchor="ctr" horzOverflow="overflow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0188">
                <a:tc>
                  <a:txBody>
                    <a:bodyPr/>
                    <a:lstStyle/>
                    <a:p>
                      <a:pPr marL="0" marR="0" lvl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Geneva" charset="0"/>
                        </a:rPr>
                        <a:t>5- Ceará (CE) </a:t>
                      </a:r>
                    </a:p>
                  </a:txBody>
                  <a:tcPr marL="10616" marR="10616" marT="10617" marB="0" anchor="b" horzOverflow="overflow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Geneva" charset="0"/>
                        </a:rPr>
                        <a:t>2</a:t>
                      </a:r>
                    </a:p>
                  </a:txBody>
                  <a:tcPr marL="10616" marR="10616" marT="10617" marB="0" anchor="ctr" horzOverflow="overflow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0188">
                <a:tc>
                  <a:txBody>
                    <a:bodyPr/>
                    <a:lstStyle/>
                    <a:p>
                      <a:pPr marL="0" marR="0" lvl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Geneva" charset="0"/>
                        </a:rPr>
                        <a:t>6- Distrito Federal (DF) </a:t>
                      </a:r>
                    </a:p>
                  </a:txBody>
                  <a:tcPr marL="10616" marR="10616" marT="10617" marB="0" anchor="b" horzOverflow="overflow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Geneva" charset="0"/>
                        </a:rPr>
                        <a:t>44</a:t>
                      </a:r>
                    </a:p>
                  </a:txBody>
                  <a:tcPr marL="10616" marR="10616" marT="10617" marB="0" anchor="ctr" horzOverflow="overflow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0188">
                <a:tc>
                  <a:txBody>
                    <a:bodyPr/>
                    <a:lstStyle/>
                    <a:p>
                      <a:pPr marL="0" marR="0" lvl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Geneva" charset="0"/>
                        </a:rPr>
                        <a:t>7- Espírito Santo (ES) </a:t>
                      </a:r>
                    </a:p>
                  </a:txBody>
                  <a:tcPr marL="10616" marR="10616" marT="10617" marB="0" anchor="b" horzOverflow="overflow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Geneva" charset="0"/>
                        </a:rPr>
                        <a:t>37</a:t>
                      </a:r>
                    </a:p>
                  </a:txBody>
                  <a:tcPr marL="10616" marR="10616" marT="10617" marB="0" anchor="ctr" horzOverflow="overflow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0188">
                <a:tc>
                  <a:txBody>
                    <a:bodyPr/>
                    <a:lstStyle/>
                    <a:p>
                      <a:pPr marL="0" marR="0" lvl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Geneva" charset="0"/>
                        </a:rPr>
                        <a:t>8- Goiás (GO) </a:t>
                      </a:r>
                    </a:p>
                  </a:txBody>
                  <a:tcPr marL="10616" marR="10616" marT="10617" marB="0" anchor="b" horzOverflow="overflow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Geneva" charset="0"/>
                        </a:rPr>
                        <a:t>5</a:t>
                      </a:r>
                    </a:p>
                  </a:txBody>
                  <a:tcPr marL="10616" marR="10616" marT="10617" marB="0" anchor="ctr" horzOverflow="overflow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0188">
                <a:tc>
                  <a:txBody>
                    <a:bodyPr/>
                    <a:lstStyle/>
                    <a:p>
                      <a:pPr marL="0" marR="0" lvl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Geneva" charset="0"/>
                        </a:rPr>
                        <a:t>9- Mato Grosso do Sul (MS) </a:t>
                      </a:r>
                    </a:p>
                  </a:txBody>
                  <a:tcPr marL="10616" marR="10616" marT="10617" marB="0" anchor="b" horzOverflow="overflow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Geneva" charset="0"/>
                        </a:rPr>
                        <a:t>52</a:t>
                      </a:r>
                    </a:p>
                  </a:txBody>
                  <a:tcPr marL="10616" marR="10616" marT="10617" marB="0" anchor="b" horzOverflow="overflow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0188">
                <a:tc>
                  <a:txBody>
                    <a:bodyPr/>
                    <a:lstStyle/>
                    <a:p>
                      <a:pPr marL="0" marR="0" lvl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Geneva" charset="0"/>
                        </a:rPr>
                        <a:t>10- Minas Gerais (MG) </a:t>
                      </a:r>
                    </a:p>
                  </a:txBody>
                  <a:tcPr marL="10616" marR="10616" marT="10617" marB="0" anchor="b" horzOverflow="overflow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Geneva" charset="0"/>
                        </a:rPr>
                        <a:t>115</a:t>
                      </a:r>
                    </a:p>
                  </a:txBody>
                  <a:tcPr marL="10616" marR="10616" marT="10617" marB="0" anchor="b" horzOverflow="overflow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0188">
                <a:tc>
                  <a:txBody>
                    <a:bodyPr/>
                    <a:lstStyle/>
                    <a:p>
                      <a:pPr marL="0" marR="0" lvl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Geneva" charset="0"/>
                        </a:rPr>
                        <a:t>11- Pará (PA) </a:t>
                      </a:r>
                    </a:p>
                  </a:txBody>
                  <a:tcPr marL="10616" marR="10616" marT="10617" marB="0" anchor="b" horzOverflow="overflow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Geneva" charset="0"/>
                        </a:rPr>
                        <a:t>3</a:t>
                      </a:r>
                    </a:p>
                  </a:txBody>
                  <a:tcPr marL="10616" marR="10616" marT="10617" marB="0" anchor="b" horzOverflow="overflow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0188">
                <a:tc>
                  <a:txBody>
                    <a:bodyPr/>
                    <a:lstStyle/>
                    <a:p>
                      <a:pPr marL="0" marR="0" lvl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Geneva" charset="0"/>
                        </a:rPr>
                        <a:t>12- Paraná (PR) </a:t>
                      </a:r>
                    </a:p>
                  </a:txBody>
                  <a:tcPr marL="10616" marR="10616" marT="10617" marB="0" anchor="b" horzOverflow="overflow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Geneva" charset="0"/>
                        </a:rPr>
                        <a:t>32</a:t>
                      </a:r>
                    </a:p>
                  </a:txBody>
                  <a:tcPr marL="10616" marR="10616" marT="10617" marB="0" anchor="b" horzOverflow="overflow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0188">
                <a:tc>
                  <a:txBody>
                    <a:bodyPr/>
                    <a:lstStyle/>
                    <a:p>
                      <a:pPr marL="0" marR="0" lvl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Geneva" charset="0"/>
                        </a:rPr>
                        <a:t>13- Pernambuco (PE) </a:t>
                      </a:r>
                    </a:p>
                  </a:txBody>
                  <a:tcPr marL="10616" marR="10616" marT="10617" marB="0" anchor="b" horzOverflow="overflow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Geneva" charset="0"/>
                        </a:rPr>
                        <a:t>2</a:t>
                      </a:r>
                    </a:p>
                  </a:txBody>
                  <a:tcPr marL="10616" marR="10616" marT="10617" marB="0" anchor="b" horzOverflow="overflow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0188">
                <a:tc>
                  <a:txBody>
                    <a:bodyPr/>
                    <a:lstStyle/>
                    <a:p>
                      <a:pPr marL="0" marR="0" lvl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Geneva" charset="0"/>
                        </a:rPr>
                        <a:t>14- Piauí (PI) </a:t>
                      </a:r>
                    </a:p>
                  </a:txBody>
                  <a:tcPr marL="10616" marR="10616" marT="10617" marB="0" anchor="b" horzOverflow="overflow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Geneva" charset="0"/>
                        </a:rPr>
                        <a:t>13</a:t>
                      </a:r>
                    </a:p>
                  </a:txBody>
                  <a:tcPr marL="10616" marR="10616" marT="10617" marB="0" anchor="b" horzOverflow="overflow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0188">
                <a:tc>
                  <a:txBody>
                    <a:bodyPr/>
                    <a:lstStyle/>
                    <a:p>
                      <a:pPr marL="0" marR="0" lvl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Geneva" charset="0"/>
                        </a:rPr>
                        <a:t>15- Rio de Janeiro (RJ) </a:t>
                      </a:r>
                    </a:p>
                  </a:txBody>
                  <a:tcPr marL="10616" marR="10616" marT="10617" marB="0" anchor="b" horzOverflow="overflow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Geneva" charset="0"/>
                        </a:rPr>
                        <a:t>4</a:t>
                      </a:r>
                    </a:p>
                  </a:txBody>
                  <a:tcPr marL="10616" marR="10616" marT="10617" marB="0" anchor="b" horzOverflow="overflow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0188">
                <a:tc>
                  <a:txBody>
                    <a:bodyPr/>
                    <a:lstStyle/>
                    <a:p>
                      <a:pPr marL="0" marR="0" lvl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Geneva" charset="0"/>
                        </a:rPr>
                        <a:t>16- Rio Grande do Norte (RN) </a:t>
                      </a:r>
                    </a:p>
                  </a:txBody>
                  <a:tcPr marL="10616" marR="10616" marT="10617" marB="0" anchor="b" horzOverflow="overflow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Geneva" charset="0"/>
                        </a:rPr>
                        <a:t>3</a:t>
                      </a:r>
                    </a:p>
                  </a:txBody>
                  <a:tcPr marL="10616" marR="10616" marT="10617" marB="0" anchor="b" horzOverflow="overflow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0188">
                <a:tc>
                  <a:txBody>
                    <a:bodyPr/>
                    <a:lstStyle/>
                    <a:p>
                      <a:pPr marL="0" marR="0" lvl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Geneva" charset="0"/>
                        </a:rPr>
                        <a:t>17- Rio Grande do Sul (RS) </a:t>
                      </a:r>
                    </a:p>
                  </a:txBody>
                  <a:tcPr marL="10616" marR="10616" marT="10617" marB="0" anchor="b" horzOverflow="overflow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Geneva" charset="0"/>
                        </a:rPr>
                        <a:t>1</a:t>
                      </a:r>
                    </a:p>
                  </a:txBody>
                  <a:tcPr marL="10616" marR="10616" marT="10617" marB="0" anchor="b" horzOverflow="overflow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0188">
                <a:tc>
                  <a:txBody>
                    <a:bodyPr/>
                    <a:lstStyle/>
                    <a:p>
                      <a:pPr marL="0" marR="0" lvl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Geneva" charset="0"/>
                        </a:rPr>
                        <a:t>18- São Paulo (SP) </a:t>
                      </a:r>
                    </a:p>
                  </a:txBody>
                  <a:tcPr marL="10616" marR="10616" marT="10617" marB="0" anchor="b" horzOverflow="overflow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Geneva" charset="0"/>
                        </a:rPr>
                        <a:t>5</a:t>
                      </a:r>
                    </a:p>
                  </a:txBody>
                  <a:tcPr marL="10616" marR="10616" marT="10617" marB="0" anchor="b" horzOverflow="overflow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0188">
                <a:tc>
                  <a:txBody>
                    <a:bodyPr/>
                    <a:lstStyle/>
                    <a:p>
                      <a:pPr marL="0" marR="0" lvl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Geneva" charset="0"/>
                        </a:rPr>
                        <a:t>19- Sergipe (SE) </a:t>
                      </a:r>
                    </a:p>
                  </a:txBody>
                  <a:tcPr marL="10616" marR="10616" marT="10617" marB="0" anchor="b" horzOverflow="overflow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Geneva" charset="0"/>
                        </a:rPr>
                        <a:t>6</a:t>
                      </a:r>
                    </a:p>
                  </a:txBody>
                  <a:tcPr marL="10616" marR="10616" marT="10617" marB="0" anchor="b" horzOverflow="overflow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0188">
                <a:tc>
                  <a:txBody>
                    <a:bodyPr/>
                    <a:lstStyle/>
                    <a:p>
                      <a:pPr marL="0" marR="0" lvl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Geneva" charset="0"/>
                        </a:rPr>
                        <a:t>TOTAL</a:t>
                      </a:r>
                    </a:p>
                  </a:txBody>
                  <a:tcPr marL="10616" marR="10616" marT="10617" marB="0" anchor="b" horzOverflow="overflow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Geneva" charset="0"/>
                        </a:rPr>
                        <a:t>413</a:t>
                      </a:r>
                    </a:p>
                  </a:txBody>
                  <a:tcPr marL="10616" marR="10616" marT="10617" marB="0" anchor="b" horzOverflow="overflow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5" name="Tabela 24"/>
          <p:cNvGraphicFramePr>
            <a:graphicFrameLocks noGrp="1"/>
          </p:cNvGraphicFramePr>
          <p:nvPr/>
        </p:nvGraphicFramePr>
        <p:xfrm>
          <a:off x="7608888" y="2897188"/>
          <a:ext cx="381000" cy="284162"/>
        </p:xfrm>
        <a:graphic>
          <a:graphicData uri="http://schemas.openxmlformats.org/drawingml/2006/table">
            <a:tbl>
              <a:tblPr/>
              <a:tblGrid>
                <a:gridCol w="381000"/>
              </a:tblGrid>
              <a:tr h="284162">
                <a:tc>
                  <a:txBody>
                    <a:bodyPr/>
                    <a:lstStyle/>
                    <a:p>
                      <a:pPr algn="ctr" fontAlgn="ctr"/>
                      <a:endParaRPr lang="pt-BR" sz="1800" b="1" i="0" u="none" strike="noStrike" dirty="0">
                        <a:solidFill>
                          <a:schemeClr val="bg1"/>
                        </a:solidFill>
                        <a:latin typeface="Calibri"/>
                      </a:endParaRPr>
                    </a:p>
                  </a:txBody>
                  <a:tcPr marL="9525" marR="9525" marT="953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23" name="Tabela 22"/>
          <p:cNvGraphicFramePr>
            <a:graphicFrameLocks noGrp="1"/>
          </p:cNvGraphicFramePr>
          <p:nvPr/>
        </p:nvGraphicFramePr>
        <p:xfrm>
          <a:off x="6837363" y="1852613"/>
          <a:ext cx="381000" cy="284162"/>
        </p:xfrm>
        <a:graphic>
          <a:graphicData uri="http://schemas.openxmlformats.org/drawingml/2006/table">
            <a:tbl>
              <a:tblPr/>
              <a:tblGrid>
                <a:gridCol w="381000"/>
              </a:tblGrid>
              <a:tr h="284162">
                <a:tc>
                  <a:txBody>
                    <a:bodyPr/>
                    <a:lstStyle/>
                    <a:p>
                      <a:pPr algn="ctr" fontAlgn="ctr"/>
                      <a:endParaRPr lang="pt-BR" sz="1800" b="1" i="0" u="none" strike="noStrike" dirty="0">
                        <a:solidFill>
                          <a:schemeClr val="bg1"/>
                        </a:solidFill>
                        <a:latin typeface="Calibri"/>
                      </a:endParaRPr>
                    </a:p>
                  </a:txBody>
                  <a:tcPr marL="9525" marR="9525" marT="953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16460" name="CaixaDeTexto 1"/>
          <p:cNvSpPr txBox="1">
            <a:spLocks noChangeArrowheads="1"/>
          </p:cNvSpPr>
          <p:nvPr/>
        </p:nvSpPr>
        <p:spPr bwMode="auto">
          <a:xfrm>
            <a:off x="3983038" y="2136775"/>
            <a:ext cx="41275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9pPr>
          </a:lstStyle>
          <a:p>
            <a:pPr eaLnBrk="1" hangingPunct="1"/>
            <a:r>
              <a:rPr lang="pt-BR" sz="1600" b="1"/>
              <a:t>18</a:t>
            </a:r>
          </a:p>
        </p:txBody>
      </p:sp>
      <p:sp>
        <p:nvSpPr>
          <p:cNvPr id="16461" name="CaixaDeTexto 21"/>
          <p:cNvSpPr txBox="1">
            <a:spLocks noChangeArrowheads="1"/>
          </p:cNvSpPr>
          <p:nvPr/>
        </p:nvSpPr>
        <p:spPr bwMode="auto">
          <a:xfrm>
            <a:off x="6029325" y="769938"/>
            <a:ext cx="41275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9pPr>
          </a:lstStyle>
          <a:p>
            <a:pPr eaLnBrk="1" hangingPunct="1"/>
            <a:r>
              <a:rPr lang="pt-BR" sz="1600" b="1"/>
              <a:t>10</a:t>
            </a:r>
          </a:p>
        </p:txBody>
      </p:sp>
      <p:sp>
        <p:nvSpPr>
          <p:cNvPr id="16462" name="CaixaDeTexto 25"/>
          <p:cNvSpPr txBox="1">
            <a:spLocks noChangeArrowheads="1"/>
          </p:cNvSpPr>
          <p:nvPr/>
        </p:nvSpPr>
        <p:spPr bwMode="auto">
          <a:xfrm>
            <a:off x="7572375" y="3322638"/>
            <a:ext cx="550863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9pPr>
          </a:lstStyle>
          <a:p>
            <a:pPr eaLnBrk="1" hangingPunct="1"/>
            <a:r>
              <a:rPr lang="pt-BR" sz="1600" b="1"/>
              <a:t>60</a:t>
            </a:r>
          </a:p>
        </p:txBody>
      </p:sp>
      <p:sp>
        <p:nvSpPr>
          <p:cNvPr id="16463" name="CaixaDeTexto 27"/>
          <p:cNvSpPr txBox="1">
            <a:spLocks noChangeArrowheads="1"/>
          </p:cNvSpPr>
          <p:nvPr/>
        </p:nvSpPr>
        <p:spPr bwMode="auto">
          <a:xfrm>
            <a:off x="7920038" y="1798638"/>
            <a:ext cx="29845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9pPr>
          </a:lstStyle>
          <a:p>
            <a:pPr eaLnBrk="1" hangingPunct="1"/>
            <a:r>
              <a:rPr lang="pt-BR" sz="1600" b="1"/>
              <a:t>2</a:t>
            </a:r>
          </a:p>
        </p:txBody>
      </p:sp>
      <p:sp>
        <p:nvSpPr>
          <p:cNvPr id="16464" name="CaixaDeTexto 29"/>
          <p:cNvSpPr txBox="1">
            <a:spLocks noChangeArrowheads="1"/>
          </p:cNvSpPr>
          <p:nvPr/>
        </p:nvSpPr>
        <p:spPr bwMode="auto">
          <a:xfrm>
            <a:off x="6423025" y="3475038"/>
            <a:ext cx="60642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9pPr>
          </a:lstStyle>
          <a:p>
            <a:pPr eaLnBrk="1" hangingPunct="1"/>
            <a:r>
              <a:rPr lang="pt-BR" sz="1600" b="1"/>
              <a:t>44</a:t>
            </a:r>
          </a:p>
        </p:txBody>
      </p:sp>
      <p:sp>
        <p:nvSpPr>
          <p:cNvPr id="16465" name="CaixaDeTexto 30"/>
          <p:cNvSpPr txBox="1">
            <a:spLocks noChangeArrowheads="1"/>
          </p:cNvSpPr>
          <p:nvPr/>
        </p:nvSpPr>
        <p:spPr bwMode="auto">
          <a:xfrm>
            <a:off x="8086725" y="4278313"/>
            <a:ext cx="41275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9pPr>
          </a:lstStyle>
          <a:p>
            <a:pPr eaLnBrk="1" hangingPunct="1"/>
            <a:r>
              <a:rPr lang="pt-BR" sz="1600" b="1"/>
              <a:t>37</a:t>
            </a:r>
          </a:p>
        </p:txBody>
      </p:sp>
      <p:sp>
        <p:nvSpPr>
          <p:cNvPr id="16466" name="CaixaDeTexto 7167"/>
          <p:cNvSpPr txBox="1">
            <a:spLocks noChangeArrowheads="1"/>
          </p:cNvSpPr>
          <p:nvPr/>
        </p:nvSpPr>
        <p:spPr bwMode="auto">
          <a:xfrm>
            <a:off x="6292850" y="3941763"/>
            <a:ext cx="29845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9pPr>
          </a:lstStyle>
          <a:p>
            <a:pPr eaLnBrk="1" hangingPunct="1"/>
            <a:r>
              <a:rPr lang="pt-BR" sz="1600" b="1"/>
              <a:t>5</a:t>
            </a:r>
          </a:p>
        </p:txBody>
      </p:sp>
      <p:sp>
        <p:nvSpPr>
          <p:cNvPr id="16467" name="CaixaDeTexto 3"/>
          <p:cNvSpPr txBox="1">
            <a:spLocks noChangeArrowheads="1"/>
          </p:cNvSpPr>
          <p:nvPr/>
        </p:nvSpPr>
        <p:spPr bwMode="auto">
          <a:xfrm>
            <a:off x="7097713" y="3813175"/>
            <a:ext cx="51117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9pPr>
          </a:lstStyle>
          <a:p>
            <a:pPr eaLnBrk="1" hangingPunct="1"/>
            <a:r>
              <a:rPr lang="pt-BR" sz="1600" b="1"/>
              <a:t>115</a:t>
            </a:r>
          </a:p>
        </p:txBody>
      </p:sp>
      <p:sp>
        <p:nvSpPr>
          <p:cNvPr id="16468" name="CaixaDeTexto 4"/>
          <p:cNvSpPr txBox="1">
            <a:spLocks noChangeArrowheads="1"/>
          </p:cNvSpPr>
          <p:nvPr/>
        </p:nvSpPr>
        <p:spPr bwMode="auto">
          <a:xfrm>
            <a:off x="5602288" y="4502150"/>
            <a:ext cx="561975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9pPr>
          </a:lstStyle>
          <a:p>
            <a:pPr eaLnBrk="1" hangingPunct="1"/>
            <a:r>
              <a:rPr lang="pt-BR" sz="1600" b="1"/>
              <a:t>52</a:t>
            </a:r>
          </a:p>
        </p:txBody>
      </p:sp>
      <p:sp>
        <p:nvSpPr>
          <p:cNvPr id="16469" name="CaixaDeTexto 6"/>
          <p:cNvSpPr txBox="1">
            <a:spLocks noChangeArrowheads="1"/>
          </p:cNvSpPr>
          <p:nvPr/>
        </p:nvSpPr>
        <p:spPr bwMode="auto">
          <a:xfrm>
            <a:off x="5994400" y="2260600"/>
            <a:ext cx="29845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9pPr>
          </a:lstStyle>
          <a:p>
            <a:pPr eaLnBrk="1" hangingPunct="1"/>
            <a:r>
              <a:rPr lang="pt-BR" sz="1600" b="1"/>
              <a:t>3</a:t>
            </a:r>
          </a:p>
        </p:txBody>
      </p:sp>
      <p:sp>
        <p:nvSpPr>
          <p:cNvPr id="16470" name="CaixaDeTexto 10"/>
          <p:cNvSpPr txBox="1">
            <a:spLocks noChangeArrowheads="1"/>
          </p:cNvSpPr>
          <p:nvPr/>
        </p:nvSpPr>
        <p:spPr bwMode="auto">
          <a:xfrm>
            <a:off x="7178675" y="2525713"/>
            <a:ext cx="41275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9pPr>
          </a:lstStyle>
          <a:p>
            <a:pPr eaLnBrk="1" hangingPunct="1"/>
            <a:r>
              <a:rPr lang="pt-BR" sz="1600" b="1"/>
              <a:t>13</a:t>
            </a:r>
          </a:p>
        </p:txBody>
      </p:sp>
      <p:sp>
        <p:nvSpPr>
          <p:cNvPr id="16471" name="CaixaDeTexto 13"/>
          <p:cNvSpPr txBox="1">
            <a:spLocks noChangeArrowheads="1"/>
          </p:cNvSpPr>
          <p:nvPr/>
        </p:nvSpPr>
        <p:spPr bwMode="auto">
          <a:xfrm>
            <a:off x="5930900" y="5099050"/>
            <a:ext cx="511175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9pPr>
          </a:lstStyle>
          <a:p>
            <a:pPr eaLnBrk="1" hangingPunct="1"/>
            <a:r>
              <a:rPr lang="pt-BR" sz="1600" b="1"/>
              <a:t>32</a:t>
            </a:r>
          </a:p>
        </p:txBody>
      </p:sp>
      <p:sp>
        <p:nvSpPr>
          <p:cNvPr id="16472" name="CaixaDeTexto 14"/>
          <p:cNvSpPr txBox="1">
            <a:spLocks noChangeArrowheads="1"/>
          </p:cNvSpPr>
          <p:nvPr/>
        </p:nvSpPr>
        <p:spPr bwMode="auto">
          <a:xfrm>
            <a:off x="7610475" y="4881563"/>
            <a:ext cx="61912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9pPr>
          </a:lstStyle>
          <a:p>
            <a:pPr eaLnBrk="1" hangingPunct="1"/>
            <a:r>
              <a:rPr lang="pt-BR" sz="1600" b="1"/>
              <a:t>4</a:t>
            </a:r>
          </a:p>
        </p:txBody>
      </p:sp>
      <p:sp>
        <p:nvSpPr>
          <p:cNvPr id="16473" name="CaixaDeTexto 15"/>
          <p:cNvSpPr txBox="1">
            <a:spLocks noChangeArrowheads="1"/>
          </p:cNvSpPr>
          <p:nvPr/>
        </p:nvSpPr>
        <p:spPr bwMode="auto">
          <a:xfrm>
            <a:off x="8767763" y="2070100"/>
            <a:ext cx="24765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9pPr>
          </a:lstStyle>
          <a:p>
            <a:pPr eaLnBrk="1" hangingPunct="1"/>
            <a:r>
              <a:rPr lang="pt-BR" sz="1600" b="1"/>
              <a:t>3</a:t>
            </a:r>
          </a:p>
        </p:txBody>
      </p:sp>
      <p:sp>
        <p:nvSpPr>
          <p:cNvPr id="16474" name="CaixaDeTexto 16"/>
          <p:cNvSpPr txBox="1">
            <a:spLocks noChangeArrowheads="1"/>
          </p:cNvSpPr>
          <p:nvPr/>
        </p:nvSpPr>
        <p:spPr bwMode="auto">
          <a:xfrm>
            <a:off x="5897563" y="6002338"/>
            <a:ext cx="449262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9pPr>
          </a:lstStyle>
          <a:p>
            <a:pPr eaLnBrk="1" hangingPunct="1"/>
            <a:r>
              <a:rPr lang="pt-BR" sz="1600" b="1"/>
              <a:t>1</a:t>
            </a:r>
          </a:p>
        </p:txBody>
      </p:sp>
      <p:sp>
        <p:nvSpPr>
          <p:cNvPr id="16475" name="CaixaDeTexto 17"/>
          <p:cNvSpPr txBox="1">
            <a:spLocks noChangeArrowheads="1"/>
          </p:cNvSpPr>
          <p:nvPr/>
        </p:nvSpPr>
        <p:spPr bwMode="auto">
          <a:xfrm>
            <a:off x="8499475" y="3059113"/>
            <a:ext cx="487363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9pPr>
          </a:lstStyle>
          <a:p>
            <a:pPr eaLnBrk="1" hangingPunct="1"/>
            <a:r>
              <a:rPr lang="pt-BR" sz="1600" b="1"/>
              <a:t>6</a:t>
            </a:r>
          </a:p>
        </p:txBody>
      </p:sp>
      <p:sp>
        <p:nvSpPr>
          <p:cNvPr id="16476" name="CaixaDeTexto 18"/>
          <p:cNvSpPr txBox="1">
            <a:spLocks noChangeArrowheads="1"/>
          </p:cNvSpPr>
          <p:nvPr/>
        </p:nvSpPr>
        <p:spPr bwMode="auto">
          <a:xfrm>
            <a:off x="6346825" y="4541838"/>
            <a:ext cx="407988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9pPr>
          </a:lstStyle>
          <a:p>
            <a:pPr eaLnBrk="1" hangingPunct="1"/>
            <a:r>
              <a:rPr lang="pt-BR" sz="1600" b="1"/>
              <a:t>5</a:t>
            </a:r>
          </a:p>
        </p:txBody>
      </p:sp>
      <p:sp>
        <p:nvSpPr>
          <p:cNvPr id="16477" name="CaixaDeTexto 15"/>
          <p:cNvSpPr txBox="1">
            <a:spLocks noChangeArrowheads="1"/>
          </p:cNvSpPr>
          <p:nvPr/>
        </p:nvSpPr>
        <p:spPr bwMode="auto">
          <a:xfrm>
            <a:off x="8767763" y="2728913"/>
            <a:ext cx="24765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9pPr>
          </a:lstStyle>
          <a:p>
            <a:pPr eaLnBrk="1" hangingPunct="1"/>
            <a:r>
              <a:rPr lang="pt-BR" sz="1600" b="1"/>
              <a:t>1</a:t>
            </a:r>
          </a:p>
        </p:txBody>
      </p:sp>
      <p:sp>
        <p:nvSpPr>
          <p:cNvPr id="16478" name="CaixaDeTexto 14"/>
          <p:cNvSpPr txBox="1">
            <a:spLocks noChangeArrowheads="1"/>
          </p:cNvSpPr>
          <p:nvPr/>
        </p:nvSpPr>
        <p:spPr bwMode="auto">
          <a:xfrm>
            <a:off x="8878888" y="2487613"/>
            <a:ext cx="309562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9pPr>
          </a:lstStyle>
          <a:p>
            <a:pPr eaLnBrk="1" hangingPunct="1"/>
            <a:r>
              <a:rPr lang="pt-BR" sz="1600" b="1"/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2182267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95536" y="773832"/>
            <a:ext cx="8229600" cy="1143000"/>
          </a:xfrm>
        </p:spPr>
        <p:txBody>
          <a:bodyPr>
            <a:normAutofit fontScale="90000"/>
          </a:bodyPr>
          <a:lstStyle/>
          <a:p>
            <a:pPr algn="l"/>
            <a:r>
              <a:rPr lang="pt-BR" sz="3900" b="1" dirty="0" smtClean="0"/>
              <a:t>1. QUALIDADE DOS PRODUTOS</a:t>
            </a:r>
            <a:r>
              <a:rPr lang="pt-BR" b="1" dirty="0" smtClean="0"/>
              <a:t/>
            </a:r>
            <a:br>
              <a:rPr lang="pt-BR" b="1" dirty="0" smtClean="0"/>
            </a:b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683568" y="1772816"/>
            <a:ext cx="5328592" cy="4525963"/>
          </a:xfrm>
        </p:spPr>
        <p:txBody>
          <a:bodyPr/>
          <a:lstStyle/>
          <a:p>
            <a:r>
              <a:rPr lang="pt-BR" sz="2500" dirty="0" smtClean="0">
                <a:latin typeface="Calibri Light" pitchFamily="34" charset="0"/>
              </a:rPr>
              <a:t>Formulação dos produtos.</a:t>
            </a:r>
          </a:p>
          <a:p>
            <a:r>
              <a:rPr lang="pt-BR" sz="2500" dirty="0" smtClean="0">
                <a:latin typeface="Calibri Light" pitchFamily="34" charset="0"/>
              </a:rPr>
              <a:t>Qualidade das matérias primas.</a:t>
            </a:r>
          </a:p>
          <a:p>
            <a:r>
              <a:rPr lang="pt-BR" sz="2500" dirty="0" smtClean="0">
                <a:latin typeface="Calibri Light" pitchFamily="34" charset="0"/>
              </a:rPr>
              <a:t>Mão de obra treinada.</a:t>
            </a:r>
          </a:p>
          <a:p>
            <a:r>
              <a:rPr lang="pt-BR" sz="2500" dirty="0" smtClean="0">
                <a:latin typeface="Calibri Light" pitchFamily="34" charset="0"/>
              </a:rPr>
              <a:t>Processos de fabricação de qualidade, respeitados e bem gerenciados. </a:t>
            </a:r>
          </a:p>
          <a:p>
            <a:r>
              <a:rPr lang="pt-BR" sz="2500" dirty="0" smtClean="0">
                <a:latin typeface="Calibri Light" pitchFamily="34" charset="0"/>
              </a:rPr>
              <a:t>Definição de um padrão de qualidade a ser seguido.</a:t>
            </a:r>
          </a:p>
          <a:p>
            <a:r>
              <a:rPr lang="pt-BR" sz="2500" dirty="0" smtClean="0">
                <a:latin typeface="Calibri Light" pitchFamily="34" charset="0"/>
              </a:rPr>
              <a:t>Auditoria dos padrões de qualidade.</a:t>
            </a:r>
          </a:p>
          <a:p>
            <a:endParaRPr lang="pt-BR" sz="2000" dirty="0" smtClean="0"/>
          </a:p>
          <a:p>
            <a:endParaRPr lang="pt-BR" dirty="0"/>
          </a:p>
        </p:txBody>
      </p:sp>
      <p:pic>
        <p:nvPicPr>
          <p:cNvPr id="4" name="Imagem 3" descr="trpfwu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436096" y="1844824"/>
            <a:ext cx="3531162" cy="2448272"/>
          </a:xfrm>
          <a:prstGeom prst="rect">
            <a:avLst/>
          </a:prstGeom>
        </p:spPr>
      </p:pic>
      <p:sp>
        <p:nvSpPr>
          <p:cNvPr id="5" name="CaixaDeTexto 4"/>
          <p:cNvSpPr txBox="1"/>
          <p:nvPr/>
        </p:nvSpPr>
        <p:spPr>
          <a:xfrm>
            <a:off x="6876256" y="2418273"/>
            <a:ext cx="784189" cy="9387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5500" b="1" dirty="0" smtClean="0">
                <a:solidFill>
                  <a:schemeClr val="bg1"/>
                </a:solidFill>
              </a:rPr>
              <a:t>1°</a:t>
            </a:r>
            <a:endParaRPr lang="pt-BR" sz="55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11560" y="2132856"/>
            <a:ext cx="8229600" cy="1143000"/>
          </a:xfrm>
        </p:spPr>
        <p:txBody>
          <a:bodyPr>
            <a:normAutofit fontScale="90000"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pt-BR" sz="3200" b="1" dirty="0" smtClean="0">
                <a:ea typeface="Calibri"/>
                <a:cs typeface="Times New Roman"/>
              </a:rPr>
              <a:t/>
            </a:r>
            <a:br>
              <a:rPr lang="pt-BR" sz="3200" b="1" dirty="0" smtClean="0">
                <a:ea typeface="Calibri"/>
                <a:cs typeface="Times New Roman"/>
              </a:rPr>
            </a:b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1475656" y="1268760"/>
            <a:ext cx="6408712" cy="936104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pt-BR" sz="3500" b="1" dirty="0" smtClean="0">
                <a:latin typeface="+mj-lt"/>
              </a:rPr>
              <a:t>1.1 </a:t>
            </a:r>
            <a:r>
              <a:rPr lang="pt-BR" sz="3500" b="1" dirty="0" smtClean="0">
                <a:latin typeface="+mj-lt"/>
                <a:ea typeface="Calibri"/>
                <a:cs typeface="Times New Roman"/>
              </a:rPr>
              <a:t>Norma do Pão Francês</a:t>
            </a:r>
          </a:p>
          <a:p>
            <a:pPr>
              <a:buNone/>
            </a:pPr>
            <a:r>
              <a:rPr lang="pt-BR" sz="3500" dirty="0" smtClean="0">
                <a:latin typeface="Calibri Light" pitchFamily="34" charset="0"/>
                <a:cs typeface="Times New Roman"/>
              </a:rPr>
              <a:t>                          </a:t>
            </a:r>
            <a:endParaRPr lang="pt-BR" sz="3500" b="1" dirty="0"/>
          </a:p>
        </p:txBody>
      </p:sp>
      <p:pic>
        <p:nvPicPr>
          <p:cNvPr id="9" name="Imagem 8" descr="trigo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9736253">
            <a:off x="-167598" y="-340267"/>
            <a:ext cx="3057017" cy="2453438"/>
          </a:xfrm>
          <a:prstGeom prst="rect">
            <a:avLst/>
          </a:prstGeom>
        </p:spPr>
      </p:pic>
      <p:pic>
        <p:nvPicPr>
          <p:cNvPr id="10" name="Imagem 9" descr="_MG_9538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21378470">
            <a:off x="-619875" y="1839805"/>
            <a:ext cx="6697149" cy="4461975"/>
          </a:xfrm>
          <a:prstGeom prst="rect">
            <a:avLst/>
          </a:prstGeom>
        </p:spPr>
      </p:pic>
      <p:pic>
        <p:nvPicPr>
          <p:cNvPr id="11" name="Imagem 10" descr="_MG_9543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987824" y="2252369"/>
            <a:ext cx="6912768" cy="4605631"/>
          </a:xfrm>
          <a:prstGeom prst="rect">
            <a:avLst/>
          </a:prstGeom>
        </p:spPr>
      </p:pic>
      <p:pic>
        <p:nvPicPr>
          <p:cNvPr id="13" name="Imagem 12" descr="ImgCertificadoraFundoBranco_peq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20964498">
            <a:off x="7286626" y="4502069"/>
            <a:ext cx="1476672" cy="1468020"/>
          </a:xfrm>
          <a:prstGeom prst="rect">
            <a:avLst/>
          </a:prstGeom>
        </p:spPr>
      </p:pic>
      <p:sp>
        <p:nvSpPr>
          <p:cNvPr id="8" name="CaixaDeTexto 7"/>
          <p:cNvSpPr txBox="1"/>
          <p:nvPr/>
        </p:nvSpPr>
        <p:spPr>
          <a:xfrm>
            <a:off x="4067944" y="1907540"/>
            <a:ext cx="12218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dirty="0" smtClean="0">
                <a:latin typeface="Calibri Light" pitchFamily="34" charset="0"/>
              </a:rPr>
              <a:t>NBR 16170</a:t>
            </a:r>
            <a:endParaRPr lang="pt-BR" dirty="0">
              <a:latin typeface="Calibri Light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51520" y="476672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pt-BR" sz="3000" b="1" dirty="0" smtClean="0"/>
              <a:t>Novas tecnologias em ingredientes e processos</a:t>
            </a:r>
            <a:endParaRPr lang="pt-BR" sz="3000" b="1" dirty="0"/>
          </a:p>
        </p:txBody>
      </p:sp>
      <p:pic>
        <p:nvPicPr>
          <p:cNvPr id="4" name="WhatsApp Video 2018-01-26 at 16.17.06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755576" y="1664804"/>
            <a:ext cx="5904656" cy="4428492"/>
          </a:xfrm>
          <a:prstGeom prst="rect">
            <a:avLst/>
          </a:prstGeom>
        </p:spPr>
      </p:pic>
      <p:sp>
        <p:nvSpPr>
          <p:cNvPr id="6" name="CaixaDeTexto 5"/>
          <p:cNvSpPr txBox="1"/>
          <p:nvPr/>
        </p:nvSpPr>
        <p:spPr>
          <a:xfrm>
            <a:off x="2152953" y="6165304"/>
            <a:ext cx="328314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000" b="1" dirty="0" smtClean="0">
                <a:solidFill>
                  <a:schemeClr val="tx2"/>
                </a:solidFill>
              </a:rPr>
              <a:t>www.riconialimentos.com.br</a:t>
            </a:r>
            <a:endParaRPr lang="pt-BR" sz="2000" b="1" dirty="0">
              <a:solidFill>
                <a:schemeClr val="tx2"/>
              </a:solidFill>
            </a:endParaRPr>
          </a:p>
        </p:txBody>
      </p:sp>
      <p:pic>
        <p:nvPicPr>
          <p:cNvPr id="7" name="Imagem 6" descr="Autes 2-02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660232" y="1772816"/>
            <a:ext cx="2304256" cy="23042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11560" y="1340768"/>
            <a:ext cx="8075240" cy="76870"/>
          </a:xfrm>
        </p:spPr>
        <p:txBody>
          <a:bodyPr>
            <a:normAutofit fontScale="90000"/>
          </a:bodyPr>
          <a:lstStyle/>
          <a:p>
            <a:endParaRPr lang="pt-BR" dirty="0"/>
          </a:p>
        </p:txBody>
      </p:sp>
      <p:pic>
        <p:nvPicPr>
          <p:cNvPr id="6" name="Espaço Reservado para Conteúdo 5" descr="autes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83568" y="0"/>
            <a:ext cx="8066479" cy="688538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46856" y="773832"/>
            <a:ext cx="8229600" cy="1143000"/>
          </a:xfrm>
        </p:spPr>
        <p:txBody>
          <a:bodyPr>
            <a:normAutofit fontScale="90000"/>
          </a:bodyPr>
          <a:lstStyle/>
          <a:p>
            <a:pPr algn="l"/>
            <a:r>
              <a:rPr lang="pt-BR" sz="3900" b="1" dirty="0" smtClean="0">
                <a:cs typeface="Calibri" pitchFamily="34" charset="0"/>
              </a:rPr>
              <a:t>2. ABASTECIMENTO</a:t>
            </a:r>
            <a:r>
              <a:rPr lang="pt-BR" b="1" dirty="0" smtClean="0">
                <a:cs typeface="Calibri" pitchFamily="34" charset="0"/>
              </a:rPr>
              <a:t/>
            </a:r>
            <a:br>
              <a:rPr lang="pt-BR" b="1" dirty="0" smtClean="0">
                <a:cs typeface="Calibri" pitchFamily="34" charset="0"/>
              </a:rPr>
            </a:b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67544" y="1855365"/>
            <a:ext cx="4320480" cy="4381947"/>
          </a:xfrm>
        </p:spPr>
        <p:txBody>
          <a:bodyPr/>
          <a:lstStyle/>
          <a:p>
            <a:r>
              <a:rPr lang="pt-BR" sz="2600" dirty="0" smtClean="0">
                <a:latin typeface="Calibri Light" pitchFamily="34" charset="0"/>
              </a:rPr>
              <a:t>Gestão da reposição dos produtos.</a:t>
            </a:r>
          </a:p>
          <a:p>
            <a:r>
              <a:rPr lang="pt-BR" sz="2600" dirty="0" smtClean="0">
                <a:latin typeface="Calibri Light" pitchFamily="34" charset="0"/>
              </a:rPr>
              <a:t>Evitar o “tem, mas acabou.”</a:t>
            </a:r>
          </a:p>
          <a:p>
            <a:r>
              <a:rPr lang="pt-BR" sz="2600" dirty="0" smtClean="0">
                <a:latin typeface="Calibri Light" pitchFamily="34" charset="0"/>
              </a:rPr>
              <a:t>Gestão de ruptura dos produtos, revenda e produção própria. </a:t>
            </a:r>
          </a:p>
          <a:p>
            <a:r>
              <a:rPr lang="pt-BR" sz="2600" dirty="0" smtClean="0">
                <a:latin typeface="Calibri Light" pitchFamily="34" charset="0"/>
              </a:rPr>
              <a:t>Reposição de fabricação própria constante e bem planejada.</a:t>
            </a:r>
          </a:p>
          <a:p>
            <a:endParaRPr lang="pt-BR" dirty="0" smtClean="0"/>
          </a:p>
        </p:txBody>
      </p:sp>
      <p:pic>
        <p:nvPicPr>
          <p:cNvPr id="7" name="Imagem 6" descr="Imagem3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76056" y="1340768"/>
            <a:ext cx="5117633" cy="2880320"/>
          </a:xfrm>
          <a:prstGeom prst="rect">
            <a:avLst/>
          </a:prstGeom>
        </p:spPr>
      </p:pic>
      <p:pic>
        <p:nvPicPr>
          <p:cNvPr id="8" name="Imagem 7" descr="Imagem4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11960" y="3356992"/>
            <a:ext cx="4104456" cy="28803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CaixaDeTexto 4"/>
          <p:cNvSpPr txBox="1"/>
          <p:nvPr/>
        </p:nvSpPr>
        <p:spPr>
          <a:xfrm>
            <a:off x="323528" y="260648"/>
            <a:ext cx="8424936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500" b="1" dirty="0" smtClean="0"/>
              <a:t>3. PREÇO</a:t>
            </a:r>
            <a:endParaRPr lang="pt-BR" sz="3500" b="1" dirty="0"/>
          </a:p>
        </p:txBody>
      </p:sp>
      <p:sp>
        <p:nvSpPr>
          <p:cNvPr id="6" name="CaixaDeTexto 5"/>
          <p:cNvSpPr txBox="1"/>
          <p:nvPr/>
        </p:nvSpPr>
        <p:spPr>
          <a:xfrm>
            <a:off x="467544" y="1066671"/>
            <a:ext cx="8352928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200" dirty="0">
                <a:latin typeface="Calibri Light" pitchFamily="34" charset="0"/>
              </a:rPr>
              <a:t>Pesquisa sobre </a:t>
            </a:r>
            <a:r>
              <a:rPr lang="pt-BR" sz="2200" dirty="0" smtClean="0">
                <a:latin typeface="Calibri Light" pitchFamily="34" charset="0"/>
              </a:rPr>
              <a:t>a percepção de preço </a:t>
            </a:r>
          </a:p>
          <a:p>
            <a:pPr algn="ctr"/>
            <a:r>
              <a:rPr lang="pt-BR" sz="2200" dirty="0" smtClean="0">
                <a:latin typeface="Calibri Light" pitchFamily="34" charset="0"/>
              </a:rPr>
              <a:t>do </a:t>
            </a:r>
            <a:r>
              <a:rPr lang="pt-BR" sz="2200" dirty="0">
                <a:latin typeface="Calibri Light" pitchFamily="34" charset="0"/>
              </a:rPr>
              <a:t>mix de produtos oferecidos pelas </a:t>
            </a:r>
            <a:r>
              <a:rPr lang="pt-BR" sz="2200" dirty="0" smtClean="0">
                <a:latin typeface="Calibri Light" pitchFamily="34" charset="0"/>
              </a:rPr>
              <a:t>padarias</a:t>
            </a:r>
          </a:p>
          <a:p>
            <a:pPr algn="ctr"/>
            <a:r>
              <a:rPr lang="pt-BR" sz="1900" dirty="0" smtClean="0">
                <a:latin typeface="Calibri Light" pitchFamily="34" charset="0"/>
              </a:rPr>
              <a:t>Até 400 </a:t>
            </a:r>
            <a:r>
              <a:rPr lang="pt-BR" sz="1900" dirty="0">
                <a:latin typeface="Calibri Light" pitchFamily="34" charset="0"/>
              </a:rPr>
              <a:t>itens em empresas de pequeno </a:t>
            </a:r>
            <a:r>
              <a:rPr lang="pt-BR" sz="1900" dirty="0" smtClean="0">
                <a:latin typeface="Calibri Light" pitchFamily="34" charset="0"/>
              </a:rPr>
              <a:t>porte e até 5000 </a:t>
            </a:r>
            <a:r>
              <a:rPr lang="pt-BR" sz="1900" dirty="0">
                <a:latin typeface="Calibri Light" pitchFamily="34" charset="0"/>
              </a:rPr>
              <a:t>itens </a:t>
            </a:r>
            <a:r>
              <a:rPr lang="pt-BR" sz="1900" dirty="0" smtClean="0">
                <a:latin typeface="Calibri Light" pitchFamily="34" charset="0"/>
              </a:rPr>
              <a:t>nas de </a:t>
            </a:r>
            <a:r>
              <a:rPr lang="pt-BR" sz="1900" dirty="0">
                <a:latin typeface="Calibri Light" pitchFamily="34" charset="0"/>
              </a:rPr>
              <a:t>grande </a:t>
            </a:r>
            <a:r>
              <a:rPr lang="pt-BR" sz="1900" dirty="0" smtClean="0">
                <a:latin typeface="Calibri Light" pitchFamily="34" charset="0"/>
              </a:rPr>
              <a:t>porte</a:t>
            </a:r>
            <a:endParaRPr lang="pt-BR" sz="1900" dirty="0">
              <a:latin typeface="Calibri Light" pitchFamily="34" charset="0"/>
            </a:endParaRPr>
          </a:p>
          <a:p>
            <a:pPr algn="ctr"/>
            <a:r>
              <a:rPr lang="pt-BR" sz="1900" u="sng" dirty="0">
                <a:latin typeface="Calibri Light" pitchFamily="34" charset="0"/>
              </a:rPr>
              <a:t>Média de 1200 </a:t>
            </a:r>
            <a:r>
              <a:rPr lang="pt-BR" sz="1900" u="sng" dirty="0" smtClean="0">
                <a:latin typeface="Calibri Light" pitchFamily="34" charset="0"/>
              </a:rPr>
              <a:t>itens</a:t>
            </a:r>
            <a:endParaRPr lang="pt-BR" dirty="0">
              <a:latin typeface="Calibri Light" pitchFamily="34" charset="0"/>
            </a:endParaRPr>
          </a:p>
        </p:txBody>
      </p:sp>
      <p:sp>
        <p:nvSpPr>
          <p:cNvPr id="8" name="Retângulo 7"/>
          <p:cNvSpPr/>
          <p:nvPr/>
        </p:nvSpPr>
        <p:spPr>
          <a:xfrm>
            <a:off x="467544" y="3140968"/>
            <a:ext cx="8136904" cy="504056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900" dirty="0" smtClean="0"/>
              <a:t>6% são produtos de grande percepção pelo cliente</a:t>
            </a:r>
            <a:endParaRPr lang="pt-BR" sz="1900" dirty="0"/>
          </a:p>
        </p:txBody>
      </p:sp>
      <p:sp>
        <p:nvSpPr>
          <p:cNvPr id="9" name="Retângulo 8"/>
          <p:cNvSpPr/>
          <p:nvPr/>
        </p:nvSpPr>
        <p:spPr>
          <a:xfrm>
            <a:off x="467544" y="3717032"/>
            <a:ext cx="8136904" cy="504056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900" dirty="0"/>
              <a:t>12% são produtos de média percepção de preço pelo </a:t>
            </a:r>
            <a:r>
              <a:rPr lang="pt-BR" sz="1900" dirty="0" smtClean="0"/>
              <a:t>cliente</a:t>
            </a:r>
            <a:endParaRPr lang="pt-BR" sz="1900" dirty="0"/>
          </a:p>
        </p:txBody>
      </p:sp>
      <p:sp>
        <p:nvSpPr>
          <p:cNvPr id="10" name="Retângulo 9"/>
          <p:cNvSpPr/>
          <p:nvPr/>
        </p:nvSpPr>
        <p:spPr>
          <a:xfrm>
            <a:off x="467544" y="4293096"/>
            <a:ext cx="8136904" cy="504056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900" dirty="0"/>
              <a:t>74% são produtos de imperceptível percepção de preço pelo cliente</a:t>
            </a:r>
          </a:p>
        </p:txBody>
      </p:sp>
      <p:sp>
        <p:nvSpPr>
          <p:cNvPr id="11" name="Retângulo 10"/>
          <p:cNvSpPr/>
          <p:nvPr/>
        </p:nvSpPr>
        <p:spPr>
          <a:xfrm>
            <a:off x="467544" y="4869160"/>
            <a:ext cx="8136904" cy="504056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900" dirty="0"/>
              <a:t>4% são produtos de absolutamente nenhuma percepção de preço pelo cliente</a:t>
            </a:r>
          </a:p>
        </p:txBody>
      </p:sp>
      <p:sp>
        <p:nvSpPr>
          <p:cNvPr id="12" name="Retângulo 11"/>
          <p:cNvSpPr/>
          <p:nvPr/>
        </p:nvSpPr>
        <p:spPr>
          <a:xfrm>
            <a:off x="467544" y="5445224"/>
            <a:ext cx="8136904" cy="504056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900" dirty="0"/>
              <a:t>4% são produtos de percepção de preço pelo cliente </a:t>
            </a:r>
            <a:r>
              <a:rPr lang="pt-BR" sz="1900" dirty="0" smtClean="0"/>
              <a:t>somente </a:t>
            </a:r>
            <a:r>
              <a:rPr lang="pt-BR" sz="1900" dirty="0"/>
              <a:t>na sazonalidade</a:t>
            </a:r>
          </a:p>
        </p:txBody>
      </p:sp>
      <p:sp>
        <p:nvSpPr>
          <p:cNvPr id="16" name="CaixaDeTexto 15"/>
          <p:cNvSpPr txBox="1"/>
          <p:nvPr/>
        </p:nvSpPr>
        <p:spPr>
          <a:xfrm>
            <a:off x="467545" y="2636912"/>
            <a:ext cx="8136904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900" dirty="0" smtClean="0"/>
              <a:t>São 5 grupos </a:t>
            </a:r>
            <a:r>
              <a:rPr lang="pt-BR" sz="1900" dirty="0"/>
              <a:t>de acordo com a percepção de preço pelo </a:t>
            </a:r>
            <a:r>
              <a:rPr lang="pt-BR" sz="1900" dirty="0" smtClean="0"/>
              <a:t>cliente:</a:t>
            </a:r>
            <a:endParaRPr lang="pt-B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CaixaDeTexto 4"/>
          <p:cNvSpPr txBox="1"/>
          <p:nvPr/>
        </p:nvSpPr>
        <p:spPr>
          <a:xfrm>
            <a:off x="323528" y="332656"/>
            <a:ext cx="84249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200" dirty="0" smtClean="0">
                <a:latin typeface="+mj-lt"/>
              </a:rPr>
              <a:t>Percepção de Preço</a:t>
            </a:r>
            <a:endParaRPr lang="pt-BR" sz="3200" dirty="0">
              <a:latin typeface="+mj-lt"/>
            </a:endParaRPr>
          </a:p>
        </p:txBody>
      </p:sp>
      <p:sp>
        <p:nvSpPr>
          <p:cNvPr id="13" name="CaixaDeTexto 12"/>
          <p:cNvSpPr txBox="1"/>
          <p:nvPr/>
        </p:nvSpPr>
        <p:spPr>
          <a:xfrm>
            <a:off x="467545" y="980728"/>
            <a:ext cx="8136904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900" dirty="0" smtClean="0">
                <a:latin typeface="Calibri Light" pitchFamily="34" charset="0"/>
              </a:rPr>
              <a:t>Produtos de grande percepção </a:t>
            </a:r>
            <a:r>
              <a:rPr lang="pt-BR" sz="1900" dirty="0">
                <a:latin typeface="Calibri Light" pitchFamily="34" charset="0"/>
              </a:rPr>
              <a:t>de preço pelo </a:t>
            </a:r>
            <a:r>
              <a:rPr lang="pt-BR" sz="1900" dirty="0" smtClean="0">
                <a:latin typeface="Calibri Light" pitchFamily="34" charset="0"/>
              </a:rPr>
              <a:t>cliente que merecem atenção:</a:t>
            </a:r>
            <a:endParaRPr lang="pt-BR" dirty="0">
              <a:latin typeface="Calibri Light" pitchFamily="34" charset="0"/>
            </a:endParaRPr>
          </a:p>
        </p:txBody>
      </p:sp>
      <p:sp>
        <p:nvSpPr>
          <p:cNvPr id="14" name="CaixaDeTexto 13"/>
          <p:cNvSpPr txBox="1"/>
          <p:nvPr/>
        </p:nvSpPr>
        <p:spPr>
          <a:xfrm>
            <a:off x="539552" y="1556792"/>
            <a:ext cx="3153299" cy="3847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900" u="sng" dirty="0" smtClean="0">
                <a:latin typeface="Calibri Light" pitchFamily="34" charset="0"/>
              </a:rPr>
              <a:t>Produtos de Produção Própria</a:t>
            </a:r>
            <a:endParaRPr lang="pt-BR" sz="1900" u="sng" dirty="0">
              <a:latin typeface="Calibri Light" pitchFamily="34" charset="0"/>
            </a:endParaRPr>
          </a:p>
        </p:txBody>
      </p:sp>
      <p:graphicFrame>
        <p:nvGraphicFramePr>
          <p:cNvPr id="15" name="Tabela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65607847"/>
              </p:ext>
            </p:extLst>
          </p:nvPr>
        </p:nvGraphicFramePr>
        <p:xfrm>
          <a:off x="611560" y="1988840"/>
          <a:ext cx="7704855" cy="101092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2568285"/>
                <a:gridCol w="2568285"/>
                <a:gridCol w="2568285"/>
              </a:tblGrid>
              <a:tr h="370840">
                <a:tc>
                  <a:txBody>
                    <a:bodyPr/>
                    <a:lstStyle/>
                    <a:p>
                      <a:r>
                        <a:rPr lang="pt-BR" sz="1800" b="0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Pão francês</a:t>
                      </a: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800" b="0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Pão de forma</a:t>
                      </a:r>
                      <a:endParaRPr lang="pt-BR" sz="1800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pt-BR" sz="1800" b="0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Pão de hot </a:t>
                      </a:r>
                      <a:r>
                        <a:rPr lang="pt-BR" sz="1800" b="0" kern="1200" dirty="0" err="1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dog</a:t>
                      </a:r>
                      <a:endParaRPr lang="pt-BR" sz="1800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pt-BR" sz="1800" b="0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Pão de hambúrguer</a:t>
                      </a:r>
                      <a:endParaRPr lang="pt-BR" sz="1800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800" b="0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Bolo básico</a:t>
                      </a:r>
                      <a:endParaRPr lang="pt-BR" sz="1800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800" b="0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Pão de Queijo</a:t>
                      </a:r>
                      <a:endParaRPr lang="pt-BR" sz="1800" dirty="0" smtClean="0"/>
                    </a:p>
                    <a:p>
                      <a:endParaRPr lang="pt-BR" sz="1800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7" name="Tabela 16"/>
          <p:cNvGraphicFramePr>
            <a:graphicFrameLocks noGrp="1"/>
          </p:cNvGraphicFramePr>
          <p:nvPr/>
        </p:nvGraphicFramePr>
        <p:xfrm>
          <a:off x="323527" y="3429000"/>
          <a:ext cx="8496945" cy="2966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49085"/>
                <a:gridCol w="2619891"/>
                <a:gridCol w="3327969"/>
              </a:tblGrid>
              <a:tr h="370840">
                <a:tc>
                  <a:txBody>
                    <a:bodyPr/>
                    <a:lstStyle/>
                    <a:p>
                      <a:pPr>
                        <a:buFontTx/>
                        <a:buNone/>
                      </a:pPr>
                      <a:r>
                        <a:rPr lang="pt-BR" sz="1800" b="0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Arroz básico 5kg</a:t>
                      </a: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pt-BR" sz="1800" b="0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Açúcar cristal</a:t>
                      </a:r>
                      <a:endParaRPr lang="pt-BR" b="0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pt-BR" sz="1800" b="0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Açúcar refinado</a:t>
                      </a:r>
                      <a:endParaRPr lang="pt-BR" b="0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pt-BR" sz="1800" b="0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Farinha de Trigo</a:t>
                      </a:r>
                      <a:endParaRPr lang="pt-BR" b="0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pt-BR" sz="1800" b="0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Macarrão </a:t>
                      </a:r>
                      <a:r>
                        <a:rPr lang="pt-BR" sz="1800" b="0" kern="1200" dirty="0" err="1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Semola</a:t>
                      </a:r>
                      <a:endParaRPr lang="pt-BR" b="0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pt-BR" sz="1800" b="0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Óleos de soja</a:t>
                      </a:r>
                      <a:endParaRPr lang="pt-BR" b="0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pt-BR" sz="1800" b="0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Café em pó 500g</a:t>
                      </a:r>
                      <a:endParaRPr lang="pt-BR" b="0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pt-BR" sz="1800" b="0" kern="1200" dirty="0" err="1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Achocolatados</a:t>
                      </a:r>
                      <a:endParaRPr lang="pt-BR" b="0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pt-BR" sz="1800" b="0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Chocolate em barra</a:t>
                      </a:r>
                      <a:endParaRPr lang="pt-BR" b="0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pt-BR" sz="1800" b="0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Margarina acima de 250g</a:t>
                      </a:r>
                      <a:endParaRPr lang="pt-BR" b="0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pt-BR" sz="1800" b="0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Iogurtes bandejas e copos</a:t>
                      </a:r>
                      <a:endParaRPr lang="pt-BR" b="0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pt-BR" sz="1800" b="0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Leite Longa Vida</a:t>
                      </a:r>
                      <a:endParaRPr lang="pt-BR" b="0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pt-BR" sz="1800" b="0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Carnes bovinas</a:t>
                      </a:r>
                      <a:endParaRPr lang="pt-BR" b="0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pt-BR" sz="1800" b="0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Carnes suínas</a:t>
                      </a:r>
                      <a:endParaRPr lang="pt-BR" b="0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pt-BR" sz="1800" b="0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Carnes aves cortes</a:t>
                      </a:r>
                      <a:endParaRPr lang="pt-BR" b="0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pt-BR" sz="1800" b="0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Frango inteiro resfriado</a:t>
                      </a:r>
                      <a:endParaRPr lang="pt-BR" b="0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pt-BR" sz="1800" b="0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Frutas</a:t>
                      </a:r>
                      <a:endParaRPr lang="pt-BR" b="0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pt-BR" sz="1800" b="0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Verduras</a:t>
                      </a:r>
                      <a:endParaRPr lang="pt-BR" b="0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pt-BR" sz="1800" b="0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Legumes</a:t>
                      </a:r>
                      <a:endParaRPr lang="pt-BR" b="0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pt-BR" sz="1800" b="0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Cerveja lata</a:t>
                      </a:r>
                      <a:endParaRPr lang="pt-BR" b="0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pt-BR" sz="1800" b="0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Refrigerante Pet Cola</a:t>
                      </a:r>
                      <a:endParaRPr lang="pt-BR" b="0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pt-BR" sz="1800" b="0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Sabão em pó 1kg</a:t>
                      </a:r>
                      <a:endParaRPr lang="pt-BR" b="0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pt-BR" b="0" dirty="0" smtClean="0">
                          <a:solidFill>
                            <a:schemeClr val="bg1"/>
                          </a:solidFill>
                        </a:rPr>
                        <a:t>Presunto</a:t>
                      </a:r>
                      <a:endParaRPr lang="pt-BR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pt-BR" b="0" dirty="0" err="1" smtClean="0">
                          <a:solidFill>
                            <a:schemeClr val="bg1"/>
                          </a:solidFill>
                        </a:rPr>
                        <a:t>Muçarela</a:t>
                      </a:r>
                      <a:endParaRPr lang="pt-BR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</a:tr>
            </a:tbl>
          </a:graphicData>
        </a:graphic>
      </p:graphicFrame>
      <p:sp>
        <p:nvSpPr>
          <p:cNvPr id="18" name="CaixaDeTexto 17"/>
          <p:cNvSpPr txBox="1"/>
          <p:nvPr/>
        </p:nvSpPr>
        <p:spPr>
          <a:xfrm>
            <a:off x="539552" y="2972271"/>
            <a:ext cx="2291268" cy="3847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900" u="sng" dirty="0" smtClean="0">
                <a:latin typeface="Calibri Light" pitchFamily="34" charset="0"/>
              </a:rPr>
              <a:t>Produtos de Revenda</a:t>
            </a:r>
            <a:endParaRPr lang="pt-BR" sz="1900" u="sng" dirty="0">
              <a:latin typeface="Calibri Light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67544" y="773832"/>
            <a:ext cx="8229600" cy="1143000"/>
          </a:xfrm>
        </p:spPr>
        <p:txBody>
          <a:bodyPr>
            <a:normAutofit fontScale="90000"/>
          </a:bodyPr>
          <a:lstStyle/>
          <a:p>
            <a:pPr algn="l"/>
            <a:r>
              <a:rPr lang="pt-BR" sz="3900" b="1" dirty="0" smtClean="0"/>
              <a:t>4. EFICIÊNCIA OPERACIONAL</a:t>
            </a:r>
            <a:r>
              <a:rPr lang="pt-BR" b="1" dirty="0" smtClean="0"/>
              <a:t/>
            </a:r>
            <a:br>
              <a:rPr lang="pt-BR" b="1" dirty="0" smtClean="0"/>
            </a:b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57200" y="1783357"/>
            <a:ext cx="7283152" cy="2725763"/>
          </a:xfrm>
        </p:spPr>
        <p:txBody>
          <a:bodyPr>
            <a:normAutofit lnSpcReduction="10000"/>
          </a:bodyPr>
          <a:lstStyle/>
          <a:p>
            <a:pPr algn="just"/>
            <a:r>
              <a:rPr lang="pt-BR" sz="2500" dirty="0" smtClean="0">
                <a:latin typeface="Calibri Light" pitchFamily="34" charset="0"/>
              </a:rPr>
              <a:t>Controle dos processos de movimentação de mercadorias.</a:t>
            </a:r>
          </a:p>
          <a:p>
            <a:pPr algn="just"/>
            <a:r>
              <a:rPr lang="pt-BR" sz="2500" dirty="0" smtClean="0">
                <a:latin typeface="Calibri Light" pitchFamily="34" charset="0"/>
              </a:rPr>
              <a:t>Controle dos processos de movimentação de valores.</a:t>
            </a:r>
          </a:p>
          <a:p>
            <a:pPr algn="just">
              <a:buNone/>
            </a:pPr>
            <a:endParaRPr lang="pt-BR" sz="2000" u="sng" dirty="0" smtClean="0">
              <a:latin typeface="Calibri Light" pitchFamily="34" charset="0"/>
            </a:endParaRPr>
          </a:p>
          <a:p>
            <a:pPr algn="just">
              <a:buNone/>
            </a:pPr>
            <a:r>
              <a:rPr lang="pt-BR" sz="2000" u="sng" dirty="0" smtClean="0">
                <a:latin typeface="Calibri Light" pitchFamily="34" charset="0"/>
              </a:rPr>
              <a:t>(Objetivo: manter a diferença entre </a:t>
            </a:r>
            <a:r>
              <a:rPr lang="pt-BR" sz="2000" u="sng" dirty="0" err="1" smtClean="0">
                <a:latin typeface="Calibri Light" pitchFamily="34" charset="0"/>
              </a:rPr>
              <a:t>C.M.</a:t>
            </a:r>
            <a:r>
              <a:rPr lang="pt-BR" sz="2000" u="sng" dirty="0" smtClean="0">
                <a:latin typeface="Calibri Light" pitchFamily="34" charset="0"/>
              </a:rPr>
              <a:t>V</a:t>
            </a:r>
          </a:p>
          <a:p>
            <a:pPr algn="just">
              <a:buNone/>
            </a:pPr>
            <a:r>
              <a:rPr lang="pt-BR" sz="2000" u="sng" dirty="0" smtClean="0">
                <a:latin typeface="Calibri Light" pitchFamily="34" charset="0"/>
              </a:rPr>
              <a:t>previsto e realizado abaixo de 2% do</a:t>
            </a:r>
          </a:p>
          <a:p>
            <a:pPr algn="just">
              <a:buNone/>
            </a:pPr>
            <a:r>
              <a:rPr lang="pt-BR" sz="2000" u="sng" dirty="0" smtClean="0">
                <a:latin typeface="Calibri Light" pitchFamily="34" charset="0"/>
              </a:rPr>
              <a:t>faturamento bruto.)</a:t>
            </a:r>
            <a:endParaRPr lang="pt-BR" sz="2000" u="sng" dirty="0" smtClean="0"/>
          </a:p>
          <a:p>
            <a:pPr>
              <a:buNone/>
            </a:pPr>
            <a:endParaRPr lang="pt-BR" sz="2000" dirty="0" smtClean="0"/>
          </a:p>
          <a:p>
            <a:pPr>
              <a:buNone/>
            </a:pPr>
            <a:endParaRPr lang="pt-BR" sz="2000" dirty="0"/>
          </a:p>
        </p:txBody>
      </p:sp>
      <p:sp>
        <p:nvSpPr>
          <p:cNvPr id="6" name="CaixaDeTexto 5"/>
          <p:cNvSpPr txBox="1"/>
          <p:nvPr/>
        </p:nvSpPr>
        <p:spPr>
          <a:xfrm>
            <a:off x="467544" y="4473113"/>
            <a:ext cx="4824536" cy="18312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Font typeface="Arial" pitchFamily="34" charset="0"/>
              <a:buChar char="•"/>
            </a:pPr>
            <a:r>
              <a:rPr lang="pt-BR" sz="2500" dirty="0" smtClean="0">
                <a:latin typeface="Calibri Light" pitchFamily="34" charset="0"/>
              </a:rPr>
              <a:t>     Despesas ou custos indiretos não superior a 72% do lucro bruto previsto.</a:t>
            </a:r>
          </a:p>
          <a:p>
            <a:pPr algn="just">
              <a:buNone/>
            </a:pPr>
            <a:r>
              <a:rPr lang="pt-BR" sz="2000" u="sng" dirty="0" smtClean="0">
                <a:latin typeface="Calibri Light" pitchFamily="34" charset="0"/>
              </a:rPr>
              <a:t>(*Incluindo todos os impostos)</a:t>
            </a:r>
          </a:p>
          <a:p>
            <a:endParaRPr lang="pt-BR" dirty="0"/>
          </a:p>
        </p:txBody>
      </p:sp>
      <p:pic>
        <p:nvPicPr>
          <p:cNvPr id="7" name="Imagem 6" descr="processos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220072" y="3356992"/>
            <a:ext cx="4577072" cy="305138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Sinal de adição Ícone grátis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353815"/>
            <a:ext cx="1003176" cy="10031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Minus grande símbolo Ícone grátis"/>
          <p:cNvPicPr>
            <a:picLocks noChangeAspect="1" noChangeArrowheads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786" b="34107"/>
          <a:stretch/>
        </p:blipFill>
        <p:spPr bwMode="auto">
          <a:xfrm>
            <a:off x="6906169" y="6225155"/>
            <a:ext cx="1219200" cy="4158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6" name="Conector reto 5"/>
          <p:cNvCxnSpPr/>
          <p:nvPr/>
        </p:nvCxnSpPr>
        <p:spPr>
          <a:xfrm>
            <a:off x="2043933" y="2011084"/>
            <a:ext cx="0" cy="3816424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9" name="Conector reto 8"/>
          <p:cNvCxnSpPr/>
          <p:nvPr/>
        </p:nvCxnSpPr>
        <p:spPr>
          <a:xfrm flipH="1">
            <a:off x="2043934" y="5827508"/>
            <a:ext cx="5760639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0" name="CaixaDeTexto 9"/>
          <p:cNvSpPr txBox="1"/>
          <p:nvPr/>
        </p:nvSpPr>
        <p:spPr>
          <a:xfrm>
            <a:off x="323528" y="3501008"/>
            <a:ext cx="16483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MARGEM</a:t>
            </a:r>
            <a:endParaRPr lang="pt-BR" sz="24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</a:endParaRPr>
          </a:p>
        </p:txBody>
      </p:sp>
      <p:sp>
        <p:nvSpPr>
          <p:cNvPr id="13" name="CaixaDeTexto 12"/>
          <p:cNvSpPr txBox="1"/>
          <p:nvPr/>
        </p:nvSpPr>
        <p:spPr>
          <a:xfrm>
            <a:off x="6544228" y="5818909"/>
            <a:ext cx="19162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ESFORÇO</a:t>
            </a:r>
            <a:endParaRPr lang="pt-BR" sz="24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</a:endParaRPr>
          </a:p>
        </p:txBody>
      </p:sp>
      <p:cxnSp>
        <p:nvCxnSpPr>
          <p:cNvPr id="14" name="Conector reto 13"/>
          <p:cNvCxnSpPr/>
          <p:nvPr/>
        </p:nvCxnSpPr>
        <p:spPr>
          <a:xfrm>
            <a:off x="4924253" y="2011084"/>
            <a:ext cx="13823" cy="360040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" name="Conector reto 15"/>
          <p:cNvCxnSpPr/>
          <p:nvPr/>
        </p:nvCxnSpPr>
        <p:spPr>
          <a:xfrm flipV="1">
            <a:off x="2339752" y="3617419"/>
            <a:ext cx="5464821" cy="1184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2" name="CaixaDeTexto 21"/>
          <p:cNvSpPr txBox="1"/>
          <p:nvPr/>
        </p:nvSpPr>
        <p:spPr>
          <a:xfrm>
            <a:off x="2627784" y="3915979"/>
            <a:ext cx="198574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400" dirty="0" smtClean="0">
                <a:solidFill>
                  <a:srgbClr val="002060"/>
                </a:solidFill>
                <a:latin typeface="+mn-lt"/>
              </a:rPr>
              <a:t>PRODUTOS CRÍTICOS</a:t>
            </a:r>
          </a:p>
          <a:p>
            <a:pPr algn="ctr"/>
            <a:endParaRPr lang="pt-BR" sz="2400" dirty="0">
              <a:solidFill>
                <a:srgbClr val="002060"/>
              </a:solidFill>
              <a:latin typeface="+mn-lt"/>
            </a:endParaRPr>
          </a:p>
          <a:p>
            <a:pPr algn="ctr"/>
            <a:r>
              <a:rPr lang="pt-BR" sz="2400" b="1" dirty="0" smtClean="0">
                <a:solidFill>
                  <a:srgbClr val="002060"/>
                </a:solidFill>
                <a:latin typeface="+mn-lt"/>
              </a:rPr>
              <a:t>IDEAL: 40% </a:t>
            </a:r>
            <a:endParaRPr lang="pt-BR" sz="2400" b="1" dirty="0">
              <a:solidFill>
                <a:srgbClr val="002060"/>
              </a:solidFill>
              <a:latin typeface="+mn-lt"/>
            </a:endParaRPr>
          </a:p>
        </p:txBody>
      </p:sp>
      <p:sp>
        <p:nvSpPr>
          <p:cNvPr id="23" name="CaixaDeTexto 22"/>
          <p:cNvSpPr txBox="1"/>
          <p:nvPr/>
        </p:nvSpPr>
        <p:spPr>
          <a:xfrm>
            <a:off x="5465774" y="1915502"/>
            <a:ext cx="198574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400" dirty="0" smtClean="0">
                <a:solidFill>
                  <a:srgbClr val="002060"/>
                </a:solidFill>
                <a:latin typeface="+mn-lt"/>
              </a:rPr>
              <a:t>PRODUTOS FOCO</a:t>
            </a:r>
          </a:p>
          <a:p>
            <a:pPr algn="ctr"/>
            <a:endParaRPr lang="pt-BR" sz="2400" dirty="0">
              <a:solidFill>
                <a:srgbClr val="002060"/>
              </a:solidFill>
              <a:latin typeface="+mn-lt"/>
            </a:endParaRPr>
          </a:p>
          <a:p>
            <a:pPr algn="ctr"/>
            <a:r>
              <a:rPr lang="pt-BR" sz="2400" dirty="0" smtClean="0">
                <a:solidFill>
                  <a:srgbClr val="002060"/>
                </a:solidFill>
                <a:latin typeface="+mn-lt"/>
              </a:rPr>
              <a:t>IDEAL: 60% </a:t>
            </a:r>
            <a:endParaRPr lang="pt-BR" sz="2400" dirty="0">
              <a:solidFill>
                <a:srgbClr val="002060"/>
              </a:solidFill>
              <a:latin typeface="+mn-lt"/>
            </a:endParaRPr>
          </a:p>
        </p:txBody>
      </p:sp>
      <p:sp>
        <p:nvSpPr>
          <p:cNvPr id="15" name="Text Box 4"/>
          <p:cNvSpPr txBox="1">
            <a:spLocks noChangeArrowheads="1"/>
          </p:cNvSpPr>
          <p:nvPr/>
        </p:nvSpPr>
        <p:spPr bwMode="auto">
          <a:xfrm>
            <a:off x="251520" y="404664"/>
            <a:ext cx="6408712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pt-BR" sz="3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rPr>
              <a:t>Ganhos de Eficiência </a:t>
            </a:r>
            <a:r>
              <a:rPr lang="pt-BR" sz="3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rPr>
              <a:t>(processo)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pt-BR" sz="3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rPr>
              <a:t>e Eficácia </a:t>
            </a:r>
            <a:r>
              <a:rPr lang="pt-BR" sz="3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rPr>
              <a:t>(resultado)</a:t>
            </a:r>
            <a:endParaRPr lang="pt-BR" sz="3000" dirty="0">
              <a:solidFill>
                <a:schemeClr val="tx1">
                  <a:lumMod val="95000"/>
                  <a:lumOff val="5000"/>
                </a:schemeClr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482078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ela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03912890"/>
              </p:ext>
            </p:extLst>
          </p:nvPr>
        </p:nvGraphicFramePr>
        <p:xfrm>
          <a:off x="395536" y="2276872"/>
          <a:ext cx="8232577" cy="310896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728192"/>
                <a:gridCol w="1296144"/>
                <a:gridCol w="1080120"/>
                <a:gridCol w="1332695"/>
                <a:gridCol w="1403609"/>
                <a:gridCol w="1391817"/>
              </a:tblGrid>
              <a:tr h="144016">
                <a:tc rowSpan="2">
                  <a:txBody>
                    <a:bodyPr/>
                    <a:lstStyle/>
                    <a:p>
                      <a:pPr algn="ctr"/>
                      <a:r>
                        <a:rPr lang="pt-BR" sz="1600" b="1" dirty="0" smtClean="0">
                          <a:latin typeface="Calibri Light" pitchFamily="34" charset="0"/>
                        </a:rPr>
                        <a:t>14 funcionários</a:t>
                      </a:r>
                      <a:endParaRPr lang="pt-BR" sz="1600" b="1" dirty="0">
                        <a:latin typeface="Calibri Light" pitchFamily="34" charset="0"/>
                      </a:endParaRPr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600" b="0" dirty="0" smtClean="0">
                          <a:latin typeface="Calibri Light" pitchFamily="34" charset="0"/>
                        </a:rPr>
                        <a:t>10 toneladas</a:t>
                      </a: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b="0" dirty="0" smtClean="0">
                          <a:latin typeface="Calibri Light" pitchFamily="34" charset="0"/>
                        </a:rPr>
                        <a:t>6 toneladas</a:t>
                      </a:r>
                      <a:endParaRPr lang="pt-BR" sz="1600" b="0" dirty="0">
                        <a:latin typeface="Calibri Light" pitchFamily="34" charset="0"/>
                      </a:endParaRP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b="0" dirty="0" smtClean="0">
                          <a:latin typeface="Calibri Light" pitchFamily="34" charset="0"/>
                        </a:rPr>
                        <a:t>Produtos commodities</a:t>
                      </a:r>
                      <a:endParaRPr lang="pt-BR" sz="1600" b="0" dirty="0">
                        <a:latin typeface="Calibri Light" pitchFamily="34" charset="0"/>
                      </a:endParaRP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b="0" dirty="0" smtClean="0">
                          <a:latin typeface="Calibri Light" pitchFamily="34" charset="0"/>
                        </a:rPr>
                        <a:t>5 funcionários</a:t>
                      </a:r>
                      <a:endParaRPr lang="pt-BR" sz="1600" b="0" dirty="0">
                        <a:latin typeface="Calibri Light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b="0" dirty="0" smtClean="0">
                          <a:latin typeface="Calibri Light" pitchFamily="34" charset="0"/>
                        </a:rPr>
                        <a:t>1.200 kg  por funcionário/mês</a:t>
                      </a:r>
                      <a:endParaRPr lang="pt-BR" sz="1600" b="0" dirty="0">
                        <a:latin typeface="Calibri Light" pitchFamily="34" charset="0"/>
                      </a:endParaRPr>
                    </a:p>
                  </a:txBody>
                  <a:tcPr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  <a:tr h="617200">
                <a:tc vMerge="1">
                  <a:txBody>
                    <a:bodyPr/>
                    <a:lstStyle/>
                    <a:p>
                      <a:pPr algn="ctr"/>
                      <a:endParaRPr lang="pt-BR" sz="1600" dirty="0">
                        <a:latin typeface="Futura Bk BT" panose="020B0502020204020303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pt-BR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pt-BR" sz="1600" dirty="0" smtClean="0">
                          <a:latin typeface="Calibri Light" pitchFamily="34" charset="0"/>
                        </a:rPr>
                        <a:t>4 toneladas</a:t>
                      </a:r>
                      <a:endParaRPr lang="pt-BR" sz="1600" dirty="0">
                        <a:latin typeface="Calibri Light" pitchFamily="34" charset="0"/>
                      </a:endParaRPr>
                    </a:p>
                  </a:txBody>
                  <a:tcPr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pt-BR" sz="1600" dirty="0" smtClean="0">
                          <a:latin typeface="Calibri Light" pitchFamily="34" charset="0"/>
                        </a:rPr>
                        <a:t>Produtos variados com maior complexidade de elaboração e</a:t>
                      </a:r>
                      <a:r>
                        <a:rPr lang="pt-BR" sz="1600" baseline="0" dirty="0" smtClean="0">
                          <a:latin typeface="Calibri Light" pitchFamily="34" charset="0"/>
                        </a:rPr>
                        <a:t> menor volume de produção </a:t>
                      </a:r>
                      <a:endParaRPr lang="pt-BR" sz="1600" dirty="0">
                        <a:latin typeface="Calibri Light" pitchFamily="34" charset="0"/>
                      </a:endParaRPr>
                    </a:p>
                  </a:txBody>
                  <a:tcPr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pt-BR" sz="1600" dirty="0" smtClean="0">
                          <a:latin typeface="Calibri Light" pitchFamily="34" charset="0"/>
                        </a:rPr>
                        <a:t>9 funcionários</a:t>
                      </a:r>
                      <a:endParaRPr lang="pt-BR" sz="1600" dirty="0">
                        <a:latin typeface="Calibri Light" pitchFamily="34" charset="0"/>
                      </a:endParaRP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pt-BR" sz="1600" dirty="0" smtClean="0">
                          <a:latin typeface="Calibri Light" pitchFamily="34" charset="0"/>
                        </a:rPr>
                        <a:t>445 kg por funcionário/mês</a:t>
                      </a:r>
                      <a:endParaRPr lang="pt-BR" sz="1600" dirty="0">
                        <a:latin typeface="Calibri Light" pitchFamily="34" charset="0"/>
                      </a:endParaRPr>
                    </a:p>
                  </a:txBody>
                  <a:tcPr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1668800">
                <a:tc>
                  <a:txBody>
                    <a:bodyPr/>
                    <a:lstStyle/>
                    <a:p>
                      <a:pPr algn="ctr"/>
                      <a:r>
                        <a:rPr lang="pt-BR" sz="1600" b="1" dirty="0" smtClean="0">
                          <a:latin typeface="Calibri Light" pitchFamily="34" charset="0"/>
                        </a:rPr>
                        <a:t>Produção</a:t>
                      </a:r>
                      <a:r>
                        <a:rPr lang="pt-BR" sz="1600" b="1" baseline="0" dirty="0" smtClean="0">
                          <a:latin typeface="Calibri Light" pitchFamily="34" charset="0"/>
                        </a:rPr>
                        <a:t> média de 715 kg mês por funcionário</a:t>
                      </a:r>
                      <a:endParaRPr lang="pt-BR" sz="1600" b="1" dirty="0">
                        <a:latin typeface="Calibri Light" pitchFamily="34" charset="0"/>
                      </a:endParaRPr>
                    </a:p>
                  </a:txBody>
                  <a:tcPr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CaixaDeTexto 3"/>
          <p:cNvSpPr txBox="1"/>
          <p:nvPr/>
        </p:nvSpPr>
        <p:spPr>
          <a:xfrm>
            <a:off x="971600" y="1412776"/>
            <a:ext cx="7134959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500" b="1" dirty="0" smtClean="0">
                <a:cs typeface="Arial" pitchFamily="34" charset="0"/>
              </a:rPr>
              <a:t>Situação atual</a:t>
            </a:r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251520" y="260648"/>
            <a:ext cx="6408712" cy="630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pt-BR" sz="3500" b="1" dirty="0" smtClean="0">
                <a:latin typeface="+mj-lt"/>
              </a:rPr>
              <a:t>Modelo Produtivo</a:t>
            </a:r>
          </a:p>
        </p:txBody>
      </p:sp>
    </p:spTree>
    <p:extLst>
      <p:ext uri="{BB962C8B-B14F-4D97-AF65-F5344CB8AC3E}">
        <p14:creationId xmlns:p14="http://schemas.microsoft.com/office/powerpoint/2010/main" val="3164338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aixaDeTexto 6"/>
          <p:cNvSpPr txBox="1"/>
          <p:nvPr/>
        </p:nvSpPr>
        <p:spPr>
          <a:xfrm>
            <a:off x="467544" y="1916832"/>
            <a:ext cx="82089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400" dirty="0" smtClean="0">
                <a:solidFill>
                  <a:schemeClr val="tx2">
                    <a:lumMod val="75000"/>
                  </a:schemeClr>
                </a:solidFill>
              </a:rPr>
              <a:t>Projeção de acordo com empresas pesquisadas</a:t>
            </a:r>
            <a:endParaRPr lang="pt-BR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8" name="CaixaDeTexto 7"/>
          <p:cNvSpPr txBox="1"/>
          <p:nvPr/>
        </p:nvSpPr>
        <p:spPr>
          <a:xfrm>
            <a:off x="1475656" y="1268760"/>
            <a:ext cx="61206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400" b="1" dirty="0" smtClean="0">
                <a:solidFill>
                  <a:schemeClr val="tx2">
                    <a:lumMod val="75000"/>
                  </a:schemeClr>
                </a:solidFill>
                <a:latin typeface="Calibri" pitchFamily="34" charset="0"/>
              </a:rPr>
              <a:t>VARIAÇÃO FATURAMENTO 2007 - 2017</a:t>
            </a:r>
            <a:endParaRPr lang="pt-BR" sz="2400" b="1" dirty="0">
              <a:solidFill>
                <a:schemeClr val="tx2">
                  <a:lumMod val="75000"/>
                </a:schemeClr>
              </a:solidFill>
              <a:latin typeface="Calibri" pitchFamily="34" charset="0"/>
            </a:endParaRPr>
          </a:p>
        </p:txBody>
      </p:sp>
      <p:graphicFrame>
        <p:nvGraphicFramePr>
          <p:cNvPr id="9" name="Gráfico 8"/>
          <p:cNvGraphicFramePr/>
          <p:nvPr/>
        </p:nvGraphicFramePr>
        <p:xfrm>
          <a:off x="467544" y="2492896"/>
          <a:ext cx="8496944" cy="37444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251520" y="260648"/>
            <a:ext cx="660819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pt-BR" sz="3200" b="1" dirty="0" smtClean="0">
                <a:solidFill>
                  <a:schemeClr val="tx2">
                    <a:lumMod val="50000"/>
                  </a:schemeClr>
                </a:solidFill>
                <a:latin typeface="+mj-lt"/>
              </a:rPr>
              <a:t>Performance</a:t>
            </a:r>
            <a:endParaRPr lang="pt-BR" sz="3200" b="1" dirty="0">
              <a:solidFill>
                <a:schemeClr val="tx2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11" name="CaixaDeTexto 10"/>
          <p:cNvSpPr txBox="1"/>
          <p:nvPr/>
        </p:nvSpPr>
        <p:spPr>
          <a:xfrm>
            <a:off x="5508104" y="6093296"/>
            <a:ext cx="1800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BR" sz="1200" i="1" dirty="0" smtClean="0"/>
              <a:t>Fonte: ITPC (2017)</a:t>
            </a:r>
            <a:endParaRPr lang="pt-BR" sz="1200" i="1" dirty="0"/>
          </a:p>
        </p:txBody>
      </p:sp>
    </p:spTree>
    <p:extLst>
      <p:ext uri="{BB962C8B-B14F-4D97-AF65-F5344CB8AC3E}">
        <p14:creationId xmlns:p14="http://schemas.microsoft.com/office/powerpoint/2010/main" val="582072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ixaDeTexto 4"/>
          <p:cNvSpPr txBox="1"/>
          <p:nvPr/>
        </p:nvSpPr>
        <p:spPr>
          <a:xfrm>
            <a:off x="395536" y="1799818"/>
            <a:ext cx="8352928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500" dirty="0" smtClean="0">
                <a:latin typeface="Calibri Light" pitchFamily="34" charset="0"/>
                <a:cs typeface="Arial" pitchFamily="34" charset="0"/>
              </a:rPr>
              <a:t>Novas tecnologias e processos</a:t>
            </a:r>
          </a:p>
        </p:txBody>
      </p:sp>
      <p:sp>
        <p:nvSpPr>
          <p:cNvPr id="7" name="Retângulo 6"/>
          <p:cNvSpPr/>
          <p:nvPr/>
        </p:nvSpPr>
        <p:spPr>
          <a:xfrm>
            <a:off x="611560" y="5625244"/>
            <a:ext cx="8208912" cy="540060"/>
          </a:xfrm>
          <a:prstGeom prst="rect">
            <a:avLst/>
          </a:prstGeom>
          <a:solidFill>
            <a:srgbClr val="F5A1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8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AUMENTO DE 55% NA PRODUTIVIDADE/MÉDIA</a:t>
            </a:r>
            <a:endParaRPr lang="pt-BR" sz="16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graphicFrame>
        <p:nvGraphicFramePr>
          <p:cNvPr id="8" name="Tabela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7516600"/>
              </p:ext>
            </p:extLst>
          </p:nvPr>
        </p:nvGraphicFramePr>
        <p:xfrm>
          <a:off x="971600" y="2521884"/>
          <a:ext cx="7272808" cy="2851332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728192"/>
                <a:gridCol w="1296144"/>
                <a:gridCol w="1080120"/>
                <a:gridCol w="1584176"/>
                <a:gridCol w="1584176"/>
              </a:tblGrid>
              <a:tr h="626592">
                <a:tc rowSpan="2">
                  <a:txBody>
                    <a:bodyPr/>
                    <a:lstStyle/>
                    <a:p>
                      <a:pPr algn="ctr"/>
                      <a:r>
                        <a:rPr lang="pt-BR" sz="1600" b="1" dirty="0" smtClean="0">
                          <a:latin typeface="+mn-lt"/>
                        </a:rPr>
                        <a:t>9 funcionários</a:t>
                      </a:r>
                      <a:endParaRPr lang="pt-BR" sz="1600" b="1" dirty="0">
                        <a:latin typeface="+mn-lt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600" b="0" dirty="0" smtClean="0">
                          <a:latin typeface="+mn-lt"/>
                        </a:rPr>
                        <a:t>10 toneladas</a:t>
                      </a: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b="0" dirty="0" smtClean="0">
                          <a:latin typeface="+mn-lt"/>
                        </a:rPr>
                        <a:t>6 toneladas</a:t>
                      </a:r>
                      <a:endParaRPr lang="pt-BR" sz="1600" b="0" dirty="0">
                        <a:latin typeface="+mn-lt"/>
                      </a:endParaRP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b="0" dirty="0" smtClean="0">
                          <a:latin typeface="+mn-lt"/>
                        </a:rPr>
                        <a:t>Produtos commodities</a:t>
                      </a:r>
                      <a:endParaRPr lang="pt-BR" sz="1600" b="0" dirty="0">
                        <a:latin typeface="+mn-lt"/>
                      </a:endParaRP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b="0" dirty="0" smtClean="0">
                          <a:latin typeface="+mn-lt"/>
                        </a:rPr>
                        <a:t>5 funcionários</a:t>
                      </a:r>
                      <a:endParaRPr lang="pt-BR" sz="1600" b="0" dirty="0">
                        <a:latin typeface="+mn-lt"/>
                      </a:endParaRPr>
                    </a:p>
                  </a:txBody>
                  <a:tcPr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600661">
                <a:tc vMerge="1">
                  <a:txBody>
                    <a:bodyPr/>
                    <a:lstStyle/>
                    <a:p>
                      <a:pPr algn="ctr"/>
                      <a:endParaRPr lang="pt-BR" sz="1600" dirty="0">
                        <a:latin typeface="Futura Bk BT" panose="020B0502020204020303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pt-BR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pt-BR" sz="1600" dirty="0" smtClean="0">
                          <a:latin typeface="+mn-lt"/>
                        </a:rPr>
                        <a:t>4 toneladas</a:t>
                      </a:r>
                      <a:endParaRPr lang="pt-BR" sz="1600" dirty="0">
                        <a:latin typeface="+mn-lt"/>
                      </a:endParaRPr>
                    </a:p>
                  </a:txBody>
                  <a:tcPr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pt-BR" sz="1600" dirty="0" smtClean="0">
                          <a:latin typeface="+mn-lt"/>
                        </a:rPr>
                        <a:t>Produtos variados com maior complexidade de elaboração e</a:t>
                      </a:r>
                      <a:r>
                        <a:rPr lang="pt-BR" sz="1600" baseline="0" dirty="0" smtClean="0">
                          <a:latin typeface="+mn-lt"/>
                        </a:rPr>
                        <a:t> menor volume de produção </a:t>
                      </a:r>
                      <a:endParaRPr lang="pt-BR" sz="1600" dirty="0">
                        <a:latin typeface="+mn-lt"/>
                      </a:endParaRP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pt-BR" sz="1600" dirty="0" smtClean="0">
                          <a:latin typeface="+mn-lt"/>
                        </a:rPr>
                        <a:t>4 funcionários</a:t>
                      </a:r>
                      <a:endParaRPr lang="pt-BR" sz="1600" dirty="0">
                        <a:latin typeface="+mn-lt"/>
                      </a:endParaRPr>
                    </a:p>
                  </a:txBody>
                  <a:tcPr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  <a:tr h="1624079">
                <a:tc>
                  <a:txBody>
                    <a:bodyPr/>
                    <a:lstStyle/>
                    <a:p>
                      <a:pPr algn="ctr"/>
                      <a:r>
                        <a:rPr lang="pt-BR" sz="1600" b="1" dirty="0" smtClean="0">
                          <a:latin typeface="+mn-lt"/>
                        </a:rPr>
                        <a:t>Produção</a:t>
                      </a:r>
                      <a:r>
                        <a:rPr lang="pt-BR" sz="1600" b="1" baseline="0" dirty="0" smtClean="0">
                          <a:latin typeface="+mn-lt"/>
                        </a:rPr>
                        <a:t> média de 1111 kg mês por funcionário</a:t>
                      </a:r>
                      <a:endParaRPr lang="pt-BR" sz="1600" b="1" dirty="0">
                        <a:latin typeface="+mn-lt"/>
                      </a:endParaRPr>
                    </a:p>
                  </a:txBody>
                  <a:tcPr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428824" y="404664"/>
            <a:ext cx="8715176" cy="630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pt-BR" sz="3500" b="1" dirty="0" smtClean="0">
                <a:latin typeface="+mj-lt"/>
              </a:rPr>
              <a:t>Modelo Produtivo</a:t>
            </a:r>
          </a:p>
        </p:txBody>
      </p:sp>
    </p:spTree>
    <p:extLst>
      <p:ext uri="{BB962C8B-B14F-4D97-AF65-F5344CB8AC3E}">
        <p14:creationId xmlns:p14="http://schemas.microsoft.com/office/powerpoint/2010/main" val="1727270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95536" y="341784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pt-BR" sz="3500" b="1" dirty="0" smtClean="0"/>
              <a:t>4.1 PRODUTIVIDADE</a:t>
            </a:r>
            <a:endParaRPr lang="pt-BR" sz="3500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67544" y="1639341"/>
            <a:ext cx="6408712" cy="4525963"/>
          </a:xfrm>
        </p:spPr>
        <p:txBody>
          <a:bodyPr>
            <a:noAutofit/>
          </a:bodyPr>
          <a:lstStyle/>
          <a:p>
            <a:pPr algn="just"/>
            <a:r>
              <a:rPr lang="pt-BR" sz="2300" dirty="0" smtClean="0">
                <a:latin typeface="Calibri Light" pitchFamily="34" charset="0"/>
              </a:rPr>
              <a:t>Venda mês por funcionário acima de R$9.400,00. </a:t>
            </a:r>
          </a:p>
          <a:p>
            <a:pPr algn="just"/>
            <a:r>
              <a:rPr lang="pt-BR" sz="2300" dirty="0" smtClean="0">
                <a:latin typeface="Calibri Light" pitchFamily="34" charset="0"/>
              </a:rPr>
              <a:t>Hoje a média mês está em R$9.050,00.</a:t>
            </a:r>
          </a:p>
          <a:p>
            <a:pPr algn="just"/>
            <a:r>
              <a:rPr lang="pt-BR" sz="2300" dirty="0" smtClean="0">
                <a:latin typeface="Calibri Light" pitchFamily="34" charset="0"/>
              </a:rPr>
              <a:t>Os melhores estão acima de R$ 12.000,00.</a:t>
            </a:r>
          </a:p>
          <a:p>
            <a:pPr algn="just"/>
            <a:r>
              <a:rPr lang="pt-BR" sz="2300" dirty="0" smtClean="0">
                <a:latin typeface="Calibri Light" pitchFamily="34" charset="0"/>
              </a:rPr>
              <a:t>Venda média mês por funcionário da produção está em R$17.000,00.</a:t>
            </a:r>
          </a:p>
          <a:p>
            <a:pPr algn="just"/>
            <a:r>
              <a:rPr lang="pt-BR" sz="2300" dirty="0" smtClean="0">
                <a:latin typeface="Calibri Light" pitchFamily="34" charset="0"/>
              </a:rPr>
              <a:t>O volume produzido mês em quilos por funcionário 750 quilos. (Número ideal)</a:t>
            </a:r>
          </a:p>
          <a:p>
            <a:pPr algn="just"/>
            <a:r>
              <a:rPr lang="pt-BR" sz="2300" dirty="0" smtClean="0">
                <a:latin typeface="Calibri Light" pitchFamily="34" charset="0"/>
              </a:rPr>
              <a:t>Hoje a média está em cerca de 600 quilos.</a:t>
            </a:r>
          </a:p>
          <a:p>
            <a:pPr algn="just"/>
            <a:r>
              <a:rPr lang="pt-BR" sz="2300" dirty="0" smtClean="0">
                <a:latin typeface="Calibri Light" pitchFamily="34" charset="0"/>
              </a:rPr>
              <a:t>Preço médio por quilo ideal acima de R$22,00. </a:t>
            </a:r>
          </a:p>
          <a:p>
            <a:pPr algn="just"/>
            <a:r>
              <a:rPr lang="pt-BR" sz="2300" dirty="0" smtClean="0">
                <a:latin typeface="Calibri Light" pitchFamily="34" charset="0"/>
              </a:rPr>
              <a:t>Hoje a média está em R$16,00.</a:t>
            </a:r>
          </a:p>
        </p:txBody>
      </p:sp>
      <p:pic>
        <p:nvPicPr>
          <p:cNvPr id="6" name="Imagem 5" descr="oi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443650" y="4725144"/>
            <a:ext cx="2700350" cy="20162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pt-BR" sz="3500" b="1" dirty="0" smtClean="0">
                <a:ea typeface="Calibri"/>
                <a:cs typeface="Times New Roman"/>
              </a:rPr>
              <a:t>5. SORTIMENTO</a:t>
            </a:r>
            <a:endParaRPr lang="pt-BR" sz="3500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57200" y="1556792"/>
            <a:ext cx="7859216" cy="4525963"/>
          </a:xfrm>
        </p:spPr>
        <p:txBody>
          <a:bodyPr>
            <a:normAutofit/>
          </a:bodyPr>
          <a:lstStyle/>
          <a:p>
            <a:r>
              <a:rPr lang="pt-BR" sz="2500" dirty="0" smtClean="0">
                <a:latin typeface="Calibri Light" pitchFamily="34" charset="0"/>
              </a:rPr>
              <a:t>Definição do mix de produtos de fabricação própria.</a:t>
            </a:r>
          </a:p>
          <a:p>
            <a:r>
              <a:rPr lang="pt-BR" sz="2500" dirty="0" smtClean="0">
                <a:latin typeface="Calibri Light" pitchFamily="34" charset="0"/>
              </a:rPr>
              <a:t>Padarias pequenas: 60 a 100 itens.</a:t>
            </a:r>
          </a:p>
          <a:p>
            <a:r>
              <a:rPr lang="pt-BR" sz="2500" dirty="0" smtClean="0">
                <a:latin typeface="Calibri Light" pitchFamily="34" charset="0"/>
              </a:rPr>
              <a:t>Padarias medias: 100 a 200 itens.</a:t>
            </a:r>
          </a:p>
          <a:p>
            <a:r>
              <a:rPr lang="pt-BR" sz="2500" dirty="0" smtClean="0">
                <a:latin typeface="Calibri Light" pitchFamily="34" charset="0"/>
              </a:rPr>
              <a:t>Padarias grandes: 200 a 600 itens.</a:t>
            </a:r>
          </a:p>
        </p:txBody>
      </p:sp>
      <p:pic>
        <p:nvPicPr>
          <p:cNvPr id="6" name="Imagem 5" descr="Imagem6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63688" y="3501008"/>
            <a:ext cx="4133506" cy="3096344"/>
          </a:xfrm>
          <a:prstGeom prst="rect">
            <a:avLst/>
          </a:prstGeom>
        </p:spPr>
      </p:pic>
      <p:pic>
        <p:nvPicPr>
          <p:cNvPr id="9" name="Imagem 8" descr="Imagem7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76056" y="2204864"/>
            <a:ext cx="4067944" cy="3047233"/>
          </a:xfrm>
          <a:prstGeom prst="rect">
            <a:avLst/>
          </a:prstGeom>
        </p:spPr>
      </p:pic>
      <p:sp>
        <p:nvSpPr>
          <p:cNvPr id="12" name="CaixaDeTexto 11"/>
          <p:cNvSpPr txBox="1"/>
          <p:nvPr/>
        </p:nvSpPr>
        <p:spPr>
          <a:xfrm>
            <a:off x="7164288" y="6418203"/>
            <a:ext cx="1906227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500" dirty="0" smtClean="0"/>
              <a:t>Imagens: Pão da Serra</a:t>
            </a:r>
            <a:endParaRPr lang="pt-BR" sz="1500" dirty="0"/>
          </a:p>
        </p:txBody>
      </p:sp>
      <p:cxnSp>
        <p:nvCxnSpPr>
          <p:cNvPr id="14" name="Conector angulado 13"/>
          <p:cNvCxnSpPr/>
          <p:nvPr/>
        </p:nvCxnSpPr>
        <p:spPr>
          <a:xfrm rot="5400000" flipH="1" flipV="1">
            <a:off x="5508104" y="5157192"/>
            <a:ext cx="576064" cy="576064"/>
          </a:xfrm>
          <a:prstGeom prst="bentConnector3">
            <a:avLst>
              <a:gd name="adj1" fmla="val 50000"/>
            </a:avLst>
          </a:prstGeom>
          <a:ln>
            <a:solidFill>
              <a:schemeClr val="accent2">
                <a:lumMod val="50000"/>
              </a:schemeClr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Conector angulado 15"/>
          <p:cNvCxnSpPr/>
          <p:nvPr/>
        </p:nvCxnSpPr>
        <p:spPr>
          <a:xfrm rot="16200000" flipH="1">
            <a:off x="-2016732" y="3248980"/>
            <a:ext cx="5112568" cy="288032"/>
          </a:xfrm>
          <a:prstGeom prst="bentConnector3">
            <a:avLst>
              <a:gd name="adj1" fmla="val 50000"/>
            </a:avLst>
          </a:prstGeom>
          <a:ln>
            <a:solidFill>
              <a:schemeClr val="accent2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Conector de seta reta 17"/>
          <p:cNvCxnSpPr/>
          <p:nvPr/>
        </p:nvCxnSpPr>
        <p:spPr>
          <a:xfrm>
            <a:off x="971600" y="5949280"/>
            <a:ext cx="1080120" cy="0"/>
          </a:xfrm>
          <a:prstGeom prst="straightConnector1">
            <a:avLst/>
          </a:prstGeom>
          <a:ln>
            <a:solidFill>
              <a:schemeClr val="accent2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341784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pt-BR" sz="3500" b="1" dirty="0" smtClean="0">
                <a:ea typeface="Calibri"/>
                <a:cs typeface="Times New Roman"/>
              </a:rPr>
              <a:t>5.1 RENOVAÇÃO DO MIX</a:t>
            </a:r>
            <a:endParaRPr lang="pt-BR" sz="3500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67544" y="1628800"/>
            <a:ext cx="5328592" cy="4525963"/>
          </a:xfrm>
        </p:spPr>
        <p:txBody>
          <a:bodyPr>
            <a:normAutofit/>
          </a:bodyPr>
          <a:lstStyle/>
          <a:p>
            <a:r>
              <a:rPr lang="pt-BR" sz="2500" dirty="0" smtClean="0">
                <a:latin typeface="Calibri Light" pitchFamily="34" charset="0"/>
              </a:rPr>
              <a:t>Renovação de 10% do mix de fabricação a cada quatro meses.</a:t>
            </a:r>
          </a:p>
          <a:p>
            <a:r>
              <a:rPr lang="pt-BR" sz="2500" dirty="0" smtClean="0">
                <a:latin typeface="Calibri Light" pitchFamily="34" charset="0"/>
              </a:rPr>
              <a:t>Planejamento de </a:t>
            </a:r>
            <a:r>
              <a:rPr lang="pt-BR" sz="2500" dirty="0" err="1" smtClean="0">
                <a:latin typeface="Calibri Light" pitchFamily="34" charset="0"/>
              </a:rPr>
              <a:t>P&amp;D</a:t>
            </a:r>
            <a:r>
              <a:rPr lang="pt-BR" sz="2500" dirty="0" smtClean="0">
                <a:latin typeface="Calibri Light" pitchFamily="34" charset="0"/>
              </a:rPr>
              <a:t>.</a:t>
            </a:r>
          </a:p>
          <a:p>
            <a:pPr>
              <a:buFont typeface="Wingdings" pitchFamily="2" charset="2"/>
              <a:buChar char="ü"/>
            </a:pPr>
            <a:r>
              <a:rPr lang="pt-BR" sz="2500" dirty="0" smtClean="0">
                <a:latin typeface="Calibri Light" pitchFamily="34" charset="0"/>
              </a:rPr>
              <a:t>Estações do ano.</a:t>
            </a:r>
          </a:p>
          <a:p>
            <a:pPr>
              <a:buFont typeface="Wingdings" pitchFamily="2" charset="2"/>
              <a:buChar char="ü"/>
            </a:pPr>
            <a:r>
              <a:rPr lang="pt-BR" sz="2500" dirty="0" smtClean="0">
                <a:latin typeface="Calibri Light" pitchFamily="34" charset="0"/>
              </a:rPr>
              <a:t>Datas comemorativas.</a:t>
            </a:r>
          </a:p>
          <a:p>
            <a:pPr>
              <a:buFont typeface="Wingdings" pitchFamily="2" charset="2"/>
              <a:buChar char="ü"/>
            </a:pPr>
            <a:r>
              <a:rPr lang="pt-BR" sz="2500" dirty="0" smtClean="0">
                <a:latin typeface="Calibri Light" pitchFamily="34" charset="0"/>
              </a:rPr>
              <a:t>Fruto da terra.</a:t>
            </a:r>
          </a:p>
          <a:p>
            <a:pPr>
              <a:buFont typeface="Wingdings" pitchFamily="2" charset="2"/>
              <a:buChar char="ü"/>
            </a:pPr>
            <a:r>
              <a:rPr lang="pt-BR" sz="2500" dirty="0" smtClean="0">
                <a:latin typeface="Calibri Light" pitchFamily="34" charset="0"/>
              </a:rPr>
              <a:t>Pesquisa de campo.</a:t>
            </a:r>
          </a:p>
          <a:p>
            <a:pPr>
              <a:buNone/>
            </a:pPr>
            <a:r>
              <a:rPr lang="pt-BR" sz="2000" dirty="0" smtClean="0">
                <a:latin typeface="Calibri Light" pitchFamily="34" charset="0"/>
              </a:rPr>
              <a:t>(Internet, clientes, concorrentes,</a:t>
            </a:r>
          </a:p>
          <a:p>
            <a:pPr>
              <a:buNone/>
            </a:pPr>
            <a:r>
              <a:rPr lang="pt-BR" sz="2000" dirty="0" smtClean="0">
                <a:latin typeface="Calibri Light" pitchFamily="34" charset="0"/>
              </a:rPr>
              <a:t>publicações etc.)</a:t>
            </a:r>
          </a:p>
          <a:p>
            <a:endParaRPr lang="pt-BR" dirty="0"/>
          </a:p>
        </p:txBody>
      </p:sp>
      <p:pic>
        <p:nvPicPr>
          <p:cNvPr id="6" name="Imagem 5" descr="Imagem8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779912" y="1772816"/>
            <a:ext cx="6264696" cy="4190294"/>
          </a:xfrm>
          <a:prstGeom prst="rect">
            <a:avLst/>
          </a:prstGeom>
        </p:spPr>
      </p:pic>
      <p:sp>
        <p:nvSpPr>
          <p:cNvPr id="8" name="CaixaDeTexto 7"/>
          <p:cNvSpPr txBox="1"/>
          <p:nvPr/>
        </p:nvSpPr>
        <p:spPr>
          <a:xfrm>
            <a:off x="7260215" y="6429236"/>
            <a:ext cx="1883785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500" dirty="0" smtClean="0"/>
              <a:t>Imagem: Pão da Serra</a:t>
            </a:r>
          </a:p>
          <a:p>
            <a:endParaRPr lang="pt-B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95536" y="413792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pt-BR" sz="3500" b="1" dirty="0" smtClean="0">
                <a:ea typeface="Calibri"/>
                <a:cs typeface="Times New Roman"/>
              </a:rPr>
              <a:t>5.2 MIX DE REVENDA</a:t>
            </a:r>
            <a:endParaRPr lang="pt-BR" sz="3500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539552" y="1700808"/>
            <a:ext cx="8229600" cy="4525963"/>
          </a:xfrm>
        </p:spPr>
        <p:txBody>
          <a:bodyPr>
            <a:normAutofit/>
          </a:bodyPr>
          <a:lstStyle/>
          <a:p>
            <a:r>
              <a:rPr lang="pt-BR" sz="2500" dirty="0" smtClean="0">
                <a:latin typeface="Calibri Light" pitchFamily="34" charset="0"/>
              </a:rPr>
              <a:t>Produtos correlatos.</a:t>
            </a:r>
          </a:p>
          <a:p>
            <a:r>
              <a:rPr lang="pt-BR" sz="2500" dirty="0" smtClean="0">
                <a:latin typeface="Calibri Light" pitchFamily="34" charset="0"/>
              </a:rPr>
              <a:t>Conveniência e praticidade.</a:t>
            </a:r>
          </a:p>
          <a:p>
            <a:r>
              <a:rPr lang="pt-BR" sz="2500" dirty="0" smtClean="0">
                <a:latin typeface="Calibri Light" pitchFamily="34" charset="0"/>
              </a:rPr>
              <a:t>Refrigerados.</a:t>
            </a:r>
          </a:p>
          <a:p>
            <a:r>
              <a:rPr lang="pt-BR" sz="2500" dirty="0" smtClean="0">
                <a:latin typeface="Calibri Light" pitchFamily="34" charset="0"/>
              </a:rPr>
              <a:t>Congelados.</a:t>
            </a:r>
            <a:endParaRPr lang="pt-BR" sz="2500" dirty="0">
              <a:latin typeface="Calibri Light" pitchFamily="34" charset="0"/>
            </a:endParaRPr>
          </a:p>
        </p:txBody>
      </p:sp>
      <p:pic>
        <p:nvPicPr>
          <p:cNvPr id="7" name="Imagem 6" descr="Imagem9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59632" y="3284984"/>
            <a:ext cx="6349424" cy="3570982"/>
          </a:xfrm>
          <a:prstGeom prst="rect">
            <a:avLst/>
          </a:prstGeom>
        </p:spPr>
      </p:pic>
      <p:pic>
        <p:nvPicPr>
          <p:cNvPr id="8" name="Imagem 7" descr="Imagem10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99992" y="1528713"/>
            <a:ext cx="4544391" cy="3412455"/>
          </a:xfrm>
          <a:prstGeom prst="rect">
            <a:avLst/>
          </a:prstGeom>
        </p:spPr>
      </p:pic>
      <p:sp>
        <p:nvSpPr>
          <p:cNvPr id="11" name="CaixaDeTexto 10"/>
          <p:cNvSpPr txBox="1"/>
          <p:nvPr/>
        </p:nvSpPr>
        <p:spPr>
          <a:xfrm>
            <a:off x="7164288" y="6418203"/>
            <a:ext cx="1906227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500" dirty="0" smtClean="0"/>
              <a:t>Imagens: Pão da Serra</a:t>
            </a:r>
            <a:endParaRPr lang="pt-BR" sz="1500" dirty="0"/>
          </a:p>
        </p:txBody>
      </p:sp>
      <p:cxnSp>
        <p:nvCxnSpPr>
          <p:cNvPr id="13" name="Conector em curva 12"/>
          <p:cNvCxnSpPr/>
          <p:nvPr/>
        </p:nvCxnSpPr>
        <p:spPr>
          <a:xfrm rot="5400000" flipH="1" flipV="1">
            <a:off x="5976156" y="5193196"/>
            <a:ext cx="432048" cy="360040"/>
          </a:xfrm>
          <a:prstGeom prst="curvedConnector3">
            <a:avLst>
              <a:gd name="adj1" fmla="val 50000"/>
            </a:avLst>
          </a:prstGeom>
          <a:ln>
            <a:solidFill>
              <a:schemeClr val="accent2">
                <a:lumMod val="50000"/>
              </a:schemeClr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onector angulado 14"/>
          <p:cNvCxnSpPr/>
          <p:nvPr/>
        </p:nvCxnSpPr>
        <p:spPr>
          <a:xfrm rot="16200000" flipH="1">
            <a:off x="-2268760" y="3429000"/>
            <a:ext cx="5256584" cy="216024"/>
          </a:xfrm>
          <a:prstGeom prst="bentConnector3">
            <a:avLst>
              <a:gd name="adj1" fmla="val 50000"/>
            </a:avLst>
          </a:prstGeom>
          <a:ln>
            <a:solidFill>
              <a:schemeClr val="accent2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Conector de seta reta 18"/>
          <p:cNvCxnSpPr/>
          <p:nvPr/>
        </p:nvCxnSpPr>
        <p:spPr>
          <a:xfrm>
            <a:off x="683568" y="6165304"/>
            <a:ext cx="1656184" cy="0"/>
          </a:xfrm>
          <a:prstGeom prst="straightConnector1">
            <a:avLst/>
          </a:prstGeom>
          <a:ln>
            <a:solidFill>
              <a:schemeClr val="accent2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413792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pt-BR" sz="3500" b="1" dirty="0" smtClean="0">
                <a:ea typeface="Calibri"/>
                <a:cs typeface="Times New Roman"/>
              </a:rPr>
              <a:t>6. ATENDIMENTO</a:t>
            </a:r>
            <a:endParaRPr lang="pt-BR" sz="3500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590872" y="1628800"/>
            <a:ext cx="8229600" cy="4525963"/>
          </a:xfrm>
        </p:spPr>
        <p:txBody>
          <a:bodyPr/>
          <a:lstStyle/>
          <a:p>
            <a:r>
              <a:rPr lang="pt-BR" sz="2500" dirty="0" smtClean="0">
                <a:latin typeface="Calibri Light" pitchFamily="34" charset="0"/>
              </a:rPr>
              <a:t>Treinamentos</a:t>
            </a:r>
          </a:p>
          <a:p>
            <a:pPr>
              <a:buFont typeface="Wingdings" pitchFamily="2" charset="2"/>
              <a:buChar char="ü"/>
            </a:pPr>
            <a:r>
              <a:rPr lang="pt-BR" sz="2500" dirty="0" smtClean="0">
                <a:latin typeface="Calibri Light" pitchFamily="34" charset="0"/>
              </a:rPr>
              <a:t> Comportamental</a:t>
            </a:r>
          </a:p>
          <a:p>
            <a:pPr>
              <a:buFont typeface="Wingdings" pitchFamily="2" charset="2"/>
              <a:buChar char="ü"/>
            </a:pPr>
            <a:r>
              <a:rPr lang="pt-BR" sz="2500" dirty="0" smtClean="0">
                <a:latin typeface="Calibri Light" pitchFamily="34" charset="0"/>
              </a:rPr>
              <a:t> Execução das tarefas.</a:t>
            </a:r>
          </a:p>
          <a:p>
            <a:pPr>
              <a:buFont typeface="Wingdings" pitchFamily="2" charset="2"/>
              <a:buChar char="ü"/>
            </a:pPr>
            <a:r>
              <a:rPr lang="pt-BR" sz="2500" dirty="0" smtClean="0">
                <a:latin typeface="Calibri Light" pitchFamily="34" charset="0"/>
              </a:rPr>
              <a:t> Atributos dos produtos.</a:t>
            </a:r>
          </a:p>
          <a:p>
            <a:pPr>
              <a:buNone/>
            </a:pPr>
            <a:endParaRPr lang="pt-BR" dirty="0" smtClean="0"/>
          </a:p>
        </p:txBody>
      </p:sp>
      <p:pic>
        <p:nvPicPr>
          <p:cNvPr id="6" name="Imagem 5" descr="Imagem1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292080" y="1052736"/>
            <a:ext cx="3563888" cy="4749069"/>
          </a:xfrm>
          <a:prstGeom prst="rect">
            <a:avLst/>
          </a:prstGeom>
        </p:spPr>
      </p:pic>
      <p:pic>
        <p:nvPicPr>
          <p:cNvPr id="7" name="Imagem 6" descr="Imagem1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051720" y="3861048"/>
            <a:ext cx="3954720" cy="2526552"/>
          </a:xfrm>
          <a:prstGeom prst="rect">
            <a:avLst/>
          </a:prstGeom>
        </p:spPr>
      </p:pic>
      <p:sp>
        <p:nvSpPr>
          <p:cNvPr id="10" name="CaixaDeTexto 9"/>
          <p:cNvSpPr txBox="1"/>
          <p:nvPr/>
        </p:nvSpPr>
        <p:spPr>
          <a:xfrm>
            <a:off x="7164288" y="6418203"/>
            <a:ext cx="1906227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500" dirty="0" smtClean="0"/>
              <a:t>Imagens: Pão da Serra</a:t>
            </a:r>
            <a:endParaRPr lang="pt-BR" sz="1500" dirty="0"/>
          </a:p>
        </p:txBody>
      </p:sp>
      <p:cxnSp>
        <p:nvCxnSpPr>
          <p:cNvPr id="12" name="Conector de seta reta 11"/>
          <p:cNvCxnSpPr/>
          <p:nvPr/>
        </p:nvCxnSpPr>
        <p:spPr>
          <a:xfrm>
            <a:off x="611560" y="5877272"/>
            <a:ext cx="1656184" cy="0"/>
          </a:xfrm>
          <a:prstGeom prst="straightConnector1">
            <a:avLst/>
          </a:prstGeom>
          <a:ln>
            <a:solidFill>
              <a:schemeClr val="accent2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Conector de seta reta 13"/>
          <p:cNvCxnSpPr/>
          <p:nvPr/>
        </p:nvCxnSpPr>
        <p:spPr>
          <a:xfrm flipH="1">
            <a:off x="5508104" y="5445224"/>
            <a:ext cx="576064" cy="0"/>
          </a:xfrm>
          <a:prstGeom prst="straightConnector1">
            <a:avLst/>
          </a:prstGeom>
          <a:ln>
            <a:solidFill>
              <a:schemeClr val="accent2">
                <a:lumMod val="50000"/>
              </a:schemeClr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Conector angulado 15"/>
          <p:cNvCxnSpPr/>
          <p:nvPr/>
        </p:nvCxnSpPr>
        <p:spPr>
          <a:xfrm rot="16200000" flipH="1">
            <a:off x="-2160748" y="3320988"/>
            <a:ext cx="4968552" cy="144016"/>
          </a:xfrm>
          <a:prstGeom prst="bentConnector3">
            <a:avLst>
              <a:gd name="adj1" fmla="val 50000"/>
            </a:avLst>
          </a:prstGeom>
          <a:ln>
            <a:solidFill>
              <a:schemeClr val="accent2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CaixaDeTexto 4"/>
          <p:cNvSpPr txBox="1"/>
          <p:nvPr/>
        </p:nvSpPr>
        <p:spPr>
          <a:xfrm>
            <a:off x="323528" y="692696"/>
            <a:ext cx="8424936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500" b="1" dirty="0" smtClean="0"/>
              <a:t>6.1 ENSINO A DISTÂNCIA - EAD</a:t>
            </a:r>
          </a:p>
          <a:p>
            <a:endParaRPr lang="pt-BR" sz="3500" dirty="0"/>
          </a:p>
        </p:txBody>
      </p:sp>
      <p:sp>
        <p:nvSpPr>
          <p:cNvPr id="15" name="CaixaDeTexto 14"/>
          <p:cNvSpPr txBox="1"/>
          <p:nvPr/>
        </p:nvSpPr>
        <p:spPr>
          <a:xfrm>
            <a:off x="2085653" y="1484784"/>
            <a:ext cx="51592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t-BR" sz="2000" dirty="0" smtClean="0">
                <a:latin typeface="Calibri Light" pitchFamily="34" charset="0"/>
              </a:rPr>
              <a:t>Cursos Online: www.eadmarciorodrigues.com.br</a:t>
            </a:r>
            <a:endParaRPr lang="pt-BR" sz="2000" dirty="0">
              <a:latin typeface="Calibri Light" pitchFamily="34" charset="0"/>
            </a:endParaRPr>
          </a:p>
        </p:txBody>
      </p:sp>
      <p:pic>
        <p:nvPicPr>
          <p:cNvPr id="8" name="Imagem 7" descr="Untitled-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55576" y="1916832"/>
            <a:ext cx="7812360" cy="437924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 flipH="1">
            <a:off x="8458200" y="3140968"/>
            <a:ext cx="146248" cy="459482"/>
          </a:xfrm>
        </p:spPr>
        <p:txBody>
          <a:bodyPr>
            <a:normAutofit fontScale="90000"/>
          </a:bodyPr>
          <a:lstStyle/>
          <a:p>
            <a:endParaRPr lang="pt-BR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8028384" y="5373216"/>
            <a:ext cx="1115616" cy="265584"/>
          </a:xfrm>
        </p:spPr>
        <p:txBody>
          <a:bodyPr>
            <a:normAutofit fontScale="40000" lnSpcReduction="20000"/>
          </a:bodyPr>
          <a:lstStyle/>
          <a:p>
            <a:endParaRPr lang="pt-BR" dirty="0"/>
          </a:p>
        </p:txBody>
      </p:sp>
      <p:sp>
        <p:nvSpPr>
          <p:cNvPr id="5" name="CaixaDeTexto 4"/>
          <p:cNvSpPr txBox="1"/>
          <p:nvPr/>
        </p:nvSpPr>
        <p:spPr>
          <a:xfrm>
            <a:off x="323528" y="637818"/>
            <a:ext cx="8424936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500" b="1" dirty="0" smtClean="0"/>
              <a:t>6.1 ENSINO A DISTÂNCIA - EAD</a:t>
            </a:r>
            <a:endParaRPr lang="pt-BR" sz="3500" b="1" dirty="0"/>
          </a:p>
        </p:txBody>
      </p:sp>
      <p:sp>
        <p:nvSpPr>
          <p:cNvPr id="9" name="Espaço Reservado para Conteúdo 2"/>
          <p:cNvSpPr txBox="1">
            <a:spLocks/>
          </p:cNvSpPr>
          <p:nvPr/>
        </p:nvSpPr>
        <p:spPr>
          <a:xfrm>
            <a:off x="395536" y="2420888"/>
            <a:ext cx="7056784" cy="295232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just">
              <a:buFont typeface="Arial" pitchFamily="34" charset="0"/>
              <a:buChar char="•"/>
            </a:pPr>
            <a:r>
              <a:rPr lang="pt-BR" sz="2400" dirty="0" smtClean="0">
                <a:latin typeface="Calibri Light" pitchFamily="34" charset="0"/>
              </a:rPr>
              <a:t> Atualmente são mais de 2000 alunos inscritos, sendo:</a:t>
            </a:r>
          </a:p>
          <a:p>
            <a:pPr algn="just"/>
            <a:r>
              <a:rPr lang="pt-BR" sz="2400" dirty="0" smtClean="0">
                <a:latin typeface="Calibri Light" pitchFamily="34" charset="0"/>
              </a:rPr>
              <a:t>55% colaboradores das empresas de nível operacional e,</a:t>
            </a:r>
          </a:p>
          <a:p>
            <a:pPr algn="just"/>
            <a:r>
              <a:rPr lang="pt-BR" sz="2400" dirty="0" smtClean="0">
                <a:latin typeface="Calibri Light" pitchFamily="34" charset="0"/>
              </a:rPr>
              <a:t>45% profissionais de nível tático e gerencial.</a:t>
            </a:r>
          </a:p>
          <a:p>
            <a:pPr algn="just">
              <a:buFont typeface="Arial" pitchFamily="34" charset="0"/>
              <a:buChar char="•"/>
            </a:pPr>
            <a:r>
              <a:rPr lang="pt-BR" sz="2400" dirty="0" smtClean="0">
                <a:latin typeface="Calibri Light" pitchFamily="34" charset="0"/>
              </a:rPr>
              <a:t> Mais de 50 cursos específicos da panificação, confeitaria e alimentação .</a:t>
            </a:r>
          </a:p>
          <a:p>
            <a:pPr algn="just">
              <a:buFont typeface="Arial" pitchFamily="34" charset="0"/>
              <a:buChar char="•"/>
            </a:pPr>
            <a:r>
              <a:rPr lang="pt-BR" sz="2400" dirty="0" smtClean="0">
                <a:latin typeface="Calibri Light" pitchFamily="34" charset="0"/>
              </a:rPr>
              <a:t> Tem por objetivo a capacitação especializada realizada de forma ágil e eficiente.</a:t>
            </a:r>
          </a:p>
          <a:p>
            <a:pPr algn="just">
              <a:buFont typeface="Arial" pitchFamily="34" charset="0"/>
              <a:buChar char="•"/>
            </a:pPr>
            <a:r>
              <a:rPr lang="pt-BR" sz="2400" dirty="0" smtClean="0">
                <a:latin typeface="Calibri Light" pitchFamily="34" charset="0"/>
              </a:rPr>
              <a:t> Conteúdo em HMTL, dividido por módulos;</a:t>
            </a:r>
          </a:p>
          <a:p>
            <a:pPr algn="just">
              <a:buFont typeface="Arial" pitchFamily="34" charset="0"/>
              <a:buChar char="•"/>
            </a:pPr>
            <a:r>
              <a:rPr lang="pt-BR" sz="2400" dirty="0" smtClean="0">
                <a:latin typeface="Calibri Light" pitchFamily="34" charset="0"/>
              </a:rPr>
              <a:t> Simulados sobre o conteúdo com índice mínimo de 60% de aproveitamento;</a:t>
            </a:r>
          </a:p>
          <a:p>
            <a:pPr>
              <a:buFont typeface="Arial" pitchFamily="34" charset="0"/>
              <a:buChar char="•"/>
            </a:pPr>
            <a:r>
              <a:rPr lang="pt-BR" sz="2400" dirty="0" smtClean="0">
                <a:latin typeface="Calibri Light" pitchFamily="34" charset="0"/>
              </a:rPr>
              <a:t> Vídeos;</a:t>
            </a:r>
          </a:p>
          <a:p>
            <a:pPr>
              <a:buFont typeface="Arial" pitchFamily="34" charset="0"/>
              <a:buChar char="•"/>
            </a:pPr>
            <a:r>
              <a:rPr lang="pt-BR" sz="2400" dirty="0" smtClean="0">
                <a:latin typeface="Calibri Light" pitchFamily="34" charset="0"/>
              </a:rPr>
              <a:t> Certificado na conclusão do curso.</a:t>
            </a:r>
            <a:endParaRPr lang="pt-BR" sz="2400" dirty="0">
              <a:latin typeface="Calibri Light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pt-BR" sz="3500" b="1" dirty="0" smtClean="0">
                <a:ea typeface="Calibri"/>
                <a:cs typeface="Times New Roman"/>
              </a:rPr>
              <a:t>6.2 COMUNICAÇÃO</a:t>
            </a:r>
            <a:endParaRPr lang="pt-BR" sz="3500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95536" y="1844824"/>
            <a:ext cx="4104456" cy="4381947"/>
          </a:xfrm>
        </p:spPr>
        <p:txBody>
          <a:bodyPr>
            <a:normAutofit/>
          </a:bodyPr>
          <a:lstStyle/>
          <a:p>
            <a:r>
              <a:rPr lang="pt-BR" sz="2500" dirty="0" smtClean="0">
                <a:latin typeface="Calibri Light" pitchFamily="34" charset="0"/>
              </a:rPr>
              <a:t>Plano de marketing estruturado.</a:t>
            </a:r>
          </a:p>
          <a:p>
            <a:pPr>
              <a:buFont typeface="Wingdings" pitchFamily="2" charset="2"/>
              <a:buChar char="ü"/>
            </a:pPr>
            <a:r>
              <a:rPr lang="pt-BR" sz="2500" dirty="0" smtClean="0">
                <a:latin typeface="Calibri Light" pitchFamily="34" charset="0"/>
              </a:rPr>
              <a:t> Mídias sociais.</a:t>
            </a:r>
          </a:p>
          <a:p>
            <a:pPr>
              <a:buFont typeface="Wingdings" pitchFamily="2" charset="2"/>
              <a:buChar char="ü"/>
            </a:pPr>
            <a:r>
              <a:rPr lang="pt-BR" sz="2500" dirty="0" smtClean="0">
                <a:latin typeface="Calibri Light" pitchFamily="34" charset="0"/>
              </a:rPr>
              <a:t> Experiência de consumo.</a:t>
            </a:r>
          </a:p>
          <a:p>
            <a:pPr>
              <a:buFont typeface="Wingdings" pitchFamily="2" charset="2"/>
              <a:buChar char="ü"/>
            </a:pPr>
            <a:r>
              <a:rPr lang="pt-BR" sz="2500" dirty="0" smtClean="0">
                <a:latin typeface="Calibri Light" pitchFamily="34" charset="0"/>
              </a:rPr>
              <a:t> Datas comemorativas.</a:t>
            </a:r>
          </a:p>
          <a:p>
            <a:pPr>
              <a:buFont typeface="Wingdings" pitchFamily="2" charset="2"/>
              <a:buChar char="ü"/>
            </a:pPr>
            <a:r>
              <a:rPr lang="pt-BR" sz="2500" dirty="0" smtClean="0">
                <a:latin typeface="Calibri Light" pitchFamily="34" charset="0"/>
              </a:rPr>
              <a:t>Personalizar as promoções.</a:t>
            </a:r>
          </a:p>
          <a:p>
            <a:pPr>
              <a:buNone/>
            </a:pPr>
            <a:r>
              <a:rPr lang="pt-BR" sz="2000" dirty="0" smtClean="0">
                <a:latin typeface="Calibri Light" pitchFamily="34" charset="0"/>
              </a:rPr>
              <a:t>(Cartão fidelidade)</a:t>
            </a:r>
          </a:p>
        </p:txBody>
      </p:sp>
      <p:pic>
        <p:nvPicPr>
          <p:cNvPr id="5" name="Imagem 4" descr="Imagem13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707904" y="2060848"/>
            <a:ext cx="5725144" cy="4179457"/>
          </a:xfrm>
          <a:prstGeom prst="rect">
            <a:avLst/>
          </a:prstGeom>
        </p:spPr>
      </p:pic>
      <p:sp>
        <p:nvSpPr>
          <p:cNvPr id="6" name="CaixaDeTexto 5"/>
          <p:cNvSpPr txBox="1"/>
          <p:nvPr/>
        </p:nvSpPr>
        <p:spPr>
          <a:xfrm>
            <a:off x="7164288" y="6418203"/>
            <a:ext cx="1883785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500" dirty="0" smtClean="0"/>
              <a:t>Imagem: Pão da Serra</a:t>
            </a:r>
            <a:endParaRPr lang="pt-BR" sz="15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5" name="Espaço Reservado para Conteúdo 4" descr="Imagem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8538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aixaDeTexto 8"/>
          <p:cNvSpPr txBox="1"/>
          <p:nvPr/>
        </p:nvSpPr>
        <p:spPr>
          <a:xfrm>
            <a:off x="1547664" y="980728"/>
            <a:ext cx="61206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400" b="1" dirty="0" smtClean="0">
                <a:solidFill>
                  <a:schemeClr val="tx2">
                    <a:lumMod val="75000"/>
                  </a:schemeClr>
                </a:solidFill>
              </a:rPr>
              <a:t>VARIAÇÃO TÍQUETE MÉDIO E FLUXO DE CLIENTES 2007 - 2017</a:t>
            </a:r>
            <a:endParaRPr lang="pt-BR" sz="24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" name="CaixaDeTexto 9"/>
          <p:cNvSpPr txBox="1"/>
          <p:nvPr/>
        </p:nvSpPr>
        <p:spPr>
          <a:xfrm>
            <a:off x="467544" y="1772816"/>
            <a:ext cx="82089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400" dirty="0" smtClean="0">
                <a:solidFill>
                  <a:schemeClr val="tx2">
                    <a:lumMod val="75000"/>
                  </a:schemeClr>
                </a:solidFill>
              </a:rPr>
              <a:t>Projeção de acordo com empresas pesquisadas</a:t>
            </a:r>
            <a:endParaRPr lang="pt-BR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graphicFrame>
        <p:nvGraphicFramePr>
          <p:cNvPr id="6" name="Gráfico 5"/>
          <p:cNvGraphicFramePr/>
          <p:nvPr/>
        </p:nvGraphicFramePr>
        <p:xfrm>
          <a:off x="539552" y="2276872"/>
          <a:ext cx="8208912" cy="416927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179512" y="260648"/>
            <a:ext cx="66802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pt-BR" sz="3200" b="1" dirty="0" smtClean="0">
                <a:solidFill>
                  <a:schemeClr val="tx2">
                    <a:lumMod val="50000"/>
                  </a:schemeClr>
                </a:solidFill>
                <a:latin typeface="Calibri" pitchFamily="34" charset="0"/>
              </a:rPr>
              <a:t>Performance</a:t>
            </a:r>
            <a:endParaRPr lang="pt-BR" sz="3200" b="1" dirty="0">
              <a:solidFill>
                <a:schemeClr val="tx2">
                  <a:lumMod val="50000"/>
                </a:schemeClr>
              </a:solidFill>
              <a:latin typeface="Calibri" pitchFamily="34" charset="0"/>
            </a:endParaRPr>
          </a:p>
        </p:txBody>
      </p:sp>
      <p:sp>
        <p:nvSpPr>
          <p:cNvPr id="11" name="CaixaDeTexto 10"/>
          <p:cNvSpPr txBox="1"/>
          <p:nvPr/>
        </p:nvSpPr>
        <p:spPr>
          <a:xfrm>
            <a:off x="6300192" y="6381328"/>
            <a:ext cx="1800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BR" sz="1200" i="1" dirty="0" smtClean="0"/>
              <a:t>Fonte: ITPC (2017)</a:t>
            </a:r>
            <a:endParaRPr lang="pt-BR" sz="1200" i="1" dirty="0"/>
          </a:p>
        </p:txBody>
      </p:sp>
    </p:spTree>
    <p:extLst>
      <p:ext uri="{BB962C8B-B14F-4D97-AF65-F5344CB8AC3E}">
        <p14:creationId xmlns:p14="http://schemas.microsoft.com/office/powerpoint/2010/main" val="3465317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11" name="Espaço Reservado para Conteúdo 10" descr="fim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85384"/>
          </a:xfrm>
        </p:spPr>
      </p:pic>
      <p:sp>
        <p:nvSpPr>
          <p:cNvPr id="12" name="CaixaDeTexto 11"/>
          <p:cNvSpPr txBox="1"/>
          <p:nvPr/>
        </p:nvSpPr>
        <p:spPr>
          <a:xfrm>
            <a:off x="611560" y="260648"/>
            <a:ext cx="1282852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600" b="1" dirty="0" smtClean="0">
                <a:solidFill>
                  <a:schemeClr val="bg1"/>
                </a:solidFill>
              </a:rPr>
              <a:t>Contato</a:t>
            </a:r>
            <a:endParaRPr lang="pt-BR" sz="2600" b="1" dirty="0">
              <a:solidFill>
                <a:schemeClr val="bg1"/>
              </a:solidFill>
            </a:endParaRPr>
          </a:p>
        </p:txBody>
      </p:sp>
      <p:sp>
        <p:nvSpPr>
          <p:cNvPr id="13" name="CaixaDeTexto 12"/>
          <p:cNvSpPr txBox="1"/>
          <p:nvPr/>
        </p:nvSpPr>
        <p:spPr>
          <a:xfrm>
            <a:off x="35496" y="1412776"/>
            <a:ext cx="2440092" cy="10926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b="1" dirty="0" smtClean="0">
                <a:solidFill>
                  <a:schemeClr val="bg1"/>
                </a:solidFill>
              </a:rPr>
              <a:t>Márcio Rodrigues</a:t>
            </a:r>
            <a:endParaRPr lang="pt-BR" dirty="0" smtClean="0">
              <a:solidFill>
                <a:schemeClr val="bg1"/>
              </a:solidFill>
            </a:endParaRPr>
          </a:p>
          <a:p>
            <a:r>
              <a:rPr lang="pt-BR" sz="1100" dirty="0" smtClean="0">
                <a:solidFill>
                  <a:schemeClr val="bg1"/>
                </a:solidFill>
              </a:rPr>
              <a:t>comunicacao@marciorodrigues.com.br</a:t>
            </a:r>
          </a:p>
          <a:p>
            <a:r>
              <a:rPr lang="pt-BR" dirty="0" smtClean="0">
                <a:solidFill>
                  <a:schemeClr val="bg1"/>
                </a:solidFill>
              </a:rPr>
              <a:t>(31) 2101-9999</a:t>
            </a:r>
          </a:p>
          <a:p>
            <a:endParaRPr lang="pt-BR" dirty="0"/>
          </a:p>
        </p:txBody>
      </p:sp>
      <p:sp>
        <p:nvSpPr>
          <p:cNvPr id="14" name="CaixaDeTexto 13"/>
          <p:cNvSpPr txBox="1"/>
          <p:nvPr/>
        </p:nvSpPr>
        <p:spPr>
          <a:xfrm>
            <a:off x="49641" y="2636912"/>
            <a:ext cx="2506135" cy="11233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b="1" dirty="0" smtClean="0">
                <a:solidFill>
                  <a:schemeClr val="bg1"/>
                </a:solidFill>
              </a:rPr>
              <a:t>Assessoria</a:t>
            </a:r>
          </a:p>
          <a:p>
            <a:r>
              <a:rPr lang="pt-BR" sz="1300" u="sng" dirty="0" smtClean="0">
                <a:solidFill>
                  <a:schemeClr val="bg1"/>
                </a:solidFill>
              </a:rPr>
              <a:t>kathlein@marciorodrigues.com.br</a:t>
            </a:r>
            <a:endParaRPr lang="pt-BR" sz="1300" dirty="0" smtClean="0">
              <a:solidFill>
                <a:schemeClr val="bg1"/>
              </a:solidFill>
            </a:endParaRPr>
          </a:p>
          <a:p>
            <a:r>
              <a:rPr lang="pt-BR" dirty="0" smtClean="0">
                <a:solidFill>
                  <a:schemeClr val="bg1"/>
                </a:solidFill>
              </a:rPr>
              <a:t>(31) 99323-0049</a:t>
            </a:r>
          </a:p>
          <a:p>
            <a:endParaRPr lang="pt-BR" dirty="0"/>
          </a:p>
        </p:txBody>
      </p:sp>
      <p:sp>
        <p:nvSpPr>
          <p:cNvPr id="15" name="CaixaDeTexto 14"/>
          <p:cNvSpPr txBox="1"/>
          <p:nvPr/>
        </p:nvSpPr>
        <p:spPr>
          <a:xfrm>
            <a:off x="179513" y="4077072"/>
            <a:ext cx="230425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b="1" dirty="0" smtClean="0">
                <a:solidFill>
                  <a:schemeClr val="bg1"/>
                </a:solidFill>
              </a:rPr>
              <a:t>Escritório</a:t>
            </a:r>
            <a:endParaRPr lang="pt-BR" dirty="0" smtClean="0">
              <a:solidFill>
                <a:schemeClr val="bg1"/>
              </a:solidFill>
            </a:endParaRPr>
          </a:p>
          <a:p>
            <a:r>
              <a:rPr lang="pt-BR" dirty="0" smtClean="0">
                <a:solidFill>
                  <a:schemeClr val="bg1"/>
                </a:solidFill>
              </a:rPr>
              <a:t>Rua Espírito Santo, 1.204 – 10 º andar – Centro – Belo Horizonte/MG </a:t>
            </a:r>
          </a:p>
          <a:p>
            <a:r>
              <a:rPr lang="pt-BR" dirty="0" smtClean="0">
                <a:solidFill>
                  <a:schemeClr val="bg1"/>
                </a:solidFill>
              </a:rPr>
              <a:t>CEP: 30160-031 </a:t>
            </a:r>
          </a:p>
          <a:p>
            <a:endParaRPr lang="pt-BR" dirty="0"/>
          </a:p>
        </p:txBody>
      </p:sp>
      <p:sp>
        <p:nvSpPr>
          <p:cNvPr id="16" name="CaixaDeTexto 15"/>
          <p:cNvSpPr txBox="1"/>
          <p:nvPr/>
        </p:nvSpPr>
        <p:spPr>
          <a:xfrm>
            <a:off x="2843808" y="260648"/>
            <a:ext cx="2130711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600" b="1" dirty="0" smtClean="0">
                <a:solidFill>
                  <a:schemeClr val="bg1"/>
                </a:solidFill>
              </a:rPr>
              <a:t>Mídias Sociais</a:t>
            </a:r>
            <a:endParaRPr lang="pt-BR" sz="2600" b="1" dirty="0">
              <a:solidFill>
                <a:schemeClr val="bg1"/>
              </a:solidFill>
            </a:endParaRPr>
          </a:p>
        </p:txBody>
      </p:sp>
      <p:pic>
        <p:nvPicPr>
          <p:cNvPr id="17" name="Imagem 16" descr="Facebook_icon-icons.com_55914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635896" y="1268760"/>
            <a:ext cx="504056" cy="504056"/>
          </a:xfrm>
          <a:prstGeom prst="rect">
            <a:avLst/>
          </a:prstGeom>
        </p:spPr>
      </p:pic>
      <p:sp>
        <p:nvSpPr>
          <p:cNvPr id="18" name="CaixaDeTexto 17"/>
          <p:cNvSpPr txBox="1"/>
          <p:nvPr/>
        </p:nvSpPr>
        <p:spPr>
          <a:xfrm>
            <a:off x="2596342" y="1805335"/>
            <a:ext cx="253909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500" dirty="0" smtClean="0">
                <a:solidFill>
                  <a:schemeClr val="bg1"/>
                </a:solidFill>
              </a:rPr>
              <a:t>@</a:t>
            </a:r>
            <a:r>
              <a:rPr lang="pt-BR" sz="1500" dirty="0" err="1" smtClean="0">
                <a:solidFill>
                  <a:schemeClr val="bg1"/>
                </a:solidFill>
              </a:rPr>
              <a:t>MarcioRodriguesAssociados</a:t>
            </a:r>
            <a:endParaRPr lang="pt-BR" sz="1500" dirty="0" smtClean="0">
              <a:solidFill>
                <a:schemeClr val="bg1"/>
              </a:solidFill>
            </a:endParaRPr>
          </a:p>
          <a:p>
            <a:pPr algn="ctr"/>
            <a:r>
              <a:rPr lang="pt-BR" sz="1500" dirty="0" smtClean="0">
                <a:solidFill>
                  <a:schemeClr val="bg1"/>
                </a:solidFill>
              </a:rPr>
              <a:t>@marcio1mr</a:t>
            </a:r>
          </a:p>
          <a:p>
            <a:endParaRPr lang="pt-BR" dirty="0"/>
          </a:p>
        </p:txBody>
      </p:sp>
      <p:pic>
        <p:nvPicPr>
          <p:cNvPr id="19" name="Imagem 18" descr="twitter-logo_icon-icons.com_57059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635896" y="2564904"/>
            <a:ext cx="432048" cy="432048"/>
          </a:xfrm>
          <a:prstGeom prst="rect">
            <a:avLst/>
          </a:prstGeom>
        </p:spPr>
      </p:pic>
      <p:sp>
        <p:nvSpPr>
          <p:cNvPr id="20" name="CaixaDeTexto 19"/>
          <p:cNvSpPr txBox="1"/>
          <p:nvPr/>
        </p:nvSpPr>
        <p:spPr>
          <a:xfrm>
            <a:off x="2987824" y="2987660"/>
            <a:ext cx="17427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dirty="0" smtClean="0">
                <a:solidFill>
                  <a:schemeClr val="bg1"/>
                </a:solidFill>
              </a:rPr>
              <a:t>@</a:t>
            </a:r>
            <a:r>
              <a:rPr lang="pt-BR" dirty="0" err="1" smtClean="0">
                <a:solidFill>
                  <a:schemeClr val="bg1"/>
                </a:solidFill>
              </a:rPr>
              <a:t>MRAssociados</a:t>
            </a:r>
            <a:endParaRPr lang="pt-BR" dirty="0">
              <a:solidFill>
                <a:schemeClr val="bg1"/>
              </a:solidFill>
            </a:endParaRPr>
          </a:p>
        </p:txBody>
      </p:sp>
      <p:pic>
        <p:nvPicPr>
          <p:cNvPr id="21" name="Imagem 20" descr="linkedin_icon-icons.com_49942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491880" y="3573016"/>
            <a:ext cx="648072" cy="648072"/>
          </a:xfrm>
          <a:prstGeom prst="rect">
            <a:avLst/>
          </a:prstGeom>
        </p:spPr>
      </p:pic>
      <p:sp>
        <p:nvSpPr>
          <p:cNvPr id="22" name="CaixaDeTexto 21"/>
          <p:cNvSpPr txBox="1"/>
          <p:nvPr/>
        </p:nvSpPr>
        <p:spPr>
          <a:xfrm>
            <a:off x="2555776" y="4221088"/>
            <a:ext cx="255461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400" dirty="0" smtClean="0">
                <a:solidFill>
                  <a:schemeClr val="bg1"/>
                </a:solidFill>
              </a:rPr>
              <a:t>linkedin.com/</a:t>
            </a:r>
            <a:r>
              <a:rPr lang="pt-BR" sz="1400" dirty="0" err="1" smtClean="0">
                <a:solidFill>
                  <a:schemeClr val="bg1"/>
                </a:solidFill>
              </a:rPr>
              <a:t>company</a:t>
            </a:r>
            <a:r>
              <a:rPr lang="pt-BR" sz="1400" dirty="0" smtClean="0">
                <a:solidFill>
                  <a:schemeClr val="bg1"/>
                </a:solidFill>
              </a:rPr>
              <a:t>/9503959</a:t>
            </a:r>
          </a:p>
          <a:p>
            <a:endParaRPr lang="pt-BR" sz="1400" dirty="0"/>
          </a:p>
        </p:txBody>
      </p:sp>
      <p:pic>
        <p:nvPicPr>
          <p:cNvPr id="23" name="Imagem 22" descr="www-1632431_960_720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635896" y="4941168"/>
            <a:ext cx="444049" cy="432048"/>
          </a:xfrm>
          <a:prstGeom prst="rect">
            <a:avLst/>
          </a:prstGeom>
        </p:spPr>
      </p:pic>
      <p:sp>
        <p:nvSpPr>
          <p:cNvPr id="24" name="CaixaDeTexto 23"/>
          <p:cNvSpPr txBox="1"/>
          <p:nvPr/>
        </p:nvSpPr>
        <p:spPr>
          <a:xfrm>
            <a:off x="2555776" y="5445224"/>
            <a:ext cx="2513188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500" dirty="0" smtClean="0">
                <a:solidFill>
                  <a:schemeClr val="bg1"/>
                </a:solidFill>
              </a:rPr>
              <a:t>www.marciorodrigues.com.br</a:t>
            </a:r>
          </a:p>
          <a:p>
            <a:endParaRPr lang="pt-B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Gráfico 3"/>
          <p:cNvGraphicFramePr/>
          <p:nvPr/>
        </p:nvGraphicFramePr>
        <p:xfrm>
          <a:off x="1043608" y="1412776"/>
          <a:ext cx="7488832" cy="45547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CaixaDeTexto 4"/>
          <p:cNvSpPr txBox="1"/>
          <p:nvPr/>
        </p:nvSpPr>
        <p:spPr>
          <a:xfrm>
            <a:off x="1907704" y="1124744"/>
            <a:ext cx="56166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400" b="1" dirty="0" smtClean="0">
                <a:solidFill>
                  <a:schemeClr val="tx2">
                    <a:lumMod val="75000"/>
                  </a:schemeClr>
                </a:solidFill>
              </a:rPr>
              <a:t>INDICADORES 2017</a:t>
            </a:r>
            <a:endParaRPr lang="pt-BR" sz="24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179512" y="260648"/>
            <a:ext cx="66802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pt-BR" sz="3200" b="1" dirty="0" smtClean="0">
                <a:solidFill>
                  <a:schemeClr val="tx2">
                    <a:lumMod val="50000"/>
                  </a:schemeClr>
                </a:solidFill>
                <a:latin typeface="Calibri" pitchFamily="34" charset="0"/>
              </a:rPr>
              <a:t>Performance</a:t>
            </a:r>
            <a:endParaRPr lang="pt-BR" sz="3200" b="1" dirty="0">
              <a:solidFill>
                <a:schemeClr val="tx2">
                  <a:lumMod val="50000"/>
                </a:schemeClr>
              </a:solidFill>
              <a:latin typeface="Calibri" pitchFamily="34" charset="0"/>
            </a:endParaRPr>
          </a:p>
        </p:txBody>
      </p:sp>
      <p:sp>
        <p:nvSpPr>
          <p:cNvPr id="7" name="CaixaDeTexto 6"/>
          <p:cNvSpPr txBox="1"/>
          <p:nvPr/>
        </p:nvSpPr>
        <p:spPr>
          <a:xfrm>
            <a:off x="5796136" y="6309320"/>
            <a:ext cx="1800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BR" sz="1200" i="1" dirty="0" smtClean="0"/>
              <a:t>Fonte: ITPC (2017)</a:t>
            </a:r>
            <a:endParaRPr lang="pt-BR" sz="120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aixaDeTexto 10"/>
          <p:cNvSpPr txBox="1"/>
          <p:nvPr/>
        </p:nvSpPr>
        <p:spPr>
          <a:xfrm>
            <a:off x="7020272" y="6309320"/>
            <a:ext cx="1800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BR" sz="1200" i="1" dirty="0" smtClean="0"/>
              <a:t>Fonte: IBGE (2017)</a:t>
            </a:r>
            <a:endParaRPr lang="pt-BR" sz="1200" i="1" dirty="0"/>
          </a:p>
        </p:txBody>
      </p:sp>
      <p:graphicFrame>
        <p:nvGraphicFramePr>
          <p:cNvPr id="12" name="Gráfico 11"/>
          <p:cNvGraphicFramePr/>
          <p:nvPr/>
        </p:nvGraphicFramePr>
        <p:xfrm>
          <a:off x="467544" y="1124744"/>
          <a:ext cx="7992888" cy="51160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179512" y="260648"/>
            <a:ext cx="66802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pt-BR" sz="3200" b="1" dirty="0" smtClean="0">
                <a:latin typeface="Calibri" pitchFamily="34" charset="0"/>
              </a:rPr>
              <a:t>Performance</a:t>
            </a:r>
            <a:endParaRPr lang="pt-BR" sz="3200" b="1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4273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aixaDeTexto 7"/>
          <p:cNvSpPr txBox="1"/>
          <p:nvPr/>
        </p:nvSpPr>
        <p:spPr>
          <a:xfrm>
            <a:off x="1187624" y="1340768"/>
            <a:ext cx="68407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400" b="1" dirty="0" smtClean="0">
                <a:solidFill>
                  <a:schemeClr val="tx2">
                    <a:lumMod val="75000"/>
                  </a:schemeClr>
                </a:solidFill>
              </a:rPr>
              <a:t>Performance por Grupo de Produtos</a:t>
            </a:r>
            <a:endParaRPr lang="pt-BR" sz="2400" b="1" dirty="0">
              <a:solidFill>
                <a:schemeClr val="tx2">
                  <a:lumMod val="75000"/>
                </a:schemeClr>
              </a:solidFill>
            </a:endParaRPr>
          </a:p>
        </p:txBody>
      </p:sp>
      <p:graphicFrame>
        <p:nvGraphicFramePr>
          <p:cNvPr id="6" name="Gráfico 5"/>
          <p:cNvGraphicFramePr/>
          <p:nvPr/>
        </p:nvGraphicFramePr>
        <p:xfrm>
          <a:off x="1115616" y="1916832"/>
          <a:ext cx="7128792" cy="46500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179512" y="260648"/>
            <a:ext cx="66802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pt-BR" sz="3200" b="1" dirty="0" smtClean="0">
                <a:solidFill>
                  <a:schemeClr val="tx2">
                    <a:lumMod val="50000"/>
                  </a:schemeClr>
                </a:solidFill>
                <a:latin typeface="Calibri" pitchFamily="34" charset="0"/>
              </a:rPr>
              <a:t>Performance</a:t>
            </a:r>
            <a:endParaRPr lang="pt-BR" sz="3200" b="1" dirty="0">
              <a:solidFill>
                <a:schemeClr val="tx2">
                  <a:lumMod val="50000"/>
                </a:schemeClr>
              </a:solidFill>
              <a:latin typeface="Calibri" pitchFamily="34" charset="0"/>
            </a:endParaRPr>
          </a:p>
        </p:txBody>
      </p:sp>
      <p:sp>
        <p:nvSpPr>
          <p:cNvPr id="10" name="CaixaDeTexto 9"/>
          <p:cNvSpPr txBox="1"/>
          <p:nvPr/>
        </p:nvSpPr>
        <p:spPr>
          <a:xfrm>
            <a:off x="5148064" y="6381328"/>
            <a:ext cx="1800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BR" sz="1200" i="1" dirty="0" smtClean="0"/>
              <a:t>Fonte: ITPC (2017)</a:t>
            </a:r>
            <a:endParaRPr lang="pt-BR" sz="1200" i="1" dirty="0"/>
          </a:p>
        </p:txBody>
      </p:sp>
    </p:spTree>
    <p:extLst>
      <p:ext uri="{BB962C8B-B14F-4D97-AF65-F5344CB8AC3E}">
        <p14:creationId xmlns:p14="http://schemas.microsoft.com/office/powerpoint/2010/main" val="2729230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52I8sC8yEmS2HwLcOciPg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52I8sC8yEmS2HwLcOciPg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52I8sC8yEmS2HwLcOciPg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52I8sC8yEmS2HwLcOciPg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52I8sC8yEmS2HwLcOciPg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52I8sC8yEmS2HwLcOciPg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52I8sC8yEmS2HwLcOciPg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52I8sC8yEmS2HwLcOciPg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52I8sC8yEmS2HwLcOciPg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52I8sC8yEmS2HwLcOciPg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52I8sC8yEmS2HwLcOciPg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52I8sC8yEmS2HwLcOciPg"/>
</p:tagLst>
</file>

<file path=ppt/theme/theme1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2576</TotalTime>
  <Words>2188</Words>
  <Application>Microsoft Office PowerPoint</Application>
  <PresentationFormat>Apresentação na tela (4:3)</PresentationFormat>
  <Paragraphs>565</Paragraphs>
  <Slides>60</Slides>
  <Notes>6</Notes>
  <HiddenSlides>0</HiddenSlides>
  <MMClips>2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60</vt:i4>
      </vt:variant>
    </vt:vector>
  </HeadingPairs>
  <TitlesOfParts>
    <vt:vector size="61" baseType="lpstr"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Evolução da qualidade dos produtos  nos concorrentes diretos</vt:lpstr>
      <vt:lpstr>Evolução da qualidade dos produtos  nos concorrentes diretos</vt:lpstr>
      <vt:lpstr>COMPETITIVIDADE POR MODELO DE NEGÓCIO. </vt:lpstr>
      <vt:lpstr>Apresentação do PowerPoint</vt:lpstr>
      <vt:lpstr>Exemplo de Sucesso </vt:lpstr>
      <vt:lpstr>Apresentação do PowerPoint</vt:lpstr>
      <vt:lpstr>OS CANAIS DO FAST FOOD  MAIS REPRESENTATIVOS</vt:lpstr>
      <vt:lpstr>Apresentação do PowerPoint</vt:lpstr>
      <vt:lpstr>Apresentação do PowerPoint</vt:lpstr>
      <vt:lpstr>PORCENTAGEM DO TRÁFEGO DA PRESENÇA DE PROMOÇÕES DECLARADAS  </vt:lpstr>
      <vt:lpstr>O que os consumidores esperam dos produtos panificados?</vt:lpstr>
      <vt:lpstr>Apresentação do PowerPoint</vt:lpstr>
      <vt:lpstr>Apresentação do PowerPoint</vt:lpstr>
      <vt:lpstr>Fatores-chave para a competitividade</vt:lpstr>
      <vt:lpstr>Os 4 pilares da competitividade</vt:lpstr>
      <vt:lpstr>Apresentação do PowerPoint</vt:lpstr>
      <vt:lpstr>1. QUALIDADE DOS PRODUTOS </vt:lpstr>
      <vt:lpstr> </vt:lpstr>
      <vt:lpstr>Novas tecnologias em ingredientes e processos</vt:lpstr>
      <vt:lpstr>Apresentação do PowerPoint</vt:lpstr>
      <vt:lpstr>2. ABASTECIMENTO </vt:lpstr>
      <vt:lpstr>Apresentação do PowerPoint</vt:lpstr>
      <vt:lpstr>Apresentação do PowerPoint</vt:lpstr>
      <vt:lpstr>4. EFICIÊNCIA OPERACIONAL </vt:lpstr>
      <vt:lpstr>Apresentação do PowerPoint</vt:lpstr>
      <vt:lpstr>Apresentação do PowerPoint</vt:lpstr>
      <vt:lpstr>Apresentação do PowerPoint</vt:lpstr>
      <vt:lpstr>4.1 PRODUTIVIDADE</vt:lpstr>
      <vt:lpstr>5. SORTIMENTO</vt:lpstr>
      <vt:lpstr>5.1 RENOVAÇÃO DO MIX</vt:lpstr>
      <vt:lpstr>5.2 MIX DE REVENDA</vt:lpstr>
      <vt:lpstr>6. ATENDIMENTO</vt:lpstr>
      <vt:lpstr>Apresentação do PowerPoint</vt:lpstr>
      <vt:lpstr>Apresentação do PowerPoint</vt:lpstr>
      <vt:lpstr>6.2 COMUNICAÇÃO</vt:lpstr>
      <vt:lpstr>Apresentação do PowerPoint</vt:lpstr>
      <vt:lpstr>Apresentação do PowerPoint</vt:lpstr>
    </vt:vector>
  </TitlesOfParts>
  <Company>MR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com05</dc:creator>
  <cp:lastModifiedBy>Giovani Mendonça</cp:lastModifiedBy>
  <cp:revision>228</cp:revision>
  <dcterms:created xsi:type="dcterms:W3CDTF">2017-10-23T13:09:45Z</dcterms:created>
  <dcterms:modified xsi:type="dcterms:W3CDTF">2018-03-01T19:20:48Z</dcterms:modified>
</cp:coreProperties>
</file>