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256" r:id="rId2"/>
    <p:sldId id="264" r:id="rId3"/>
    <p:sldId id="265" r:id="rId4"/>
    <p:sldId id="267" r:id="rId5"/>
    <p:sldId id="268" r:id="rId6"/>
    <p:sldId id="316" r:id="rId7"/>
    <p:sldId id="320" r:id="rId8"/>
    <p:sldId id="317" r:id="rId9"/>
    <p:sldId id="260" r:id="rId10"/>
    <p:sldId id="278" r:id="rId11"/>
    <p:sldId id="384" r:id="rId12"/>
    <p:sldId id="359" r:id="rId13"/>
    <p:sldId id="322" r:id="rId14"/>
    <p:sldId id="375" r:id="rId15"/>
    <p:sldId id="343" r:id="rId16"/>
    <p:sldId id="323" r:id="rId17"/>
    <p:sldId id="324" r:id="rId18"/>
    <p:sldId id="389" r:id="rId19"/>
    <p:sldId id="360" r:id="rId20"/>
    <p:sldId id="325" r:id="rId21"/>
    <p:sldId id="364" r:id="rId22"/>
    <p:sldId id="361" r:id="rId23"/>
    <p:sldId id="349" r:id="rId24"/>
    <p:sldId id="348" r:id="rId25"/>
    <p:sldId id="357" r:id="rId26"/>
    <p:sldId id="358" r:id="rId27"/>
    <p:sldId id="350" r:id="rId28"/>
    <p:sldId id="363" r:id="rId29"/>
    <p:sldId id="362" r:id="rId30"/>
    <p:sldId id="354" r:id="rId31"/>
    <p:sldId id="328" r:id="rId32"/>
    <p:sldId id="344" r:id="rId33"/>
    <p:sldId id="365" r:id="rId34"/>
    <p:sldId id="371" r:id="rId35"/>
    <p:sldId id="374" r:id="rId36"/>
    <p:sldId id="367" r:id="rId37"/>
    <p:sldId id="335" r:id="rId38"/>
    <p:sldId id="336" r:id="rId39"/>
    <p:sldId id="368" r:id="rId40"/>
    <p:sldId id="338" r:id="rId41"/>
    <p:sldId id="353" r:id="rId42"/>
    <p:sldId id="355" r:id="rId43"/>
    <p:sldId id="293" r:id="rId44"/>
    <p:sldId id="289" r:id="rId45"/>
    <p:sldId id="385" r:id="rId46"/>
    <p:sldId id="386" r:id="rId47"/>
    <p:sldId id="381" r:id="rId48"/>
  </p:sldIdLst>
  <p:sldSz cx="12192000" cy="6858000"/>
  <p:notesSz cx="6805613" cy="99441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5CA9"/>
    <a:srgbClr val="260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1026" autoAdjust="0"/>
  </p:normalViewPr>
  <p:slideViewPr>
    <p:cSldViewPr snapToGrid="0">
      <p:cViewPr varScale="1">
        <p:scale>
          <a:sx n="74" d="100"/>
          <a:sy n="74" d="100"/>
        </p:scale>
        <p:origin x="-414" y="-9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7" d="100"/>
          <a:sy n="47" d="100"/>
        </p:scale>
        <p:origin x="221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Planilha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359491580406404E-2"/>
          <c:y val="0"/>
          <c:w val="0.90135892388451444"/>
          <c:h val="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Plan1!$A$2:$A$12</c:f>
              <c:strCache>
                <c:ptCount val="11"/>
                <c:pt idx="0">
                  <c:v>Brasil</c:v>
                </c:pt>
                <c:pt idx="1">
                  <c:v>Venezuela</c:v>
                </c:pt>
                <c:pt idx="2">
                  <c:v>Alemanha</c:v>
                </c:pt>
                <c:pt idx="3">
                  <c:v>Portugal</c:v>
                </c:pt>
                <c:pt idx="4">
                  <c:v>Chile</c:v>
                </c:pt>
                <c:pt idx="5">
                  <c:v>Colômbia</c:v>
                </c:pt>
                <c:pt idx="6">
                  <c:v>Itália</c:v>
                </c:pt>
                <c:pt idx="7">
                  <c:v>Estados Unidos</c:v>
                </c:pt>
                <c:pt idx="8">
                  <c:v>Inglaterra</c:v>
                </c:pt>
                <c:pt idx="9">
                  <c:v>Argentina</c:v>
                </c:pt>
                <c:pt idx="10">
                  <c:v>Espanha</c:v>
                </c:pt>
              </c:strCache>
            </c:strRef>
          </c:cat>
          <c:val>
            <c:numRef>
              <c:f>Plan1!$B$2:$B$12</c:f>
              <c:numCache>
                <c:formatCode>0.00%</c:formatCode>
                <c:ptCount val="11"/>
                <c:pt idx="0">
                  <c:v>1.2999999999999998E-2</c:v>
                </c:pt>
                <c:pt idx="1">
                  <c:v>3.4000000000000007E-3</c:v>
                </c:pt>
                <c:pt idx="2">
                  <c:v>3.2000000000000015E-3</c:v>
                </c:pt>
                <c:pt idx="3">
                  <c:v>2.8000000000000008E-3</c:v>
                </c:pt>
                <c:pt idx="4">
                  <c:v>2.200000000000001E-3</c:v>
                </c:pt>
                <c:pt idx="5">
                  <c:v>2.1000000000000007E-3</c:v>
                </c:pt>
                <c:pt idx="6">
                  <c:v>1.9000000000000009E-3</c:v>
                </c:pt>
                <c:pt idx="7">
                  <c:v>1.4000000000000004E-3</c:v>
                </c:pt>
                <c:pt idx="8">
                  <c:v>1.4000000000000004E-3</c:v>
                </c:pt>
                <c:pt idx="9">
                  <c:v>1.2999999999999997E-3</c:v>
                </c:pt>
                <c:pt idx="10">
                  <c:v>1.2000000000000001E-3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69120768"/>
        <c:axId val="69349376"/>
      </c:barChart>
      <c:catAx>
        <c:axId val="69120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9349376"/>
        <c:crosses val="autoZero"/>
        <c:auto val="1"/>
        <c:lblAlgn val="ctr"/>
        <c:lblOffset val="100"/>
        <c:noMultiLvlLbl val="0"/>
      </c:catAx>
      <c:valAx>
        <c:axId val="6934937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one"/>
        <c:crossAx val="69120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B81E26-A74A-4691-A26B-C00A9AE49BB4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97675-DF35-41EB-B205-9D811038FBC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61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6FC01-157D-4F90-8E3B-0323E31AD3A8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8E85A-05E1-4B8B-9631-23F31139DE1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3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5718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39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72210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47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8522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8E85A-05E1-4B8B-9631-23F31139DE10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9876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8E85A-05E1-4B8B-9631-23F31139DE10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9876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8E85A-05E1-4B8B-9631-23F31139DE10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8006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90EA7-ECB5-4464-AABE-A804DC365271}" type="slidenum">
              <a:rPr lang="pt-BR" smtClean="0"/>
              <a:pPr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9779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FBEE6-99F3-40F7-90FA-F6D1C18AADB3}" type="slidenum">
              <a:rPr lang="pt-BR" smtClean="0"/>
              <a:pPr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1558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81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296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D596-D31E-4D33-9AB0-84980789503D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E48-9C92-44C6-A7BA-1B479CF596B6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2536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CD596-D31E-4D33-9AB0-84980789503D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E4E48-9C92-44C6-A7BA-1B479CF596B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1658-52E1-4E2B-B49B-AAE712B634B7}" type="datetimeFigureOut">
              <a:rPr lang="pt-BR" smtClean="0"/>
              <a:pPr/>
              <a:t>02/03/2018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31A64-E6F3-43F1-9D44-123B365D15A5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0029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9758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03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329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393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914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637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7100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7232E-FC6D-4891-AB15-28152C2D51AA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F1A64-2E1B-40E8-BDED-0B7480ECA4B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433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CD596-D31E-4D33-9AB0-84980789503D}" type="datetimeFigureOut">
              <a:rPr lang="pt-BR" smtClean="0"/>
              <a:pPr/>
              <a:t>02/03/2018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4E48-9C92-44C6-A7BA-1B479CF596B6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3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" b="2072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407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9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9174" y="1345507"/>
            <a:ext cx="11560627" cy="2949656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Modernização Trabalhista</a:t>
            </a:r>
            <a:r>
              <a:rPr lang="pt-BR" sz="5000" b="1" dirty="0" smtClean="0">
                <a:solidFill>
                  <a:schemeClr val="bg1"/>
                </a:solidFill>
              </a:rPr>
              <a:t/>
            </a:r>
            <a:br>
              <a:rPr lang="pt-BR" sz="5000" b="1" dirty="0" smtClean="0">
                <a:solidFill>
                  <a:schemeClr val="bg1"/>
                </a:solidFill>
              </a:rPr>
            </a:br>
            <a:r>
              <a:rPr lang="pt-BR" sz="5000" b="1" dirty="0" smtClean="0">
                <a:solidFill>
                  <a:schemeClr val="bg1"/>
                </a:solidFill>
              </a:rPr>
              <a:t>Oportunidade para o Brasil</a:t>
            </a:r>
            <a:br>
              <a:rPr lang="pt-BR" sz="5000" b="1" dirty="0" smtClean="0">
                <a:solidFill>
                  <a:schemeClr val="bg1"/>
                </a:solidFill>
              </a:rPr>
            </a:b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182113" y="5875238"/>
            <a:ext cx="8823959" cy="827314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pt-BR" sz="1800" i="1" dirty="0" smtClean="0">
                <a:solidFill>
                  <a:schemeClr val="bg1"/>
                </a:solidFill>
                <a:latin typeface="+mj-lt"/>
              </a:rPr>
              <a:t>Sylvia Lorena Teixeira de Sousa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pt-BR" sz="1800" i="1" dirty="0" smtClean="0">
                <a:solidFill>
                  <a:schemeClr val="bg1"/>
                </a:solidFill>
                <a:latin typeface="+mj-lt"/>
              </a:rPr>
              <a:t>Gerente Executiva de Relações do Trabalho da CNI</a:t>
            </a:r>
            <a:endParaRPr lang="pt-BR" sz="18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285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6851241" cy="1531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9742" y="2879225"/>
            <a:ext cx="54287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O que mudou?</a:t>
            </a:r>
          </a:p>
          <a:p>
            <a:r>
              <a:rPr lang="pt-BR" altLang="pt-BR" sz="2000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   Principais pontos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826" y="2698421"/>
            <a:ext cx="196946" cy="970318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214537" y="184692"/>
            <a:ext cx="11705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+mj-lt"/>
              </a:rPr>
              <a:t>Principais pontos</a:t>
            </a:r>
            <a:endParaRPr lang="pt-BR" altLang="pt-BR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655092" y="1310186"/>
            <a:ext cx="787475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Negociação Coletiva</a:t>
            </a:r>
          </a:p>
          <a:p>
            <a:pPr marL="342900" indent="-342900"/>
            <a:endParaRPr lang="pt-BR" sz="2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Negociação Individual</a:t>
            </a:r>
          </a:p>
          <a:p>
            <a:pPr marL="342900" indent="-342900"/>
            <a:endParaRPr lang="pt-BR" sz="2200" dirty="0" smtClean="0">
              <a:solidFill>
                <a:schemeClr val="bg1"/>
              </a:solidFill>
            </a:endParaRPr>
          </a:p>
          <a:p>
            <a:pPr marL="358775" indent="-358775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Flexibilidade/novas formas de trabalhar/contratos</a:t>
            </a:r>
          </a:p>
          <a:p>
            <a:pPr marL="342900" indent="-342900"/>
            <a:endParaRPr lang="pt-BR" sz="2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Jornada (Tempo à disposição/Compensação)</a:t>
            </a:r>
          </a:p>
          <a:p>
            <a:pPr marL="342900" indent="-342900"/>
            <a:endParaRPr lang="pt-BR" sz="2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Mecanismos de prevenção de conflitos judiciais</a:t>
            </a:r>
          </a:p>
          <a:p>
            <a:pPr marL="342900" indent="-342900"/>
            <a:endParaRPr lang="pt-BR" sz="2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pt-BR" sz="2200" dirty="0" smtClean="0">
                <a:solidFill>
                  <a:schemeClr val="bg1"/>
                </a:solidFill>
              </a:rPr>
              <a:t>Responsabilidade processual</a:t>
            </a:r>
            <a:endParaRPr lang="pt-BR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315686" y="2951946"/>
            <a:ext cx="5638800" cy="110461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609600" y="2951946"/>
            <a:ext cx="564892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pt-BR" altLang="pt-BR" sz="2800" b="1" dirty="0" smtClean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NEGOCIAÇÃO COLETIVA</a:t>
            </a:r>
          </a:p>
        </p:txBody>
      </p:sp>
      <p:sp>
        <p:nvSpPr>
          <p:cNvPr id="8" name="Retângulo 7"/>
          <p:cNvSpPr/>
          <p:nvPr/>
        </p:nvSpPr>
        <p:spPr>
          <a:xfrm>
            <a:off x="7478487" y="6104606"/>
            <a:ext cx="40821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009" y="1167841"/>
            <a:ext cx="3454078" cy="489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3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tângulo 28"/>
          <p:cNvSpPr/>
          <p:nvPr/>
        </p:nvSpPr>
        <p:spPr>
          <a:xfrm>
            <a:off x="0" y="1594745"/>
            <a:ext cx="55045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820"/>
              </a:lnSpc>
              <a:spcBef>
                <a:spcPct val="0"/>
              </a:spcBef>
            </a:pPr>
            <a:r>
              <a:rPr lang="pt-BR" altLang="pt-BR" sz="2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59" name="CaixaDeTexto 2"/>
          <p:cNvSpPr txBox="1">
            <a:spLocks noChangeArrowheads="1"/>
          </p:cNvSpPr>
          <p:nvPr/>
        </p:nvSpPr>
        <p:spPr bwMode="auto">
          <a:xfrm>
            <a:off x="304216" y="-128016"/>
            <a:ext cx="8621427" cy="151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28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altLang="pt-BR" b="1" dirty="0">
                <a:solidFill>
                  <a:srgbClr val="E7E8E9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Negociado sobre o legislado </a:t>
            </a:r>
            <a:endParaRPr lang="pt-BR" altLang="pt-BR" b="1" dirty="0" smtClean="0">
              <a:solidFill>
                <a:srgbClr val="E7E8E9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b="1" dirty="0" err="1" smtClean="0">
                <a:solidFill>
                  <a:srgbClr val="E7E8E9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Arts</a:t>
            </a:r>
            <a:r>
              <a:rPr lang="pt-BR" altLang="pt-BR" b="1" dirty="0">
                <a:solidFill>
                  <a:srgbClr val="E7E8E9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. 8º, §3º, 611-A e 611-B  da </a:t>
            </a:r>
            <a:r>
              <a:rPr lang="pt-BR" altLang="pt-BR" b="1" dirty="0" smtClean="0">
                <a:solidFill>
                  <a:srgbClr val="E7E8E9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CLT</a:t>
            </a:r>
            <a:endParaRPr lang="pt-BR" altLang="pt-BR" b="1" dirty="0">
              <a:solidFill>
                <a:srgbClr val="E7E8E9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Retângulo 48"/>
          <p:cNvSpPr/>
          <p:nvPr/>
        </p:nvSpPr>
        <p:spPr>
          <a:xfrm>
            <a:off x="550453" y="1364774"/>
            <a:ext cx="11458624" cy="48040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pt-BR" sz="2800" b="1" dirty="0" smtClean="0"/>
          </a:p>
          <a:p>
            <a:endParaRPr lang="pt-BR" sz="2400" b="1" dirty="0" smtClean="0"/>
          </a:p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Cenário </a:t>
            </a:r>
            <a:r>
              <a:rPr lang="pt-BR" sz="2400" b="1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té então</a:t>
            </a:r>
          </a:p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CF</a:t>
            </a:r>
            <a:r>
              <a:rPr lang="pt-BR" sz="2400" dirty="0" smtClean="0">
                <a:solidFill>
                  <a:schemeClr val="accent1">
                    <a:lumMod val="75000"/>
                  </a:schemeClr>
                </a:solidFill>
              </a:rPr>
              <a:t>: reconhece os instrumentos coletivos (art. 7º, XXVI)</a:t>
            </a:r>
          </a:p>
          <a:p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Convenções da OIT</a:t>
            </a:r>
            <a:r>
              <a:rPr lang="pt-BR" sz="2400" dirty="0" smtClean="0">
                <a:solidFill>
                  <a:schemeClr val="accent1">
                    <a:lumMod val="75000"/>
                  </a:schemeClr>
                </a:solidFill>
              </a:rPr>
              <a:t>: estimulam a negociação coletiva como forma de ajustar condições de trabalho (98 e 154)</a:t>
            </a:r>
          </a:p>
          <a:p>
            <a:endParaRPr lang="pt-B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STF</a:t>
            </a:r>
            <a:r>
              <a:rPr lang="pt-BR" sz="2400" dirty="0" smtClean="0">
                <a:solidFill>
                  <a:schemeClr val="accent1">
                    <a:lumMod val="75000"/>
                  </a:schemeClr>
                </a:solidFill>
              </a:rPr>
              <a:t>: reconhece como válida a negociação coletiva para ajustar condições de trabalho (RE n. 590.415 e RE 895.759/PE)</a:t>
            </a:r>
          </a:p>
          <a:p>
            <a:endParaRPr lang="pt-BR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t-BR" sz="2400" b="1" dirty="0" smtClean="0">
                <a:solidFill>
                  <a:schemeClr val="accent1">
                    <a:lumMod val="75000"/>
                  </a:schemeClr>
                </a:solidFill>
              </a:rPr>
              <a:t>Insegurança jurídica </a:t>
            </a:r>
            <a:r>
              <a:rPr lang="pt-BR" sz="2400" dirty="0" smtClean="0">
                <a:solidFill>
                  <a:schemeClr val="accent1">
                    <a:lumMod val="75000"/>
                  </a:schemeClr>
                </a:solidFill>
              </a:rPr>
              <a:t>no âmbito da Justiça do Trabalho</a:t>
            </a:r>
            <a:endParaRPr lang="pt-BR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pt-BR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pt-BR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0651" y="636686"/>
            <a:ext cx="11522935" cy="62213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tx1"/>
              </a:solidFill>
            </a:endParaRPr>
          </a:p>
        </p:txBody>
      </p:sp>
      <p:sp>
        <p:nvSpPr>
          <p:cNvPr id="29" name="Retângulo 28"/>
          <p:cNvSpPr/>
          <p:nvPr/>
        </p:nvSpPr>
        <p:spPr>
          <a:xfrm>
            <a:off x="0" y="1594745"/>
            <a:ext cx="550453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820"/>
              </a:lnSpc>
              <a:spcBef>
                <a:spcPct val="0"/>
              </a:spcBef>
            </a:pPr>
            <a:r>
              <a:rPr lang="pt-BR" altLang="pt-BR" sz="2800" dirty="0" smtClean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59" name="CaixaDeTexto 2"/>
          <p:cNvSpPr txBox="1">
            <a:spLocks noChangeArrowheads="1"/>
          </p:cNvSpPr>
          <p:nvPr/>
        </p:nvSpPr>
        <p:spPr bwMode="auto">
          <a:xfrm>
            <a:off x="-64280" y="-128016"/>
            <a:ext cx="10735056" cy="69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28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Negociado sobre o legislado (</a:t>
            </a:r>
            <a:r>
              <a:rPr lang="pt-BR" altLang="pt-BR" sz="2800" b="1" dirty="0" err="1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Arts</a:t>
            </a:r>
            <a:r>
              <a:rPr lang="pt-BR" altLang="pt-BR" sz="28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. 8º, §3º, 611-A e 611-B da CLT)</a:t>
            </a:r>
            <a:endParaRPr lang="pt-BR" altLang="pt-BR" sz="2800" dirty="0" smtClean="0">
              <a:solidFill>
                <a:schemeClr val="bg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Retângulo 27"/>
          <p:cNvSpPr/>
          <p:nvPr/>
        </p:nvSpPr>
        <p:spPr>
          <a:xfrm>
            <a:off x="304797" y="1046603"/>
            <a:ext cx="11114641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CCT e ACT têm </a:t>
            </a: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prevalência </a:t>
            </a: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sobre a lei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JT analise somente elementos essenciais do negócio jurídico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ACT sempre prevalece sobre CCT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Contrapartidas  não indicadas não ensejam nulidades </a:t>
            </a:r>
            <a:endParaRPr lang="pt-BR" sz="2300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Redução de salário ou jornada</a:t>
            </a:r>
            <a:r>
              <a:rPr lang="pt-BR" sz="23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-</a:t>
            </a: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proteção contra a despedida na vigência do CCT e ACT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</a:t>
            </a: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ção anulatória que invalidar cláusula deverá anular também a cláusula compensatória</a:t>
            </a: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sem repetição de indébito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Sindicatos subscritores de CCT ou ACT participarão, como </a:t>
            </a: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litisconsortes necessários</a:t>
            </a: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em ação coletiva que tenha como objeto a anulação de cláusulas desses instrumentos, </a:t>
            </a:r>
            <a:r>
              <a:rPr lang="pt-BR" sz="23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vedada a apreciação por ação individual </a:t>
            </a:r>
            <a:r>
              <a:rPr lang="pt-BR" sz="23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(MPV 808/17)</a:t>
            </a:r>
            <a:endParaRPr lang="pt-BR" sz="2300" dirty="0">
              <a:latin typeface="+mj-l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4685" y="939053"/>
            <a:ext cx="1367316" cy="193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2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23"/>
          <p:cNvGrpSpPr/>
          <p:nvPr/>
        </p:nvGrpSpPr>
        <p:grpSpPr>
          <a:xfrm>
            <a:off x="-282893" y="1170201"/>
            <a:ext cx="12405720" cy="451406"/>
            <a:chOff x="475435" y="1119664"/>
            <a:chExt cx="9304290" cy="376172"/>
          </a:xfrm>
        </p:grpSpPr>
        <p:sp>
          <p:nvSpPr>
            <p:cNvPr id="11" name="CaixaDeTexto 2"/>
            <p:cNvSpPr txBox="1">
              <a:spLocks noChangeArrowheads="1"/>
            </p:cNvSpPr>
            <p:nvPr/>
          </p:nvSpPr>
          <p:spPr bwMode="auto">
            <a:xfrm>
              <a:off x="775062" y="1120774"/>
              <a:ext cx="9004663" cy="333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jornada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de trabalho, observados os limites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constitucionais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475435" y="1119664"/>
              <a:ext cx="412840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</p:grpSp>
      <p:sp>
        <p:nvSpPr>
          <p:cNvPr id="4" name="Retângulo 3"/>
          <p:cNvSpPr/>
          <p:nvPr/>
        </p:nvSpPr>
        <p:spPr>
          <a:xfrm>
            <a:off x="143726" y="1535709"/>
            <a:ext cx="2548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banco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de horas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anual</a:t>
            </a:r>
            <a:endParaRPr lang="pt-BR" altLang="pt-BR" sz="20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3" name="Grupo 25"/>
          <p:cNvGrpSpPr/>
          <p:nvPr/>
        </p:nvGrpSpPr>
        <p:grpSpPr>
          <a:xfrm>
            <a:off x="-773574" y="1884644"/>
            <a:ext cx="5983559" cy="452587"/>
            <a:chOff x="87087" y="1670582"/>
            <a:chExt cx="4487668" cy="377156"/>
          </a:xfrm>
        </p:grpSpPr>
        <p:sp>
          <p:nvSpPr>
            <p:cNvPr id="5" name="Retângulo 4"/>
            <p:cNvSpPr/>
            <p:nvPr/>
          </p:nvSpPr>
          <p:spPr>
            <a:xfrm>
              <a:off x="775062" y="1670582"/>
              <a:ext cx="3799693" cy="3334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intervalo intrajornada (limite de 30  minutos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) </a:t>
              </a:r>
              <a:endPara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1" name="Retângulo 30"/>
            <p:cNvSpPr/>
            <p:nvPr/>
          </p:nvSpPr>
          <p:spPr>
            <a:xfrm>
              <a:off x="87087" y="1671567"/>
              <a:ext cx="801188" cy="376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3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14" name="Grupo 26"/>
          <p:cNvGrpSpPr/>
          <p:nvPr/>
        </p:nvGrpSpPr>
        <p:grpSpPr>
          <a:xfrm>
            <a:off x="-773574" y="2210731"/>
            <a:ext cx="5779400" cy="451406"/>
            <a:chOff x="87087" y="1942321"/>
            <a:chExt cx="4334550" cy="376172"/>
          </a:xfrm>
        </p:grpSpPr>
        <p:sp>
          <p:nvSpPr>
            <p:cNvPr id="6" name="Retângulo 5"/>
            <p:cNvSpPr/>
            <p:nvPr/>
          </p:nvSpPr>
          <p:spPr>
            <a:xfrm>
              <a:off x="775062" y="1945487"/>
              <a:ext cx="3646575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adesão ao Programa Seguro-Emprego (PSE) </a:t>
              </a:r>
              <a:endParaRPr 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2" name="Retângulo 31"/>
            <p:cNvSpPr/>
            <p:nvPr/>
          </p:nvSpPr>
          <p:spPr>
            <a:xfrm>
              <a:off x="87087" y="1942321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2" name="Grupo 46"/>
          <p:cNvGrpSpPr/>
          <p:nvPr/>
        </p:nvGrpSpPr>
        <p:grpSpPr>
          <a:xfrm>
            <a:off x="-773575" y="2573723"/>
            <a:ext cx="4891914" cy="451404"/>
            <a:chOff x="87087" y="2213070"/>
            <a:chExt cx="3668936" cy="376171"/>
          </a:xfrm>
        </p:grpSpPr>
        <p:sp>
          <p:nvSpPr>
            <p:cNvPr id="7" name="Retângulo 6"/>
            <p:cNvSpPr/>
            <p:nvPr/>
          </p:nvSpPr>
          <p:spPr>
            <a:xfrm>
              <a:off x="775062" y="2220391"/>
              <a:ext cx="2980961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plano de cargos, salários 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funções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3" name="Retângulo 32"/>
            <p:cNvSpPr/>
            <p:nvPr/>
          </p:nvSpPr>
          <p:spPr>
            <a:xfrm>
              <a:off x="87087" y="2213070"/>
              <a:ext cx="801188" cy="376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3" name="Grupo 47"/>
          <p:cNvGrpSpPr/>
          <p:nvPr/>
        </p:nvGrpSpPr>
        <p:grpSpPr>
          <a:xfrm>
            <a:off x="-773574" y="2908829"/>
            <a:ext cx="3921905" cy="451406"/>
            <a:chOff x="87087" y="2492320"/>
            <a:chExt cx="2941429" cy="376172"/>
          </a:xfrm>
        </p:grpSpPr>
        <p:sp>
          <p:nvSpPr>
            <p:cNvPr id="8" name="Retângulo 7"/>
            <p:cNvSpPr/>
            <p:nvPr/>
          </p:nvSpPr>
          <p:spPr>
            <a:xfrm>
              <a:off x="775062" y="2495296"/>
              <a:ext cx="2253454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regulamento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empresarial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4" name="Retângulo 33"/>
            <p:cNvSpPr/>
            <p:nvPr/>
          </p:nvSpPr>
          <p:spPr>
            <a:xfrm>
              <a:off x="87087" y="2492320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20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24" name="Grupo 48"/>
          <p:cNvGrpSpPr/>
          <p:nvPr/>
        </p:nvGrpSpPr>
        <p:grpSpPr>
          <a:xfrm>
            <a:off x="-774759" y="3233735"/>
            <a:ext cx="9483225" cy="451407"/>
            <a:chOff x="87087" y="2763068"/>
            <a:chExt cx="7112419" cy="376172"/>
          </a:xfrm>
        </p:grpSpPr>
        <p:sp>
          <p:nvSpPr>
            <p:cNvPr id="10" name="Retângulo 9"/>
            <p:cNvSpPr/>
            <p:nvPr/>
          </p:nvSpPr>
          <p:spPr>
            <a:xfrm>
              <a:off x="775062" y="2770193"/>
              <a:ext cx="6424444" cy="3334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representante dos trabalhadores no local de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trabalho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5" name="Retângulo 34"/>
            <p:cNvSpPr/>
            <p:nvPr/>
          </p:nvSpPr>
          <p:spPr>
            <a:xfrm>
              <a:off x="87087" y="2763068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</a:p>
          </p:txBody>
        </p:sp>
      </p:grpSp>
      <p:grpSp>
        <p:nvGrpSpPr>
          <p:cNvPr id="25" name="Grupo 49"/>
          <p:cNvGrpSpPr/>
          <p:nvPr/>
        </p:nvGrpSpPr>
        <p:grpSpPr>
          <a:xfrm>
            <a:off x="-773574" y="3587860"/>
            <a:ext cx="10665095" cy="451405"/>
            <a:chOff x="87087" y="3042311"/>
            <a:chExt cx="7998821" cy="376172"/>
          </a:xfrm>
        </p:grpSpPr>
        <p:sp>
          <p:nvSpPr>
            <p:cNvPr id="12" name="Retângulo 11"/>
            <p:cNvSpPr/>
            <p:nvPr/>
          </p:nvSpPr>
          <p:spPr>
            <a:xfrm>
              <a:off x="775062" y="3045102"/>
              <a:ext cx="7310846" cy="3334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teletrabalho, regime de sobreaviso, e trabalho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intermitente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6" name="Retângulo 35"/>
            <p:cNvSpPr/>
            <p:nvPr/>
          </p:nvSpPr>
          <p:spPr>
            <a:xfrm>
              <a:off x="87087" y="3042311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6" name="Grupo 50"/>
          <p:cNvGrpSpPr/>
          <p:nvPr/>
        </p:nvGrpSpPr>
        <p:grpSpPr>
          <a:xfrm>
            <a:off x="-773574" y="3965216"/>
            <a:ext cx="4613184" cy="451405"/>
            <a:chOff x="87087" y="3309150"/>
            <a:chExt cx="3459889" cy="376172"/>
          </a:xfrm>
        </p:grpSpPr>
        <p:sp>
          <p:nvSpPr>
            <p:cNvPr id="15" name="Retângulo 14"/>
            <p:cNvSpPr/>
            <p:nvPr/>
          </p:nvSpPr>
          <p:spPr>
            <a:xfrm>
              <a:off x="775062" y="3320007"/>
              <a:ext cx="2771914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remuneração por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produtividade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7" name="Retângulo 36"/>
            <p:cNvSpPr/>
            <p:nvPr/>
          </p:nvSpPr>
          <p:spPr>
            <a:xfrm>
              <a:off x="87087" y="3309150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27" name="Grupo 51"/>
          <p:cNvGrpSpPr/>
          <p:nvPr/>
        </p:nvGrpSpPr>
        <p:grpSpPr>
          <a:xfrm>
            <a:off x="-773575" y="4343118"/>
            <a:ext cx="6108849" cy="451406"/>
            <a:chOff x="87087" y="3592311"/>
            <a:chExt cx="4581636" cy="376172"/>
          </a:xfrm>
        </p:grpSpPr>
        <p:sp>
          <p:nvSpPr>
            <p:cNvPr id="16" name="Retângulo 15"/>
            <p:cNvSpPr/>
            <p:nvPr/>
          </p:nvSpPr>
          <p:spPr>
            <a:xfrm>
              <a:off x="775062" y="3594919"/>
              <a:ext cx="3893661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modalidade de registro de jornada de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trabalho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8" name="Retângulo 37"/>
            <p:cNvSpPr/>
            <p:nvPr/>
          </p:nvSpPr>
          <p:spPr>
            <a:xfrm>
              <a:off x="87087" y="3592311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</a:p>
          </p:txBody>
        </p:sp>
      </p:grpSp>
      <p:grpSp>
        <p:nvGrpSpPr>
          <p:cNvPr id="40" name="Grupo 52"/>
          <p:cNvGrpSpPr/>
          <p:nvPr/>
        </p:nvGrpSpPr>
        <p:grpSpPr>
          <a:xfrm>
            <a:off x="-773574" y="4706118"/>
            <a:ext cx="3653371" cy="451406"/>
            <a:chOff x="87087" y="3863061"/>
            <a:chExt cx="2740028" cy="376172"/>
          </a:xfrm>
        </p:grpSpPr>
        <p:sp>
          <p:nvSpPr>
            <p:cNvPr id="17" name="Retângulo 16"/>
            <p:cNvSpPr/>
            <p:nvPr/>
          </p:nvSpPr>
          <p:spPr>
            <a:xfrm>
              <a:off x="775062" y="3869825"/>
              <a:ext cx="2052053" cy="3334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troca do dia de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feriado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9" name="Retângulo 38"/>
            <p:cNvSpPr/>
            <p:nvPr/>
          </p:nvSpPr>
          <p:spPr>
            <a:xfrm>
              <a:off x="87087" y="3863061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</p:grpSp>
      <p:grpSp>
        <p:nvGrpSpPr>
          <p:cNvPr id="42" name="Grupo 53"/>
          <p:cNvGrpSpPr/>
          <p:nvPr/>
        </p:nvGrpSpPr>
        <p:grpSpPr>
          <a:xfrm>
            <a:off x="-774759" y="4985248"/>
            <a:ext cx="12719109" cy="1015663"/>
            <a:chOff x="87087" y="4097359"/>
            <a:chExt cx="9973328" cy="846386"/>
          </a:xfrm>
        </p:grpSpPr>
        <p:sp>
          <p:nvSpPr>
            <p:cNvPr id="18" name="Retângulo 17"/>
            <p:cNvSpPr/>
            <p:nvPr/>
          </p:nvSpPr>
          <p:spPr>
            <a:xfrm>
              <a:off x="774174" y="4097359"/>
              <a:ext cx="9286241" cy="8463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0975" indent="-180975"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enquadramento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do grau de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insalubridade e prorrogação de jornada em locais insalubres, com permitida a  contratação de perícia e afastada a licença prévia pelo </a:t>
              </a:r>
              <a:r>
                <a:rPr lang="pt-BR" altLang="pt-BR" sz="2000" dirty="0" err="1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MTb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,  desde que respeitada normas de SST e </a:t>
              </a:r>
              <a:r>
                <a:rPr lang="pt-BR" altLang="pt-BR" sz="2000" dirty="0" err="1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NRs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 (MPV 808/17)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41" name="Retângulo 40"/>
            <p:cNvSpPr/>
            <p:nvPr/>
          </p:nvSpPr>
          <p:spPr>
            <a:xfrm>
              <a:off x="87087" y="4130944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</a:p>
          </p:txBody>
        </p:sp>
      </p:grpSp>
      <p:grpSp>
        <p:nvGrpSpPr>
          <p:cNvPr id="47" name="Grupo 55"/>
          <p:cNvGrpSpPr/>
          <p:nvPr/>
        </p:nvGrpSpPr>
        <p:grpSpPr>
          <a:xfrm>
            <a:off x="-773574" y="5536052"/>
            <a:ext cx="11965449" cy="1243498"/>
            <a:chOff x="87087" y="4697656"/>
            <a:chExt cx="8916937" cy="398791"/>
          </a:xfrm>
        </p:grpSpPr>
        <p:sp>
          <p:nvSpPr>
            <p:cNvPr id="20" name="Retângulo 19"/>
            <p:cNvSpPr/>
            <p:nvPr/>
          </p:nvSpPr>
          <p:spPr>
            <a:xfrm>
              <a:off x="739207" y="4968131"/>
              <a:ext cx="8264817" cy="128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altLang="pt-BR" sz="20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prêmios de incentivo em bens ou serviços, eventualmente concedidos em programas de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incentivo</a:t>
              </a:r>
              <a:endParaRPr 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87087" y="4697656"/>
              <a:ext cx="801188" cy="376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8" name="Grupo 56"/>
          <p:cNvGrpSpPr/>
          <p:nvPr/>
        </p:nvGrpSpPr>
        <p:grpSpPr>
          <a:xfrm>
            <a:off x="-773575" y="5966894"/>
            <a:ext cx="10409643" cy="667585"/>
            <a:chOff x="87087" y="5024839"/>
            <a:chExt cx="7807232" cy="556322"/>
          </a:xfrm>
        </p:grpSpPr>
        <p:sp>
          <p:nvSpPr>
            <p:cNvPr id="21" name="Retângulo 20"/>
            <p:cNvSpPr/>
            <p:nvPr/>
          </p:nvSpPr>
          <p:spPr>
            <a:xfrm>
              <a:off x="743387" y="5024839"/>
              <a:ext cx="7150932" cy="3334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pt-BR" altLang="pt-BR" sz="20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- </a:t>
              </a:r>
              <a:r>
                <a:rPr lang="pt-BR" altLang="pt-BR" sz="2000" dirty="0" smtClean="0">
                  <a:solidFill>
                    <a:schemeClr val="bg1"/>
                  </a:solidFill>
                  <a:latin typeface="+mj-lt"/>
                  <a:ea typeface="Tahoma" pitchFamily="34" charset="0"/>
                  <a:cs typeface="Tahoma" pitchFamily="34" charset="0"/>
                </a:rPr>
                <a:t>participação nos lucros ou resultados da empresa </a:t>
              </a:r>
              <a:endPara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87087" y="5204989"/>
              <a:ext cx="801188" cy="3761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endParaRPr lang="pt-BR" altLang="pt-BR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59" name="CaixaDeTexto 2"/>
          <p:cNvSpPr txBox="1">
            <a:spLocks noChangeArrowheads="1"/>
          </p:cNvSpPr>
          <p:nvPr/>
        </p:nvSpPr>
        <p:spPr bwMode="auto">
          <a:xfrm>
            <a:off x="1084022" y="-35705"/>
            <a:ext cx="6464181" cy="60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BR" altLang="pt-BR" sz="21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O QUE PODE SER NEGOCIADO? </a:t>
            </a:r>
            <a:endParaRPr lang="pt-BR" altLang="pt-BR" sz="2100" dirty="0" smtClean="0">
              <a:solidFill>
                <a:schemeClr val="bg1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8" name="Picture 4" descr="Resultado de imagem para icon shake hands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6" y="-6933"/>
            <a:ext cx="707306" cy="63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077012" y="160600"/>
            <a:ext cx="2085411" cy="3426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/>
              <a:t>Rol exemplificativo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8062721" y="2337231"/>
            <a:ext cx="3657600" cy="17004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Regras de duração do trabalho e intervalo não são normas de segurança e saúde no </a:t>
            </a:r>
            <a:r>
              <a:rPr lang="pt-BR" sz="1600" b="1" dirty="0" smtClean="0"/>
              <a:t>trabalho, podendo ser objeto de negociação coletiva</a:t>
            </a:r>
            <a:endParaRPr lang="pt-BR" sz="1600" b="1" dirty="0"/>
          </a:p>
        </p:txBody>
      </p:sp>
    </p:spTree>
    <p:extLst>
      <p:ext uri="{BB962C8B-B14F-4D97-AF65-F5344CB8AC3E}">
        <p14:creationId xmlns:p14="http://schemas.microsoft.com/office/powerpoint/2010/main" val="32065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4" descr="Resultado de imagem para icon shake hand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4355"/>
            <a:ext cx="827714" cy="74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o 1"/>
          <p:cNvGrpSpPr/>
          <p:nvPr/>
        </p:nvGrpSpPr>
        <p:grpSpPr>
          <a:xfrm>
            <a:off x="-82296" y="1152597"/>
            <a:ext cx="12488016" cy="7659217"/>
            <a:chOff x="574428" y="1472304"/>
            <a:chExt cx="9304290" cy="6232458"/>
          </a:xfrm>
        </p:grpSpPr>
        <p:sp>
          <p:nvSpPr>
            <p:cNvPr id="11" name="CaixaDeTexto 2"/>
            <p:cNvSpPr txBox="1">
              <a:spLocks noChangeArrowheads="1"/>
            </p:cNvSpPr>
            <p:nvPr/>
          </p:nvSpPr>
          <p:spPr bwMode="auto">
            <a:xfrm>
              <a:off x="664113" y="1472304"/>
              <a:ext cx="9214605" cy="6232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366332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900" b="1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normas </a:t>
              </a:r>
              <a:r>
                <a:rPr lang="pt-BR" altLang="pt-BR" sz="1900" b="1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de identificação </a:t>
              </a:r>
              <a:r>
                <a:rPr lang="pt-BR" altLang="pt-BR" sz="1900" b="1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profissional, </a:t>
              </a:r>
              <a:r>
                <a:rPr lang="pt-BR" altLang="pt-BR" sz="19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inclusive as anotações na CTPS</a:t>
              </a:r>
            </a:p>
            <a:p>
              <a:pPr marL="366332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9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 </a:t>
              </a:r>
              <a:r>
                <a:rPr lang="pt-BR" altLang="pt-BR" sz="1900" b="1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direitos constitucionais </a:t>
              </a:r>
              <a:r>
                <a:rPr lang="pt-BR" altLang="pt-BR" sz="19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(art. 7º, CF) tais como: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endParaRPr lang="pt-BR" altLang="pt-BR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Seguro desemprego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FGTS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</a:t>
              </a: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alário mínimo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13º salário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Remuneração do trabalho noturno superior à do diurno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Proteção do salário na forma da lei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Salário família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Repouso semanal remunerado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Remuneração do serviço extraordinário superior, no mínimo, em 50% à do normal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Número de dias de férias devidas aos empregado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Gozo de férias anuais remuneradas com, pelo menos, um terço a mais que o salário normal;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Licença-maternidade com a duração mínima de 120 dias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err="1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Licença-paternidade</a:t>
              </a:r>
              <a:endParaRPr lang="pt-BR" altLang="pt-BR" sz="18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Proteção do mercado de trabalho da mulher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Aviso prévio proporcional ao tempo de serviço</a:t>
              </a: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r>
                <a:rPr lang="pt-BR" altLang="pt-BR" sz="1800" dirty="0" smtClean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Aposentadoria</a:t>
              </a:r>
            </a:p>
            <a:p>
              <a:pPr lvl="1" indent="0">
                <a:spcBef>
                  <a:spcPct val="0"/>
                </a:spcBef>
                <a:buNone/>
              </a:pPr>
              <a:endParaRPr lang="pt-BR" altLang="pt-BR" sz="15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endParaRPr lang="pt-BR" altLang="pt-BR" sz="15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1109282" lvl="1" indent="-366332">
                <a:spcBef>
                  <a:spcPct val="0"/>
                </a:spcBef>
                <a:buFontTx/>
                <a:buChar char="-"/>
              </a:pPr>
              <a:endParaRPr lang="pt-BR" altLang="pt-BR" sz="15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lvl="1" indent="0">
                <a:spcBef>
                  <a:spcPct val="0"/>
                </a:spcBef>
                <a:buNone/>
              </a:pPr>
              <a:endParaRPr lang="pt-BR" altLang="pt-BR" sz="15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366332" indent="-366332">
                <a:spcBef>
                  <a:spcPct val="0"/>
                </a:spcBef>
                <a:buFontTx/>
                <a:buChar char="-"/>
              </a:pPr>
              <a:endParaRPr lang="pt-BR" altLang="pt-BR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366332" indent="-366332">
                <a:spcBef>
                  <a:spcPct val="0"/>
                </a:spcBef>
                <a:buFontTx/>
                <a:buChar char="-"/>
              </a:pPr>
              <a:endParaRPr lang="pt-BR" altLang="pt-BR" sz="19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366332" indent="-366332">
                <a:spcBef>
                  <a:spcPct val="0"/>
                </a:spcBef>
                <a:buFontTx/>
                <a:buChar char="-"/>
              </a:pPr>
              <a:endParaRPr lang="pt-BR" altLang="pt-BR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marL="366332" indent="-366332">
                <a:spcBef>
                  <a:spcPct val="0"/>
                </a:spcBef>
                <a:buFontTx/>
                <a:buChar char="-"/>
              </a:pPr>
              <a:endParaRPr lang="pt-BR" altLang="pt-BR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9" name="Retângulo 28"/>
            <p:cNvSpPr/>
            <p:nvPr/>
          </p:nvSpPr>
          <p:spPr>
            <a:xfrm>
              <a:off x="574428" y="1508562"/>
              <a:ext cx="412840" cy="376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820"/>
                </a:lnSpc>
                <a:spcBef>
                  <a:spcPct val="0"/>
                </a:spcBef>
              </a:pPr>
              <a:r>
                <a:rPr lang="pt-BR" altLang="pt-BR" sz="2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</p:txBody>
        </p:sp>
      </p:grpSp>
      <p:sp>
        <p:nvSpPr>
          <p:cNvPr id="59" name="CaixaDeTexto 2"/>
          <p:cNvSpPr txBox="1">
            <a:spLocks noChangeArrowheads="1"/>
          </p:cNvSpPr>
          <p:nvPr/>
        </p:nvSpPr>
        <p:spPr bwMode="auto">
          <a:xfrm>
            <a:off x="671160" y="59744"/>
            <a:ext cx="11394885" cy="67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23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O QUE </a:t>
            </a:r>
            <a:r>
              <a:rPr lang="pt-BR" altLang="pt-BR" sz="2300" b="1" dirty="0" smtClean="0">
                <a:solidFill>
                  <a:srgbClr val="91C64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NÃO</a:t>
            </a:r>
            <a:r>
              <a:rPr lang="pt-BR" altLang="pt-BR" sz="2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altLang="pt-BR" sz="23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PODE SER NEGOCIADO</a:t>
            </a:r>
            <a:r>
              <a:rPr lang="pt-BR" altLang="pt-BR" sz="2300" b="1" dirty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altLang="pt-BR" sz="2300" b="1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PARA SUPRIMIR OU REDUZIR DIREITOS?  </a:t>
            </a:r>
            <a:endParaRPr lang="pt-BR" altLang="pt-BR" sz="23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Tahoma" panose="020B0604030504040204" pitchFamily="34" charset="0"/>
            </a:endParaRPr>
          </a:p>
        </p:txBody>
      </p:sp>
      <p:cxnSp>
        <p:nvCxnSpPr>
          <p:cNvPr id="66" name="Conector reto 65"/>
          <p:cNvCxnSpPr/>
          <p:nvPr/>
        </p:nvCxnSpPr>
        <p:spPr>
          <a:xfrm>
            <a:off x="161646" y="140151"/>
            <a:ext cx="432000" cy="4363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/>
          <p:cNvCxnSpPr/>
          <p:nvPr/>
        </p:nvCxnSpPr>
        <p:spPr>
          <a:xfrm flipV="1">
            <a:off x="119580" y="93983"/>
            <a:ext cx="432000" cy="4363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ângulo 20"/>
          <p:cNvSpPr/>
          <p:nvPr/>
        </p:nvSpPr>
        <p:spPr>
          <a:xfrm>
            <a:off x="815458" y="682001"/>
            <a:ext cx="2085411" cy="3426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dirty="0" smtClean="0"/>
              <a:t>Rol taxativo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053291" y="2226606"/>
            <a:ext cx="3794760" cy="15087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dirty="0" smtClean="0"/>
              <a:t>Normas de saúde, higiene e segurança do trabalho previstas em lei ou </a:t>
            </a:r>
            <a:r>
              <a:rPr lang="pt-BR" sz="1600" b="1" dirty="0" err="1" smtClean="0"/>
              <a:t>NRs</a:t>
            </a:r>
            <a:r>
              <a:rPr lang="pt-BR" sz="1600" b="1" dirty="0" smtClean="0"/>
              <a:t>, direito de greve, tributos e outros créditos de terceiros não podem ser objeto de negociação</a:t>
            </a:r>
            <a:endParaRPr lang="pt-BR" sz="1600" b="1" dirty="0"/>
          </a:p>
        </p:txBody>
      </p:sp>
    </p:spTree>
    <p:extLst>
      <p:ext uri="{BB962C8B-B14F-4D97-AF65-F5344CB8AC3E}">
        <p14:creationId xmlns:p14="http://schemas.microsoft.com/office/powerpoint/2010/main" val="237959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2"/>
          <p:cNvSpPr txBox="1">
            <a:spLocks noChangeArrowheads="1"/>
          </p:cNvSpPr>
          <p:nvPr/>
        </p:nvSpPr>
        <p:spPr bwMode="auto">
          <a:xfrm>
            <a:off x="624417" y="1949584"/>
            <a:ext cx="5306483" cy="76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21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Art. 614, §3º, CLT</a:t>
            </a:r>
            <a:r>
              <a:rPr lang="pt-BR" altLang="pt-BR" sz="20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duração não superior a 2 anos</a:t>
            </a:r>
          </a:p>
        </p:txBody>
      </p:sp>
      <p:sp>
        <p:nvSpPr>
          <p:cNvPr id="12" name="CaixaDeTexto 2"/>
          <p:cNvSpPr txBox="1">
            <a:spLocks noChangeArrowheads="1"/>
          </p:cNvSpPr>
          <p:nvPr/>
        </p:nvSpPr>
        <p:spPr bwMode="auto">
          <a:xfrm>
            <a:off x="6423459" y="3146889"/>
            <a:ext cx="5354304" cy="76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2100" b="1" dirty="0">
                <a:solidFill>
                  <a:srgbClr val="92D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Art. 614, §3º, CLT: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duração não superior a 2 anos, </a:t>
            </a:r>
            <a:r>
              <a:rPr lang="pt-BR" altLang="pt-BR" sz="21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vedada a </a:t>
            </a:r>
            <a:r>
              <a:rPr lang="pt-BR" altLang="pt-BR" sz="2100" b="1" dirty="0" err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ultratividade</a:t>
            </a:r>
            <a:endParaRPr lang="pt-BR" altLang="pt-BR" sz="21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624419" y="3147828"/>
            <a:ext cx="4981512" cy="76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BR" altLang="pt-BR" sz="2100" b="1" dirty="0">
                <a:solidFill>
                  <a:srgbClr val="92D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Súmula n. 277 do TST: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cláusulas incorporam ao contrato de trabalho</a:t>
            </a:r>
          </a:p>
        </p:txBody>
      </p:sp>
      <p:sp>
        <p:nvSpPr>
          <p:cNvPr id="15" name="CaixaDeTexto 2"/>
          <p:cNvSpPr txBox="1">
            <a:spLocks noChangeArrowheads="1"/>
          </p:cNvSpPr>
          <p:nvPr/>
        </p:nvSpPr>
        <p:spPr bwMode="auto">
          <a:xfrm>
            <a:off x="624417" y="4346074"/>
            <a:ext cx="5145616" cy="76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2100" b="1" dirty="0">
                <a:solidFill>
                  <a:srgbClr val="92D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ADPF n. 323/DF: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liminar para suspender os efeitos da Súmula n. 277 do TST</a:t>
            </a:r>
          </a:p>
        </p:txBody>
      </p:sp>
      <p:cxnSp>
        <p:nvCxnSpPr>
          <p:cNvPr id="16" name="Conector reto 15"/>
          <p:cNvCxnSpPr>
            <a:stCxn id="17" idx="2"/>
          </p:cNvCxnSpPr>
          <p:nvPr/>
        </p:nvCxnSpPr>
        <p:spPr>
          <a:xfrm flipH="1">
            <a:off x="6095589" y="1893226"/>
            <a:ext cx="2316" cy="5237734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548" y="1264726"/>
            <a:ext cx="552712" cy="628501"/>
          </a:xfrm>
          <a:prstGeom prst="rect">
            <a:avLst/>
          </a:prstGeom>
        </p:spPr>
      </p:pic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1" y="1118169"/>
            <a:ext cx="6095588" cy="47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300" b="1" spc="385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ANTES</a:t>
            </a:r>
          </a:p>
        </p:txBody>
      </p:sp>
      <p:sp>
        <p:nvSpPr>
          <p:cNvPr id="19" name="CaixaDeTexto 2"/>
          <p:cNvSpPr txBox="1">
            <a:spLocks noChangeArrowheads="1"/>
          </p:cNvSpPr>
          <p:nvPr/>
        </p:nvSpPr>
        <p:spPr bwMode="auto">
          <a:xfrm>
            <a:off x="6095589" y="1118169"/>
            <a:ext cx="6094761" cy="47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300" b="1" spc="385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DEPOIS</a:t>
            </a:r>
          </a:p>
        </p:txBody>
      </p:sp>
      <p:cxnSp>
        <p:nvCxnSpPr>
          <p:cNvPr id="20" name="Conector reto 19"/>
          <p:cNvCxnSpPr/>
          <p:nvPr/>
        </p:nvCxnSpPr>
        <p:spPr>
          <a:xfrm flipH="1" flipV="1">
            <a:off x="-23221" y="1574649"/>
            <a:ext cx="5821545" cy="4328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 flipH="1">
            <a:off x="6394756" y="1575276"/>
            <a:ext cx="5818817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1" y="-24025"/>
            <a:ext cx="11235324" cy="64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2600" b="1" dirty="0" err="1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Ultratividade</a:t>
            </a:r>
            <a:r>
              <a:rPr lang="pt-BR" altLang="pt-BR" sz="2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 (Art. 614,§ 3º, CLT)</a:t>
            </a:r>
          </a:p>
        </p:txBody>
      </p:sp>
    </p:spTree>
    <p:extLst>
      <p:ext uri="{BB962C8B-B14F-4D97-AF65-F5344CB8AC3E}">
        <p14:creationId xmlns:p14="http://schemas.microsoft.com/office/powerpoint/2010/main" val="386122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44"/>
          <p:cNvSpPr txBox="1">
            <a:spLocks/>
          </p:cNvSpPr>
          <p:nvPr/>
        </p:nvSpPr>
        <p:spPr>
          <a:xfrm>
            <a:off x="5652421" y="892629"/>
            <a:ext cx="5788466" cy="5807788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497737">
              <a:defRPr sz="1800"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cs typeface="Helvetica"/>
              </a:rPr>
              <a:t>Explicar </a:t>
            </a:r>
            <a:r>
              <a:rPr lang="pt-BR" sz="2400" b="1" dirty="0">
                <a:solidFill>
                  <a:schemeClr val="bg1"/>
                </a:solidFill>
                <a:latin typeface="+mj-lt"/>
                <a:cs typeface="Helvetica"/>
              </a:rPr>
              <a:t>os aspectos legais da negociação coletiva: </a:t>
            </a:r>
            <a:endParaRPr lang="pt-BR" sz="2400" b="1" dirty="0" smtClean="0">
              <a:solidFill>
                <a:schemeClr val="bg1"/>
              </a:solidFill>
              <a:latin typeface="+mj-lt"/>
              <a:cs typeface="Helvetica"/>
            </a:endParaRPr>
          </a:p>
          <a:p>
            <a:pPr lvl="1" defTabSz="497737">
              <a:defRPr sz="1800"/>
            </a:pPr>
            <a:endParaRPr lang="pt-BR" sz="2400" b="1" dirty="0" smtClean="0">
              <a:solidFill>
                <a:schemeClr val="bg1"/>
              </a:solidFill>
              <a:latin typeface="+mj-lt"/>
              <a:cs typeface="Helvetica"/>
            </a:endParaRPr>
          </a:p>
          <a:p>
            <a:pPr lvl="2" defTabSz="497737">
              <a:defRPr sz="1800"/>
            </a:pPr>
            <a:r>
              <a:rPr lang="pt-BR" sz="2160" dirty="0" smtClean="0">
                <a:solidFill>
                  <a:schemeClr val="bg1"/>
                </a:solidFill>
                <a:latin typeface="+mj-lt"/>
                <a:cs typeface="Helvetica"/>
              </a:rPr>
              <a:t>possibilidades</a:t>
            </a:r>
            <a:endParaRPr lang="pt-BR" sz="2160" dirty="0">
              <a:solidFill>
                <a:schemeClr val="bg1"/>
              </a:solidFill>
              <a:latin typeface="+mj-lt"/>
              <a:cs typeface="Helvetica"/>
            </a:endParaRP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limites </a:t>
            </a: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elementos essenciais de CCT/ACT </a:t>
            </a:r>
          </a:p>
          <a:p>
            <a:pPr lvl="1" defTabSz="497737">
              <a:defRPr sz="1800"/>
            </a:pPr>
            <a:endParaRPr lang="pt-BR" sz="2400" b="1" dirty="0">
              <a:solidFill>
                <a:schemeClr val="bg1"/>
              </a:solidFill>
              <a:latin typeface="+mj-lt"/>
              <a:cs typeface="Helvetica"/>
            </a:endParaRPr>
          </a:p>
          <a:p>
            <a:pPr lvl="1" defTabSz="497737">
              <a:defRPr sz="1800"/>
            </a:pPr>
            <a:r>
              <a:rPr lang="pt-BR" sz="2400" b="1" dirty="0">
                <a:solidFill>
                  <a:schemeClr val="bg1"/>
                </a:solidFill>
                <a:latin typeface="+mj-lt"/>
                <a:cs typeface="Helvetica"/>
              </a:rPr>
              <a:t>Apresentar os principais aspectos técnico-práticos de uma negociação coletiva:</a:t>
            </a:r>
          </a:p>
          <a:p>
            <a:pPr lvl="2" defTabSz="497737">
              <a:defRPr sz="1800"/>
            </a:pPr>
            <a:endParaRPr lang="pt-BR" sz="2160" dirty="0" smtClean="0">
              <a:solidFill>
                <a:schemeClr val="bg1"/>
              </a:solidFill>
              <a:latin typeface="+mj-lt"/>
              <a:cs typeface="Helvetica"/>
            </a:endParaRPr>
          </a:p>
          <a:p>
            <a:pPr lvl="2" defTabSz="497737">
              <a:defRPr sz="1800"/>
            </a:pPr>
            <a:r>
              <a:rPr lang="pt-BR" sz="2160" dirty="0" smtClean="0">
                <a:solidFill>
                  <a:schemeClr val="bg1"/>
                </a:solidFill>
                <a:latin typeface="+mj-lt"/>
                <a:cs typeface="Helvetica"/>
              </a:rPr>
              <a:t>pré-requisitos </a:t>
            </a: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para  a negociação</a:t>
            </a: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elementos e componentes do processo de negociação</a:t>
            </a: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cuidados durante a negociação</a:t>
            </a: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características para um negociador</a:t>
            </a:r>
          </a:p>
          <a:p>
            <a:pPr lvl="2" defTabSz="497737">
              <a:defRPr sz="1800"/>
            </a:pPr>
            <a:r>
              <a:rPr lang="pt-BR" sz="2160" dirty="0">
                <a:solidFill>
                  <a:schemeClr val="bg1"/>
                </a:solidFill>
                <a:latin typeface="+mj-lt"/>
                <a:cs typeface="Helvetica"/>
              </a:rPr>
              <a:t>papel das lideranças na negociação</a:t>
            </a:r>
          </a:p>
          <a:p>
            <a:pPr lvl="2" defTabSz="497737">
              <a:defRPr sz="1800"/>
            </a:pPr>
            <a:endParaRPr lang="pt-BR" sz="168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defTabSz="497737">
              <a:defRPr sz="1800"/>
            </a:pPr>
            <a:endParaRPr lang="pt-BR" sz="960" b="1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marL="0" indent="0" defTabSz="497737">
              <a:buNone/>
              <a:defRPr sz="1800"/>
            </a:pPr>
            <a:endParaRPr lang="pt-BR" sz="216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46668"/>
            <a:ext cx="4452258" cy="625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5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381000" y="2879624"/>
            <a:ext cx="5888413" cy="81642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7314" y="3026229"/>
            <a:ext cx="54312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NEGOCIAÇÃO INDIVIDUAL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695" y="96068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7913914" y="6106537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904823" y="2060991"/>
            <a:ext cx="10454640" cy="210150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1100688" y="2668832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 dirty="0">
              <a:solidFill>
                <a:srgbClr val="92D050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1592420" y="2509128"/>
            <a:ext cx="94953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Modernização Trabalhista</a:t>
            </a:r>
            <a:endParaRPr lang="pt-BR" altLang="pt-BR" sz="2800" b="1" dirty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pt-BR" altLang="pt-BR" sz="1200" dirty="0" smtClean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pt-BR" altLang="pt-BR" sz="2400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Por que mudou? </a:t>
            </a:r>
            <a:endParaRPr lang="pt-BR" altLang="pt-BR" sz="2400" dirty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190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2"/>
          <p:cNvSpPr txBox="1">
            <a:spLocks noChangeArrowheads="1"/>
          </p:cNvSpPr>
          <p:nvPr/>
        </p:nvSpPr>
        <p:spPr bwMode="auto">
          <a:xfrm>
            <a:off x="498189" y="1861309"/>
            <a:ext cx="5117499" cy="277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chemeClr val="accent6"/>
                </a:solidFill>
                <a:latin typeface="+mj-lt"/>
                <a:cs typeface="Arial" pitchFamily="34" charset="0"/>
              </a:rPr>
              <a:t>Art. 444, CLT: </a:t>
            </a:r>
            <a:r>
              <a:rPr lang="pt-BR" altLang="pt-BR" sz="2400" dirty="0">
                <a:solidFill>
                  <a:schemeClr val="bg1"/>
                </a:solidFill>
                <a:latin typeface="+mj-lt"/>
              </a:rPr>
              <a:t>as relações  de trabalho são objeto de livre estipulação, se não forem contra as proteções ao trabalho, contra os instrumentos coletivos e contra as decisões das autoridades competentes </a:t>
            </a:r>
          </a:p>
        </p:txBody>
      </p:sp>
      <p:sp>
        <p:nvSpPr>
          <p:cNvPr id="12" name="CaixaDeTexto 2"/>
          <p:cNvSpPr txBox="1">
            <a:spLocks noChangeArrowheads="1"/>
          </p:cNvSpPr>
          <p:nvPr/>
        </p:nvSpPr>
        <p:spPr bwMode="auto">
          <a:xfrm>
            <a:off x="6371531" y="1978966"/>
            <a:ext cx="5354304" cy="356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pt-BR" altLang="pt-BR" sz="21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Art. 444, parágrafo único, CLT:</a:t>
            </a:r>
            <a:r>
              <a:rPr lang="pt-BR" altLang="pt-BR" sz="2100" b="1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ainda há a livre estipulação, mas agora o empregado </a:t>
            </a:r>
            <a:r>
              <a:rPr lang="pt-BR" altLang="pt-BR" sz="21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portador de diploma de nível superior e que perceba salário mensal igual ou superior a 2 vezes o limite máximo do </a:t>
            </a:r>
            <a:r>
              <a:rPr lang="pt-BR" altLang="pt-BR" sz="21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RGPS</a:t>
            </a:r>
            <a:r>
              <a:rPr lang="pt-BR" altLang="pt-BR" sz="2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também negocia com a </a:t>
            </a:r>
            <a:r>
              <a:rPr lang="pt-BR" altLang="pt-BR" sz="21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mesma eficácia legal e preponderância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relativamente às matérias cuja negociação coletiva é permitida </a:t>
            </a:r>
            <a:endParaRPr lang="pt-BR" altLang="pt-BR" sz="21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 flipH="1">
            <a:off x="6094843" y="1893226"/>
            <a:ext cx="2316" cy="5237734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548" y="1264726"/>
            <a:ext cx="552712" cy="628501"/>
          </a:xfrm>
          <a:prstGeom prst="rect">
            <a:avLst/>
          </a:prstGeom>
        </p:spPr>
      </p:pic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1" y="1118169"/>
            <a:ext cx="6095588" cy="47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300" b="1" spc="385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ANTES</a:t>
            </a:r>
          </a:p>
        </p:txBody>
      </p:sp>
      <p:sp>
        <p:nvSpPr>
          <p:cNvPr id="19" name="CaixaDeTexto 2"/>
          <p:cNvSpPr txBox="1">
            <a:spLocks noChangeArrowheads="1"/>
          </p:cNvSpPr>
          <p:nvPr/>
        </p:nvSpPr>
        <p:spPr bwMode="auto">
          <a:xfrm>
            <a:off x="6095589" y="1118169"/>
            <a:ext cx="6094761" cy="47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300" b="1" spc="385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DEPOIS</a:t>
            </a:r>
          </a:p>
        </p:txBody>
      </p:sp>
      <p:cxnSp>
        <p:nvCxnSpPr>
          <p:cNvPr id="20" name="Conector reto 19"/>
          <p:cNvCxnSpPr/>
          <p:nvPr/>
        </p:nvCxnSpPr>
        <p:spPr>
          <a:xfrm flipH="1" flipV="1">
            <a:off x="-23221" y="1574649"/>
            <a:ext cx="5821545" cy="4328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 flipH="1">
            <a:off x="6394756" y="1575276"/>
            <a:ext cx="5818817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47245" y="-43075"/>
            <a:ext cx="11235324" cy="71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pt-BR" altLang="pt-BR" sz="26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Negociação individual (Art. 444, parágrafo único, CLT)</a:t>
            </a:r>
          </a:p>
        </p:txBody>
      </p:sp>
    </p:spTree>
    <p:extLst>
      <p:ext uri="{BB962C8B-B14F-4D97-AF65-F5344CB8AC3E}">
        <p14:creationId xmlns:p14="http://schemas.microsoft.com/office/powerpoint/2010/main" val="16952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2"/>
          <p:cNvSpPr txBox="1">
            <a:spLocks noChangeArrowheads="1"/>
          </p:cNvSpPr>
          <p:nvPr/>
        </p:nvSpPr>
        <p:spPr bwMode="auto">
          <a:xfrm>
            <a:off x="306388" y="841241"/>
            <a:ext cx="10252518" cy="252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1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pt-BR" altLang="pt-BR" sz="21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racionamento </a:t>
            </a:r>
            <a:r>
              <a:rPr lang="pt-BR" altLang="pt-BR" sz="21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férias em até 3 períodos </a:t>
            </a:r>
            <a:r>
              <a:rPr lang="pt-BR" altLang="pt-BR" sz="21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134 da CLT)</a:t>
            </a:r>
            <a:endParaRPr lang="pt-BR" altLang="pt-BR" sz="2100" dirty="0" smtClean="0">
              <a:solidFill>
                <a:srgbClr val="91C64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Necessária a concordância do empregado</a:t>
            </a: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Um período não poderá ser inferior </a:t>
            </a:r>
            <a:r>
              <a:rPr lang="pt-BR" altLang="pt-BR" sz="21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 14 </a:t>
            </a: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dias </a:t>
            </a:r>
            <a:r>
              <a:rPr lang="pt-BR" altLang="pt-BR" sz="21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 os </a:t>
            </a: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demais não inferiores a </a:t>
            </a:r>
            <a:r>
              <a:rPr lang="pt-BR" altLang="pt-BR" sz="21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5 </a:t>
            </a: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dias </a:t>
            </a:r>
            <a:endParaRPr lang="pt-BR" altLang="pt-BR" sz="21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1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</a:t>
            </a: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ermite </a:t>
            </a:r>
            <a:r>
              <a:rPr lang="pt-BR" altLang="pt-BR" sz="21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 fracionamento para menores de 18 e maiores de 50 </a:t>
            </a: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anos</a:t>
            </a: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1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Veda o inicio das férias no período de 2 dias que antecede feriado ou dia de repouso semanal remunerado</a:t>
            </a:r>
            <a:endParaRPr lang="pt-BR" altLang="pt-BR" sz="21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124314" y="788233"/>
            <a:ext cx="10319097" cy="257357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6" name="CaixaDeTexto 2"/>
          <p:cNvSpPr txBox="1">
            <a:spLocks noChangeArrowheads="1"/>
          </p:cNvSpPr>
          <p:nvPr/>
        </p:nvSpPr>
        <p:spPr bwMode="auto">
          <a:xfrm>
            <a:off x="361949" y="3805742"/>
            <a:ext cx="9416387" cy="154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8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Permite a adoção da arbitragem </a:t>
            </a:r>
            <a:r>
              <a:rPr lang="pt-BR" altLang="pt-BR" sz="18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507-A, CLT) </a:t>
            </a:r>
            <a:r>
              <a:rPr lang="pt-BR" altLang="pt-BR" sz="2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para o empregado que receber salário superior a 2 vezes o limite máximo estabelecido para os benefícios do RGPS, desde que por iniciativa do empregado ou mediante sua concordância expressa</a:t>
            </a:r>
            <a:endParaRPr lang="pt-BR" altLang="pt-BR" sz="2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02901" y="3653342"/>
            <a:ext cx="10114805" cy="1887649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72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5980959" cy="128070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631372" y="3080657"/>
            <a:ext cx="56271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Novas formas de trabalhar – Contrato 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-777241" y="0"/>
            <a:ext cx="8961121" cy="98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8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Teletrabalho (art. 62,III, 75-A a 75-E da CLT)</a:t>
            </a:r>
          </a:p>
          <a:p>
            <a:pPr algn="ctr">
              <a:spcBef>
                <a:spcPct val="0"/>
              </a:spcBef>
              <a:buNone/>
            </a:pPr>
            <a:endParaRPr lang="pt-BR" altLang="pt-BR" sz="2800" b="1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8101" y="777240"/>
            <a:ext cx="115839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Definição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aquele cuja prestação de serviços é realizado PREPONDERAMENTE fora das dependências do empregador com a utilização de tecnologias de informação e de comunicação que, por sua natureza, não se constituam como trabalho externo</a:t>
            </a: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Excetua-se da observância das regras gerais de duração do trabalho</a:t>
            </a: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Comparecimento nas dependências para atividades específicas: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não descaracteriza o regime</a:t>
            </a: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Contrato escrito: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deve especificar as atividades realizadas e a responsabilidade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pelos equipamentos e infraestrutura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tecnológica, bem como o reembolso de despesas arcadas pelo empregado</a:t>
            </a: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Regime presencial para o de teletrabalho: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exige mútuo acordo e aditivo contratual</a:t>
            </a: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Regime de teletrabalho para o presencial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pode ser determinação do empregador com prazo de transição mínimo de 15 dias</a:t>
            </a: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6332" indent="-366332">
              <a:spcBef>
                <a:spcPts val="800"/>
              </a:spcBef>
              <a:spcAft>
                <a:spcPts val="8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Segurança e saúde no trabalho: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empresa tem dever de instruir o trabalhador sobre precauções contra acidentes e doenças do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trabalho</a:t>
            </a: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76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0" y="219075"/>
            <a:ext cx="10191733" cy="48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rabalho intermitente (art. 443,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§ </a:t>
            </a:r>
            <a:r>
              <a:rPr lang="pt-BR" altLang="pt-BR" sz="2400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3º,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452-A 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 CLT – MPV 808/17)</a:t>
            </a:r>
            <a:endParaRPr lang="pt-BR" altLang="pt-BR" sz="2400" b="1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33533" y="1274853"/>
            <a:ext cx="11851909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Prestação </a:t>
            </a:r>
            <a:r>
              <a:rPr lang="pt-BR" altLang="pt-BR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serviços, com subordinação, não é </a:t>
            </a: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contínua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alterna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períodos de prestação de serviços e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inatividade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Contrato escrito e anotado na CTPS, ainda que estabelecido por instrumento coletivo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Contrato deve especificar o valor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 hora ou do dia de trabalho, que não poderá ser inferior ao valor horário ou diário do salário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mínimo e nem inferior aos dos empregados que exerçam a mesma função,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assegurada a remuneração do trabalho noturno superior à do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diurno, o local e o prazo para pagamento da remuneração (que não pode ser superior a 1 mês)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Remuneração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na data acordada o empregado receberá, de imediato, férias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proporcionais com acréscimo de 1/3, 13° salário proporcional, repouso semanal remunerado e adicionais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legais; recolhimento, por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mês,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 INSS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FGTS. 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Salário maternidade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será pago diretamente pela Previdência</a:t>
            </a: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Férias: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poderá ser fracionada em até 3 períodos</a:t>
            </a: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5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238125" y="323850"/>
            <a:ext cx="10696558" cy="48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rabalho intermitente (art. 443,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§ </a:t>
            </a:r>
            <a:r>
              <a:rPr lang="pt-BR" altLang="pt-BR" sz="2400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3º,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452-A 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 CLT – MPV 808/17)</a:t>
            </a:r>
            <a:endParaRPr lang="pt-BR" altLang="pt-BR" sz="2400" b="1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38125" y="1009650"/>
            <a:ext cx="9867900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Período de inatividade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não será considerado à disposição do empregador,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não sendo remunerado, podendo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 empregado prestar serviços a outros contratantes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Convocação para prestação de serviços pelo empregador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com pelo menos 3 dias corridos de antecedência, por qualquer meio de comunicação eficaz. Prazo de 24 horas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para o empregado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responder o chamado e no silêncio, presume-se a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recusa</a:t>
            </a: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</a:t>
            </a:r>
            <a:r>
              <a:rPr lang="pt-BR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facultado às partes convencionar por meio do contrato de trabalho intermitente: </a:t>
            </a:r>
            <a:endParaRPr lang="pt-BR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52525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locais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prestação de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serviços</a:t>
            </a:r>
          </a:p>
          <a:p>
            <a:pPr marL="1152525" indent="-34290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52525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turnos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 os quais o empregado será convocado para prestar serviços; </a:t>
            </a: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52525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formas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instrumentos de convocação e de resposta para a prestação de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serviços </a:t>
            </a:r>
          </a:p>
          <a:p>
            <a:pPr marL="1152525" indent="-342900">
              <a:buFont typeface="Wingdings" panose="05000000000000000000" pitchFamily="2" charset="2"/>
              <a:buChar char="ü"/>
            </a:pP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52525" indent="-34290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formato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reparação recíproca na hipótese de cancelamento de serviços previamente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agendados</a:t>
            </a: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6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238126" y="590550"/>
            <a:ext cx="11068033" cy="48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rabalho intermitente (art. 443,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§ </a:t>
            </a:r>
            <a:r>
              <a:rPr lang="pt-BR" altLang="pt-BR" sz="2400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3º,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452-A 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 CLT – MPV 808/17)</a:t>
            </a:r>
            <a:endParaRPr lang="pt-BR" altLang="pt-BR" sz="2400" b="1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38126" y="1724025"/>
            <a:ext cx="11506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hipótese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extinção do contrato de trabalho intermitente serão devidas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pela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metade: a) o aviso prévio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indenizado;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b) a indenização sobre o saldo do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FGTS;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II - na integralidade, as demais verbas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trabalhistas</a:t>
            </a: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extinção de contrato de trabalho intermitente permite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saque de 80% do valor dos depósitos e não autoriza o recebimento do seguro desemprego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verbas rescisórias e o aviso prévio serão calculados com base na média dos valores recebidos pelo empregado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nos últimos 12 meses</a:t>
            </a:r>
          </a:p>
          <a:p>
            <a:pPr marL="285750" indent="-285750">
              <a:spcBef>
                <a:spcPts val="1000"/>
              </a:spcBef>
              <a:spcAft>
                <a:spcPts val="1000"/>
              </a:spcAft>
              <a:buSzPct val="80000"/>
              <a:buFont typeface="Arial" panose="020B0604020202020204" pitchFamily="34" charset="0"/>
              <a:buChar char="•"/>
              <a:defRPr/>
            </a:pP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empregado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registrado por meio de contrato de trabalho por prazo indeterminado demitido não poderá prestar serviços para o mesmo empregador por meio de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contrato </a:t>
            </a:r>
            <a:r>
              <a:rPr lang="pt-BR" sz="20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trabalho intermitente pelo prazo de dezoito meses, contado da data da demissão do </a:t>
            </a:r>
            <a:r>
              <a:rPr 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empregado (regra com vigência  até 31/12/2020)  </a:t>
            </a:r>
            <a:endParaRPr lang="pt-BR" sz="20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22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130627" y="288758"/>
            <a:ext cx="10312784" cy="54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None/>
            </a:pPr>
            <a:r>
              <a:rPr lang="pt-BR" altLang="pt-BR" sz="28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Trabalho em tempo parcial (art. 58-A da CLT)</a:t>
            </a:r>
            <a:endParaRPr lang="pt-BR" altLang="pt-BR" sz="2800" b="1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30627" y="918007"/>
            <a:ext cx="11727697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endParaRPr lang="pt-BR" altLang="pt-BR" sz="20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Definição: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aquele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cuja duração semanal não exceda a 30 horas semanais, sem a possibilidade de horas suplementares, ou, ainda, aquele cuja duração semanal não exceda a 26 horas, com a possibilidade de até 6 horas suplementares semanais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Compensação de jornada: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pode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haver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diretamente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até a semana imediatamente posterior à da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execução das horas suplementares,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devendo ser feita a sua quitação na folha do mês subsequente, caso não compensadas 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r>
              <a:rPr lang="pt-BR" altLang="pt-BR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Férias: </a:t>
            </a:r>
            <a:r>
              <a:rPr lang="pt-BR" altLang="pt-BR" sz="20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regidas </a:t>
            </a:r>
            <a:r>
              <a:rPr lang="pt-BR" altLang="pt-BR" sz="20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pelo disposto no art. 130 da CLT (após cada período de 12 meses de contrato de trabalho, o empregado terá 30 dias de férias) e é facultado ao empregado converter 1/3 do período de férias a que tiver direito em abono pecuniário</a:t>
            </a:r>
          </a:p>
          <a:p>
            <a:pPr marL="366332" indent="-366332">
              <a:spcBef>
                <a:spcPts val="1000"/>
              </a:spcBef>
              <a:spcAft>
                <a:spcPts val="1000"/>
              </a:spcAft>
              <a:buSzPct val="80000"/>
              <a:buFont typeface="Wingdings" panose="05000000000000000000" pitchFamily="2" charset="2"/>
              <a:buChar char="§"/>
              <a:defRPr/>
            </a:pPr>
            <a:endParaRPr lang="pt-BR" altLang="pt-BR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57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/>
          <p:cNvSpPr/>
          <p:nvPr/>
        </p:nvSpPr>
        <p:spPr>
          <a:xfrm>
            <a:off x="114300" y="123825"/>
            <a:ext cx="11552483" cy="6418697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14301" y="219076"/>
            <a:ext cx="1132522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2000" b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Contratação do autônomo (</a:t>
            </a:r>
            <a:r>
              <a:rPr lang="pt-BR" altLang="pt-BR" sz="2000" b="1" spc="-38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art. </a:t>
            </a:r>
            <a:r>
              <a:rPr lang="pt-BR" altLang="pt-BR" sz="2000" b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442-B – MPV 808/17)</a:t>
            </a:r>
            <a:endParaRPr lang="pt-BR" altLang="pt-BR" sz="2000" b="1" spc="-38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dirty="0" smtClean="0"/>
          </a:p>
          <a:p>
            <a:r>
              <a:rPr lang="pt-BR" sz="2200" dirty="0" smtClean="0">
                <a:solidFill>
                  <a:schemeClr val="bg1"/>
                </a:solidFill>
              </a:rPr>
              <a:t>A </a:t>
            </a:r>
            <a:r>
              <a:rPr lang="pt-BR" sz="2200" dirty="0">
                <a:solidFill>
                  <a:schemeClr val="bg1"/>
                </a:solidFill>
              </a:rPr>
              <a:t>contratação do </a:t>
            </a:r>
            <a:r>
              <a:rPr lang="pt-BR" sz="2200" b="1" dirty="0">
                <a:solidFill>
                  <a:schemeClr val="bg1"/>
                </a:solidFill>
              </a:rPr>
              <a:t>autônomo</a:t>
            </a:r>
            <a:r>
              <a:rPr lang="pt-BR" sz="2200" dirty="0">
                <a:solidFill>
                  <a:schemeClr val="bg1"/>
                </a:solidFill>
              </a:rPr>
              <a:t>, cumpridas por este todas as formalidades legais, </a:t>
            </a:r>
            <a:r>
              <a:rPr lang="pt-BR" sz="2200" b="1" dirty="0">
                <a:solidFill>
                  <a:schemeClr val="bg1"/>
                </a:solidFill>
              </a:rPr>
              <a:t>de forma contínua ou não, afasta a qualidade de </a:t>
            </a:r>
            <a:r>
              <a:rPr lang="pt-BR" sz="2200" b="1" dirty="0" smtClean="0">
                <a:solidFill>
                  <a:schemeClr val="bg1"/>
                </a:solidFill>
              </a:rPr>
              <a:t>empregado </a:t>
            </a:r>
            <a:r>
              <a:rPr lang="pt-BR" sz="2200" dirty="0" smtClean="0">
                <a:solidFill>
                  <a:schemeClr val="bg1"/>
                </a:solidFill>
              </a:rPr>
              <a:t>(art. 3º da CLT)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b="1" dirty="0" smtClean="0">
                <a:solidFill>
                  <a:schemeClr val="bg1"/>
                </a:solidFill>
              </a:rPr>
              <a:t>É </a:t>
            </a:r>
            <a:r>
              <a:rPr lang="pt-BR" sz="2200" b="1" dirty="0">
                <a:solidFill>
                  <a:schemeClr val="bg1"/>
                </a:solidFill>
              </a:rPr>
              <a:t>vedada a celebração de cláusula de </a:t>
            </a:r>
            <a:r>
              <a:rPr lang="pt-BR" sz="2200" b="1" dirty="0" smtClean="0">
                <a:solidFill>
                  <a:schemeClr val="bg1"/>
                </a:solidFill>
              </a:rPr>
              <a:t>exclusividade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b="1" dirty="0" smtClean="0">
                <a:solidFill>
                  <a:schemeClr val="bg1"/>
                </a:solidFill>
              </a:rPr>
              <a:t>Não caracteriza vínculo de emprego prestar </a:t>
            </a:r>
            <a:r>
              <a:rPr lang="pt-BR" sz="2200" b="1" dirty="0">
                <a:solidFill>
                  <a:schemeClr val="bg1"/>
                </a:solidFill>
              </a:rPr>
              <a:t>serviços a apenas um tomador de </a:t>
            </a:r>
            <a:r>
              <a:rPr lang="pt-BR" sz="2200" b="1" dirty="0" smtClean="0">
                <a:solidFill>
                  <a:schemeClr val="bg1"/>
                </a:solidFill>
              </a:rPr>
              <a:t>serviços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dirty="0" smtClean="0">
                <a:solidFill>
                  <a:schemeClr val="bg1"/>
                </a:solidFill>
              </a:rPr>
              <a:t>Fica </a:t>
            </a:r>
            <a:r>
              <a:rPr lang="pt-BR" sz="2200" dirty="0">
                <a:solidFill>
                  <a:schemeClr val="bg1"/>
                </a:solidFill>
              </a:rPr>
              <a:t>garantida ao autônomo a possibilidade de recusa de realizar atividade demandada pelo contratante, garantida a aplicação de cláusula de penalidade prevista em contrato</a:t>
            </a:r>
            <a:r>
              <a:rPr lang="pt-BR" sz="2200" dirty="0" smtClean="0">
                <a:solidFill>
                  <a:schemeClr val="bg1"/>
                </a:solidFill>
              </a:rPr>
              <a:t>.</a:t>
            </a:r>
          </a:p>
          <a:p>
            <a:endParaRPr lang="pt-BR" sz="2200" dirty="0">
              <a:solidFill>
                <a:schemeClr val="bg1"/>
              </a:solidFill>
            </a:endParaRPr>
          </a:p>
          <a:p>
            <a:r>
              <a:rPr lang="pt-BR" sz="2200" dirty="0" smtClean="0">
                <a:solidFill>
                  <a:schemeClr val="bg1"/>
                </a:solidFill>
              </a:rPr>
              <a:t>Motoristas</a:t>
            </a:r>
            <a:r>
              <a:rPr lang="pt-BR" sz="2200" dirty="0">
                <a:solidFill>
                  <a:schemeClr val="bg1"/>
                </a:solidFill>
              </a:rPr>
              <a:t>, representantes comerciais, corretores de imóveis, parceiros, e trabalhadores de outras categorias profissionais reguladas por leis específicas relacionadas a atividades compatíveis com o contrato autônomo, desde que cumpridos os requisitos do caput, não possuirão a qualidade de </a:t>
            </a:r>
            <a:r>
              <a:rPr lang="pt-BR" sz="2200" dirty="0" smtClean="0">
                <a:solidFill>
                  <a:schemeClr val="bg1"/>
                </a:solidFill>
              </a:rPr>
              <a:t>empregado</a:t>
            </a:r>
            <a:endParaRPr lang="pt-BR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8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6851241" cy="1531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9742" y="2879225"/>
            <a:ext cx="54287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TEMAS RELATIVOS A JORNADA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183403" y="118733"/>
            <a:ext cx="6322741" cy="4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+mj-lt"/>
              </a:rPr>
              <a:t>Arcabouço jurídico trabalhista amplo </a:t>
            </a:r>
            <a:r>
              <a:rPr lang="pt-BR" altLang="pt-BR" sz="2400" b="1" dirty="0">
                <a:solidFill>
                  <a:schemeClr val="bg1"/>
                </a:solidFill>
                <a:latin typeface="+mj-lt"/>
              </a:rPr>
              <a:t>e </a:t>
            </a:r>
            <a:r>
              <a:rPr lang="pt-BR" altLang="pt-BR" sz="2400" b="1" dirty="0" smtClean="0">
                <a:solidFill>
                  <a:schemeClr val="bg1"/>
                </a:solidFill>
                <a:latin typeface="+mj-lt"/>
              </a:rPr>
              <a:t>complexo </a:t>
            </a:r>
            <a:endParaRPr lang="pt-BR" altLang="pt-BR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1063696" y="1745443"/>
            <a:ext cx="74000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BR" sz="2400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e  900 artigos na CLT</a:t>
            </a:r>
          </a:p>
          <a:p>
            <a:pPr>
              <a:lnSpc>
                <a:spcPct val="200000"/>
              </a:lnSpc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 200 leis esparsas </a:t>
            </a:r>
          </a:p>
          <a:p>
            <a:pPr>
              <a:lnSpc>
                <a:spcPct val="200000"/>
              </a:lnSpc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 900 enunciados de jurisprudência do TST</a:t>
            </a:r>
          </a:p>
          <a:p>
            <a:pPr>
              <a:lnSpc>
                <a:spcPct val="200000"/>
              </a:lnSpc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 90 Convenções da OIT ratificadas</a:t>
            </a:r>
          </a:p>
          <a:p>
            <a:pPr>
              <a:lnSpc>
                <a:spcPct val="200000"/>
              </a:lnSpc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Instruções normativas, portarias, NRs, notas técnicas etc</a:t>
            </a:r>
          </a:p>
          <a:p>
            <a:pPr>
              <a:lnSpc>
                <a:spcPct val="200000"/>
              </a:lnSpc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endParaRPr lang="pt-BR" sz="24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183403" y="818575"/>
            <a:ext cx="1057396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88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endParaRPr lang="pt-BR" sz="88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" name="Conector reto 2"/>
          <p:cNvCxnSpPr/>
          <p:nvPr/>
        </p:nvCxnSpPr>
        <p:spPr>
          <a:xfrm flipH="1">
            <a:off x="1053346" y="2001920"/>
            <a:ext cx="10350" cy="3595992"/>
          </a:xfrm>
          <a:prstGeom prst="line">
            <a:avLst/>
          </a:prstGeom>
          <a:ln w="28575">
            <a:solidFill>
              <a:srgbClr val="C2E5F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ângulo 15"/>
          <p:cNvSpPr/>
          <p:nvPr/>
        </p:nvSpPr>
        <p:spPr>
          <a:xfrm>
            <a:off x="8686800" y="2520176"/>
            <a:ext cx="3029655" cy="19626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  <a:latin typeface="+mj-lt"/>
              </a:rPr>
              <a:t>O </a:t>
            </a:r>
            <a:r>
              <a:rPr lang="pt-BR" b="1" dirty="0">
                <a:solidFill>
                  <a:schemeClr val="tx1"/>
                </a:solidFill>
                <a:latin typeface="+mj-lt"/>
              </a:rPr>
              <a:t>Brasil </a:t>
            </a:r>
            <a:r>
              <a:rPr lang="pt-BR" dirty="0">
                <a:solidFill>
                  <a:schemeClr val="tx1"/>
                </a:solidFill>
                <a:latin typeface="+mj-lt"/>
              </a:rPr>
              <a:t>é um dos </a:t>
            </a:r>
            <a:r>
              <a:rPr lang="pt-BR" b="1" dirty="0">
                <a:solidFill>
                  <a:schemeClr val="tx1"/>
                </a:solidFill>
                <a:latin typeface="+mj-lt"/>
              </a:rPr>
              <a:t>países que mais ratificou convenções da </a:t>
            </a:r>
            <a:r>
              <a:rPr lang="pt-BR" b="1" dirty="0" smtClean="0">
                <a:solidFill>
                  <a:schemeClr val="tx1"/>
                </a:solidFill>
                <a:latin typeface="+mj-lt"/>
              </a:rPr>
              <a:t>OIT (total de  95)</a:t>
            </a:r>
            <a:r>
              <a:rPr lang="pt-BR" dirty="0" smtClean="0">
                <a:solidFill>
                  <a:schemeClr val="tx1"/>
                </a:solidFill>
                <a:latin typeface="+mj-lt"/>
              </a:rPr>
              <a:t>. Somos o </a:t>
            </a:r>
            <a:r>
              <a:rPr lang="pt-BR" dirty="0">
                <a:solidFill>
                  <a:schemeClr val="tx1"/>
                </a:solidFill>
                <a:latin typeface="+mj-lt"/>
              </a:rPr>
              <a:t>11º no ranking mundial </a:t>
            </a:r>
            <a:r>
              <a:rPr lang="pt-BR" dirty="0" smtClean="0">
                <a:solidFill>
                  <a:schemeClr val="tx1"/>
                </a:solidFill>
                <a:latin typeface="+mj-lt"/>
              </a:rPr>
              <a:t>entre os </a:t>
            </a:r>
            <a:r>
              <a:rPr lang="pt-BR" dirty="0">
                <a:solidFill>
                  <a:schemeClr val="tx1"/>
                </a:solidFill>
                <a:latin typeface="+mj-lt"/>
              </a:rPr>
              <a:t>países que ratificaram convenções.</a:t>
            </a:r>
          </a:p>
        </p:txBody>
      </p:sp>
    </p:spTree>
    <p:extLst>
      <p:ext uri="{BB962C8B-B14F-4D97-AF65-F5344CB8AC3E}">
        <p14:creationId xmlns:p14="http://schemas.microsoft.com/office/powerpoint/2010/main" val="394252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2"/>
          <p:cNvSpPr txBox="1">
            <a:spLocks noChangeArrowheads="1"/>
          </p:cNvSpPr>
          <p:nvPr/>
        </p:nvSpPr>
        <p:spPr bwMode="auto">
          <a:xfrm>
            <a:off x="604162" y="1485986"/>
            <a:ext cx="9598617" cy="282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pt-BR" altLang="pt-BR" sz="2800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Extingue as horas </a:t>
            </a:r>
            <a:r>
              <a:rPr lang="pt-BR" altLang="pt-BR" sz="2800" i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pt-BR" altLang="pt-BR" sz="2800" i="1" spc="-38" dirty="0" err="1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itinere</a:t>
            </a:r>
            <a:r>
              <a:rPr lang="pt-BR" altLang="pt-BR" sz="2800" spc="-38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(art. 58, § 2º, CLT</a:t>
            </a:r>
            <a:r>
              <a:rPr lang="pt-BR" altLang="pt-BR" sz="2800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altLang="pt-BR" sz="2800" spc="-38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pt-BR" altLang="pt-BR" sz="2800" spc="-38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pt-BR" altLang="pt-BR" sz="2400" spc="-38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 tempo despendido pelo empregado desde a sua residência até a efetiva ocupação do posto do trabalho e para o seu retorno, caminhando ou por qualquer meio de transporte, inclusive o fornecido pelo empregador, não será computado na jornada de trabalho, por não ser tempo à disposição do empregador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469406" y="1135781"/>
            <a:ext cx="11023157" cy="546715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700210" y="4716379"/>
            <a:ext cx="3503595" cy="10972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O acidente de trajeto continua caracterizado como acidente de trabalho.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1951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ixaDeTexto 2"/>
          <p:cNvSpPr txBox="1">
            <a:spLocks noChangeArrowheads="1"/>
          </p:cNvSpPr>
          <p:nvPr/>
        </p:nvSpPr>
        <p:spPr bwMode="auto">
          <a:xfrm>
            <a:off x="0" y="423512"/>
            <a:ext cx="11267975" cy="613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pt-BR" altLang="pt-BR" sz="20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Permanência do empregado na empresa </a:t>
            </a:r>
            <a:r>
              <a:rPr lang="pt-BR" altLang="pt-BR" sz="20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 interesse </a:t>
            </a:r>
            <a:r>
              <a:rPr lang="pt-BR" altLang="pt-BR" sz="20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pessoal </a:t>
            </a:r>
            <a:r>
              <a:rPr lang="pt-BR" altLang="pt-BR" sz="20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4º, §2º, CLT</a:t>
            </a:r>
            <a:r>
              <a:rPr lang="pt-BR" altLang="pt-BR" sz="20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altLang="pt-BR" sz="2000" dirty="0">
              <a:solidFill>
                <a:srgbClr val="91C64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pt-BR" altLang="pt-BR" sz="2400" spc="-38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Não </a:t>
            </a:r>
            <a:r>
              <a:rPr lang="pt-BR" altLang="pt-BR" sz="2000" spc="-38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considera tempo à disposição do empregador </a:t>
            </a: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quando </a:t>
            </a:r>
            <a:r>
              <a:rPr lang="pt-BR" altLang="pt-BR" sz="2000" spc="-38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empregado por escolha própria, buscar proteção pessoal, em caso de insegurança nas vias públicas ou más condições climáticas, bem como adentrar ou permanecer nas dependências da empresa para exercer atividades </a:t>
            </a: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particulares, entre outras:</a:t>
            </a:r>
          </a:p>
          <a:p>
            <a:pPr>
              <a:spcBef>
                <a:spcPct val="0"/>
              </a:spcBef>
              <a:buNone/>
              <a:defRPr/>
            </a:pPr>
            <a:endParaRPr lang="pt-BR" altLang="pt-BR" sz="2000" spc="-38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Práticas religiosas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Descanso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Lazer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Estudo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Alimentação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Atividades de relacionamento social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Higiene pessoal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r>
              <a:rPr lang="pt-BR" altLang="pt-BR" sz="20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Troca de roupa ou uniforme, quando não houver obrigatoriedade de realizar a troca na empresa</a:t>
            </a:r>
          </a:p>
          <a:p>
            <a:pPr marL="700088" indent="-342900">
              <a:spcBef>
                <a:spcPct val="0"/>
              </a:spcBef>
              <a:buFontTx/>
              <a:buChar char="-"/>
              <a:defRPr/>
            </a:pPr>
            <a:endParaRPr lang="pt-BR" altLang="pt-BR" sz="2400" spc="-38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pt-BR" altLang="pt-BR" sz="2400" spc="-38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 </a:t>
            </a:r>
            <a:endParaRPr lang="pt-BR" altLang="pt-BR" sz="2400" spc="-38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spcBef>
                <a:spcPct val="0"/>
              </a:spcBef>
              <a:buNone/>
              <a:defRPr/>
            </a:pPr>
            <a:endParaRPr lang="pt-BR" altLang="pt-BR" sz="2400" b="1" spc="-38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47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2"/>
          <p:cNvSpPr txBox="1">
            <a:spLocks noChangeArrowheads="1"/>
          </p:cNvSpPr>
          <p:nvPr/>
        </p:nvSpPr>
        <p:spPr bwMode="auto">
          <a:xfrm>
            <a:off x="195454" y="163629"/>
            <a:ext cx="5220434" cy="661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Compensação de jornada </a:t>
            </a:r>
            <a:r>
              <a:rPr lang="pt-BR" altLang="pt-BR" sz="24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59, § 6º, 59-B, caput e parágrafo único, CLT</a:t>
            </a:r>
            <a:r>
              <a:rPr lang="pt-BR" altLang="pt-BR" sz="24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altLang="pt-BR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pt-BR" altLang="pt-BR" sz="24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É facultada a compensação de horários 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por acordo </a:t>
            </a: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individual, tácito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ou escrito, para compensação no mesmo </a:t>
            </a: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mês.</a:t>
            </a: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endParaRPr lang="pt-BR" altLang="pt-BR" sz="24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 não atendimento às exigências legais para a realização do acordo não gera necessidade de repetição do pagamento das horas excedentes, sendo devido apenas o adicional de horas extras.</a:t>
            </a: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endParaRPr lang="pt-BR" altLang="pt-BR" sz="24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Horas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extras habituais </a:t>
            </a: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não descaracterizam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 acordo</a:t>
            </a:r>
          </a:p>
        </p:txBody>
      </p:sp>
      <p:sp>
        <p:nvSpPr>
          <p:cNvPr id="12" name="CaixaDeTexto 2"/>
          <p:cNvSpPr txBox="1">
            <a:spLocks noChangeArrowheads="1"/>
          </p:cNvSpPr>
          <p:nvPr/>
        </p:nvSpPr>
        <p:spPr bwMode="auto">
          <a:xfrm>
            <a:off x="5784783" y="1289786"/>
            <a:ext cx="6098681" cy="4993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Banco </a:t>
            </a:r>
            <a:r>
              <a:rPr lang="pt-BR" altLang="pt-BR" sz="24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pt-BR" altLang="pt-BR" sz="24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horas (</a:t>
            </a:r>
            <a:r>
              <a:rPr lang="pt-BR" altLang="pt-BR" sz="24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</a:t>
            </a:r>
            <a:r>
              <a:rPr lang="pt-BR" altLang="pt-BR" sz="24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59, § 5º, 59-B, parágrafo único, </a:t>
            </a:r>
            <a:r>
              <a:rPr lang="pt-BR" altLang="pt-BR" sz="24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CLT)</a:t>
            </a:r>
          </a:p>
          <a:p>
            <a:pPr>
              <a:lnSpc>
                <a:spcPct val="110000"/>
              </a:lnSpc>
              <a:spcBef>
                <a:spcPct val="0"/>
              </a:spcBef>
              <a:buNone/>
            </a:pPr>
            <a:endParaRPr lang="pt-BR" altLang="pt-BR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Mantém a possibilidade de banco de horas anual por negociação coletiva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pt-BR" altLang="pt-BR" sz="2400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Banco de horas por acordo individual escrito, desde que a compensação ocorra no período de 6 meses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pt-BR" altLang="pt-BR" sz="24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Horas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extras habituais não descaracterizam o acordo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95454" y="160019"/>
            <a:ext cx="5220434" cy="643328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bg1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5784783" y="1212783"/>
            <a:ext cx="5839528" cy="5380522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6851241" cy="1531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9742" y="2879225"/>
            <a:ext cx="61169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OUTROS TEMAS EM RELAÇÕES DO TRABALHO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2"/>
          <p:cNvSpPr txBox="1">
            <a:spLocks noChangeArrowheads="1"/>
          </p:cNvSpPr>
          <p:nvPr/>
        </p:nvSpPr>
        <p:spPr bwMode="auto">
          <a:xfrm>
            <a:off x="476935" y="973951"/>
            <a:ext cx="11187956" cy="498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800" b="1" dirty="0" smtClean="0">
                <a:solidFill>
                  <a:srgbClr val="91C64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Regulamenta  o dano extrapatrimonial como aquele que decorre de ação ou omissão que ofenda a esfera  moral ou existencial da pessoa física ou da pessoa jurídica (</a:t>
            </a:r>
            <a:r>
              <a:rPr lang="pt-BR" altLang="pt-BR" sz="2800" b="1" dirty="0">
                <a:solidFill>
                  <a:srgbClr val="91C64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dano extrapatrimonial</a:t>
            </a:r>
            <a:r>
              <a:rPr lang="pt-BR" altLang="pt-BR" sz="2800" b="1" dirty="0" smtClean="0">
                <a:solidFill>
                  <a:srgbClr val="91C64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en-US" altLang="pt-BR" sz="2800" dirty="0">
                <a:solidFill>
                  <a:srgbClr val="91C646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(art. 223-A a 223-G, CLT)</a:t>
            </a:r>
            <a:endParaRPr lang="pt-BR" altLang="pt-BR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8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Estabelece requisitos para apreciação do dano e fixa parâmetros para a indenização:</a:t>
            </a:r>
          </a:p>
          <a:p>
            <a:pPr marL="1109282" lvl="1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ofensa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leve, até 3 vezes </a:t>
            </a:r>
            <a:r>
              <a:rPr lang="pt-BR" altLang="pt-BR" sz="2400" dirty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o teto dos benefícios da Previdência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	</a:t>
            </a:r>
          </a:p>
          <a:p>
            <a:pPr marL="1109282" lvl="1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ofensa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média, até 5 vezes </a:t>
            </a:r>
            <a:r>
              <a:rPr lang="pt-BR" altLang="pt-BR" sz="2400" dirty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o teto dos benefícios da Previdência</a:t>
            </a:r>
            <a:endParaRPr lang="pt-BR" altLang="pt-BR" sz="24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marL="1109282" lvl="1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ofensa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grave, até 20 vezes </a:t>
            </a:r>
            <a:r>
              <a:rPr lang="pt-BR" altLang="pt-BR" sz="2400" dirty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o teto dos benefícios da Previdência</a:t>
            </a:r>
            <a:endParaRPr lang="pt-BR" altLang="pt-BR" sz="24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marL="1109282" lvl="1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Font typeface="Wingdings" panose="05000000000000000000" pitchFamily="2" charset="2"/>
              <a:buChar char="§"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ofensa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gravíssima, até 50 vezes </a:t>
            </a:r>
            <a:r>
              <a:rPr lang="pt-BR" altLang="pt-BR" sz="2400" dirty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o teto dos benefícios da </a:t>
            </a:r>
            <a:r>
              <a:rPr lang="pt-BR" altLang="pt-BR" sz="2400" dirty="0" smtClean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Previdência</a:t>
            </a:r>
            <a:endParaRPr lang="pt-BR" altLang="pt-BR" sz="24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marL="1588" lvl="1" indent="0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SzPct val="80000"/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Dano por morte não se enquadra nos parâmetros</a:t>
            </a:r>
            <a:endParaRPr lang="pt-BR" altLang="pt-BR" sz="2400" dirty="0" smtClean="0">
              <a:solidFill>
                <a:schemeClr val="bg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23850" y="830964"/>
            <a:ext cx="11506200" cy="511499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12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2"/>
          <p:cNvSpPr txBox="1">
            <a:spLocks noChangeArrowheads="1"/>
          </p:cNvSpPr>
          <p:nvPr/>
        </p:nvSpPr>
        <p:spPr bwMode="auto">
          <a:xfrm>
            <a:off x="560276" y="4457607"/>
            <a:ext cx="11239500" cy="18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Contribuição Sindical. 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8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Torna </a:t>
            </a:r>
            <a:r>
              <a:rPr lang="pt-BR" altLang="pt-BR" sz="18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facultativa a contribuição sindical </a:t>
            </a:r>
            <a:r>
              <a:rPr lang="pt-BR" altLang="pt-BR" sz="18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pt-BR" altLang="pt-BR" sz="1800" dirty="0" err="1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arts</a:t>
            </a:r>
            <a:r>
              <a:rPr lang="pt-BR" altLang="pt-BR" sz="18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545, 578, 579, 582, 583, 587, 602 da CLT</a:t>
            </a:r>
            <a:r>
              <a:rPr lang="pt-BR" altLang="pt-BR" sz="18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 </a:t>
            </a:r>
            <a:r>
              <a:rPr lang="pt-BR" altLang="pt-BR" sz="2400" dirty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O </a:t>
            </a: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pagamento e recolhimento, pelos participantes das categorias econômicas ou profissionais,  depende de prévia e expressa autorização.</a:t>
            </a:r>
            <a:endParaRPr lang="pt-BR" altLang="pt-BR" sz="2400" dirty="0">
              <a:solidFill>
                <a:srgbClr val="91C646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75349" y="4303293"/>
            <a:ext cx="11225936" cy="195436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0" name="CaixaDeTexto 2"/>
          <p:cNvSpPr txBox="1">
            <a:spLocks noChangeArrowheads="1"/>
          </p:cNvSpPr>
          <p:nvPr/>
        </p:nvSpPr>
        <p:spPr bwMode="auto">
          <a:xfrm>
            <a:off x="455768" y="1281636"/>
            <a:ext cx="11187955" cy="218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4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Amplia o rol de parcelas que não integram a </a:t>
            </a:r>
            <a:r>
              <a:rPr lang="pt-BR" altLang="pt-BR" sz="2400" b="1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remuneração</a:t>
            </a:r>
            <a:r>
              <a:rPr lang="pt-BR" altLang="pt-BR" sz="2400" b="1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t-BR" altLang="pt-BR" sz="2400" dirty="0" err="1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arts</a:t>
            </a:r>
            <a:r>
              <a:rPr lang="pt-BR" altLang="pt-BR" sz="2400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457, 458, §5º, CLT e alínea q do § 9º do art. 28 da Lei no 8.212/91</a:t>
            </a:r>
            <a:r>
              <a:rPr lang="pt-BR" altLang="pt-BR" sz="2400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pt-BR" altLang="pt-BR" sz="2400" dirty="0" smtClean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são </a:t>
            </a:r>
            <a:r>
              <a:rPr lang="pt-BR" altLang="pt-BR" sz="24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excluídas da remuneração as importâncias pagas a título de ajuda de custo, auxílio-alimentação (vedado seu pagamento em dinheiro), diárias para viagem, prêmios </a:t>
            </a:r>
            <a:r>
              <a:rPr lang="pt-BR" altLang="pt-BR" sz="24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(máximo em duas vezes por ano)</a:t>
            </a:r>
            <a:endParaRPr lang="pt-BR" altLang="pt-BR" sz="24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304800" y="1177760"/>
            <a:ext cx="11506200" cy="2542902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0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6851241" cy="1531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9742" y="2879225"/>
            <a:ext cx="61169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MECANISMOS PARA PREVENÇÃO DE CONFLITOS JUDICIAIS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1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ângulo 17"/>
          <p:cNvSpPr/>
          <p:nvPr/>
        </p:nvSpPr>
        <p:spPr>
          <a:xfrm>
            <a:off x="247650" y="441436"/>
            <a:ext cx="5885647" cy="2911937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pt-BR"/>
          </a:p>
        </p:txBody>
      </p:sp>
      <p:sp>
        <p:nvSpPr>
          <p:cNvPr id="11" name="CaixaDeTexto 2"/>
          <p:cNvSpPr txBox="1">
            <a:spLocks noChangeArrowheads="1"/>
          </p:cNvSpPr>
          <p:nvPr/>
        </p:nvSpPr>
        <p:spPr bwMode="auto">
          <a:xfrm>
            <a:off x="266701" y="3703766"/>
            <a:ext cx="10748343" cy="287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8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Rescisão contratual por acordo </a:t>
            </a:r>
            <a:r>
              <a:rPr lang="pt-BR" altLang="pt-BR" sz="1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pt-BR" sz="18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484-A, CLT; art. 20, inciso I-A da Lei n. 8.036/90)</a:t>
            </a:r>
            <a:r>
              <a:rPr lang="pt-BR" altLang="pt-B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caso em que serão devidos: </a:t>
            </a:r>
          </a:p>
          <a:p>
            <a:pPr marL="342900" indent="19050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</a:pP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aviso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prévio, se indenizado, pela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metade</a:t>
            </a:r>
          </a:p>
          <a:p>
            <a:pPr marL="342900" indent="19050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</a:pP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etade da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multa sobre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o saldo do FGTS</a:t>
            </a:r>
          </a:p>
          <a:p>
            <a:pPr marL="342900" indent="19050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</a:pP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demais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verbas no valor integral. </a:t>
            </a:r>
            <a:endParaRPr lang="pt-BR" altLang="pt-BR" sz="20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 marL="342900" indent="19050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</a:pP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aque de 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80% do valor dos depósitos de FGTS </a:t>
            </a:r>
            <a:endParaRPr lang="pt-BR" altLang="pt-BR" sz="20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Não faz jus ao seguro-desemprego</a:t>
            </a:r>
            <a:endParaRPr lang="pt-BR" altLang="pt-BR" sz="20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CaixaDeTexto 2"/>
          <p:cNvSpPr txBox="1">
            <a:spLocks noChangeArrowheads="1"/>
          </p:cNvSpPr>
          <p:nvPr/>
        </p:nvSpPr>
        <p:spPr bwMode="auto">
          <a:xfrm>
            <a:off x="6455904" y="592572"/>
            <a:ext cx="4486275" cy="263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6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Permite a homologação de acordos extrajudiciais na Justiça do </a:t>
            </a:r>
            <a:r>
              <a:rPr lang="pt-BR" altLang="pt-BR" sz="16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Trabalho </a:t>
            </a:r>
            <a:r>
              <a:rPr lang="pt-BR" altLang="pt-BR" sz="16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pt-BR" altLang="pt-BR" sz="16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art. 652, f, 855-B a 855-E, da CLT</a:t>
            </a:r>
            <a:r>
              <a:rPr lang="pt-BR" altLang="pt-BR" sz="16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</a:t>
            </a:r>
            <a:r>
              <a:rPr lang="pt-BR" altLang="pt-BR" sz="1800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que terá inicio por petição conjunta, sendo obrigatória a representação das partes por advogado não comum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800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O trabalhador poderá ser assistido pelo advogado do sindicato</a:t>
            </a:r>
            <a:endParaRPr lang="pt-BR" altLang="pt-BR" sz="18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266701" y="592572"/>
            <a:ext cx="5900003" cy="2115841"/>
          </a:xfrm>
          <a:prstGeom prst="rect">
            <a:avLst/>
          </a:prstGeom>
        </p:spPr>
        <p:txBody>
          <a:bodyPr wrap="square" lIns="117226" tIns="58613" rIns="117226" bIns="58613">
            <a:spAutoFit/>
          </a:bodyPr>
          <a:lstStyle/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</a:pPr>
            <a:r>
              <a:rPr lang="pt-BR" altLang="pt-BR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Planos </a:t>
            </a:r>
            <a:r>
              <a:rPr lang="pt-BR" altLang="pt-BR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Demissão Voluntária </a:t>
            </a:r>
            <a:r>
              <a:rPr lang="pt-BR" altLang="pt-BR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 Incentivada </a:t>
            </a:r>
            <a:r>
              <a:rPr lang="pt-BR" altLang="pt-BR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</a:t>
            </a:r>
            <a:r>
              <a:rPr lang="pt-BR" altLang="pt-BR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477-B, CLT</a:t>
            </a:r>
            <a:r>
              <a:rPr lang="pt-BR" altLang="pt-BR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pt-BR" altLang="pt-BR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para dispensa individual, </a:t>
            </a:r>
            <a:r>
              <a:rPr lang="pt-BR" altLang="pt-BR" sz="2000" dirty="0" err="1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plúrima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 ou coletiva, previstos 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em convenção ou acordo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coletivo, ensejam quitação </a:t>
            </a:r>
            <a:r>
              <a:rPr lang="pt-BR" altLang="pt-BR" sz="20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plena e irrevogável dos direitos decorrentes da relação de emprego, </a:t>
            </a:r>
            <a:r>
              <a:rPr lang="pt-BR" altLang="pt-BR" sz="20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salvo disposição em contrário estipulada entre as partes</a:t>
            </a:r>
            <a:endParaRPr lang="pt-BR" altLang="pt-BR" sz="2000" dirty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6291934" y="441437"/>
            <a:ext cx="4898980" cy="291193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pt-BR"/>
          </a:p>
        </p:txBody>
      </p:sp>
      <p:sp>
        <p:nvSpPr>
          <p:cNvPr id="20" name="Retângulo 19"/>
          <p:cNvSpPr/>
          <p:nvPr/>
        </p:nvSpPr>
        <p:spPr>
          <a:xfrm>
            <a:off x="266700" y="3612142"/>
            <a:ext cx="10924213" cy="296459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993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134148" y="787174"/>
            <a:ext cx="11611161" cy="2731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0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pt-BR" sz="20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rocedimentos para a rescisão contratual</a:t>
            </a:r>
            <a:r>
              <a:rPr lang="pt-BR" sz="20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0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477 da CLT</a:t>
            </a:r>
            <a:r>
              <a:rPr lang="pt-BR" sz="20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769"/>
              </a:spcAft>
              <a:buSzPct val="80000"/>
              <a:buNone/>
              <a:defRPr/>
            </a:pPr>
            <a:r>
              <a:rPr 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Revoga a obrigatoriedade de homologação TRCT </a:t>
            </a:r>
            <a:r>
              <a:rPr lang="pt-BR" sz="2400" dirty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p</a:t>
            </a:r>
            <a:r>
              <a:rPr 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elo Sindicato</a:t>
            </a:r>
            <a:endParaRPr lang="pt-BR" altLang="pt-BR" sz="2400" dirty="0" smtClean="0">
              <a:solidFill>
                <a:schemeClr val="bg1"/>
              </a:solidFill>
              <a:latin typeface="+mj-lt"/>
              <a:ea typeface="Tahoma" pitchFamily="34" charset="0"/>
              <a:cs typeface="Tahoma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769"/>
              </a:spcAft>
              <a:buSzPct val="80000"/>
              <a:buNone/>
              <a:defRPr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Empregador deverá anotar a CTPS, comunicar a dispensa aos órgãos competentes e realizar o pagamento das verbas em 10 dias contados do término do contrato de trabalho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769"/>
              </a:spcAft>
              <a:buSzPct val="80000"/>
              <a:buNone/>
              <a:defRPr/>
            </a:pP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Tahoma" pitchFamily="34" charset="0"/>
                <a:cs typeface="Tahoma" pitchFamily="34" charset="0"/>
              </a:rPr>
              <a:t>A anotação da CTPS passa a ser documento hábil para requerer o benefício do seguro-desemprego e o levantamento do FGTS</a:t>
            </a:r>
          </a:p>
        </p:txBody>
      </p: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675110" y="3891877"/>
            <a:ext cx="10133917" cy="283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000" b="1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Faculta a empregados e empregadores, na vigência ou não do contrato de emprego, firmar o termo de quitação anual de obrigações trabalhistas, perante o sindicato dos empregados da categoria. </a:t>
            </a:r>
            <a:r>
              <a:rPr lang="pt-BR" altLang="pt-BR" sz="20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pt-BR" altLang="pt-BR" sz="20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art. 507-B, </a:t>
            </a:r>
            <a:r>
              <a:rPr lang="pt-BR" altLang="pt-BR" sz="20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CLT).</a:t>
            </a:r>
            <a:r>
              <a:rPr lang="pt-BR" altLang="pt-BR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pt-BR" sz="2400" dirty="0" smtClean="0">
                <a:solidFill>
                  <a:schemeClr val="bg1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O termo discriminará as obrigações de dar e fazer cumpridas mensalmente e dele constará a quitação anual dada pelo empregado, com eficácia liberatória das parcelas nele especificadas. 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endParaRPr lang="pt-BR" altLang="pt-BR" sz="2000" dirty="0">
              <a:solidFill>
                <a:srgbClr val="91C646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34149" y="787174"/>
            <a:ext cx="11838776" cy="2849442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675110" y="3891876"/>
            <a:ext cx="11297815" cy="2508923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452498" y="2670808"/>
            <a:ext cx="6851241" cy="1531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498272" y="1387868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829742" y="2879225"/>
            <a:ext cx="611696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8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ALTERAÇÕES NO PROCESSO DO TRABALHO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1127656"/>
            <a:ext cx="3453082" cy="493662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8294914" y="6139194"/>
            <a:ext cx="36140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www.relacoesdotrabalho.com.br</a:t>
            </a:r>
            <a:endParaRPr lang="pt-BR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9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 bwMode="auto">
          <a:xfrm>
            <a:off x="951964" y="1383160"/>
            <a:ext cx="10454640" cy="711988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3128790" y="6213801"/>
            <a:ext cx="90124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pt-BR" altLang="pt-BR" sz="1200" b="1" i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Fonte: Justiça em Números 2017 (CNJ), RAIS 2054 – Elaboração CNI</a:t>
            </a:r>
            <a:endParaRPr lang="pt-BR" altLang="pt-BR" sz="1200" b="1" i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293078" y="1483151"/>
            <a:ext cx="1277815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pt-BR" alt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Apenas cerca de 48 </a:t>
            </a:r>
            <a:r>
              <a:rPr lang="pt-BR" alt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milhões de trabalhadores </a:t>
            </a:r>
            <a:r>
              <a:rPr lang="pt-BR" altLang="pt-BR" sz="2400" dirty="0"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no mercado </a:t>
            </a:r>
            <a:r>
              <a:rPr lang="pt-BR" altLang="pt-BR" sz="2400" dirty="0" smtClean="0"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formal</a:t>
            </a:r>
          </a:p>
          <a:p>
            <a:pPr algn="ctr" eaLnBrk="1" hangingPunct="1">
              <a:defRPr/>
            </a:pPr>
            <a:endParaRPr lang="pt-BR" altLang="pt-BR" sz="2400" dirty="0">
              <a:solidFill>
                <a:schemeClr val="bg1"/>
              </a:solidFill>
              <a:latin typeface="Arial" panose="020B0604020202020204" pitchFamily="34" charset="0"/>
              <a:ea typeface="Garamond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pt-BR" altLang="pt-BR" sz="2400" dirty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  <a:sym typeface="Wingdings" panose="05000000000000000000" pitchFamily="2" charset="2"/>
              </a:rPr>
              <a:t></a:t>
            </a:r>
          </a:p>
          <a:p>
            <a:pPr algn="ctr" eaLnBrk="1" hangingPunct="1">
              <a:defRPr/>
            </a:pPr>
            <a:endParaRPr lang="pt-BR" altLang="pt-BR" sz="2400" dirty="0">
              <a:solidFill>
                <a:schemeClr val="bg1"/>
              </a:solidFill>
              <a:latin typeface="Arial" panose="020B0604020202020204" pitchFamily="34" charset="0"/>
              <a:ea typeface="Garamond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pt-BR" altLang="pt-BR" sz="2400" dirty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Na Justiça do </a:t>
            </a:r>
            <a:r>
              <a:rPr lang="pt-BR" altLang="pt-BR" sz="2400" dirty="0" smtClean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Trabalho cerca de </a:t>
            </a:r>
            <a:r>
              <a:rPr lang="pt-BR" altLang="pt-BR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9,5 </a:t>
            </a:r>
            <a:r>
              <a:rPr lang="pt-BR" altLang="pt-BR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milhões de </a:t>
            </a:r>
            <a:r>
              <a:rPr lang="pt-BR" altLang="pt-BR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processos tramitando</a:t>
            </a:r>
            <a:endParaRPr lang="pt-BR" altLang="pt-BR" sz="2400" dirty="0">
              <a:solidFill>
                <a:schemeClr val="bg1"/>
              </a:solidFill>
              <a:latin typeface="Arial" panose="020B0604020202020204" pitchFamily="34" charset="0"/>
              <a:ea typeface="Garamond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pt-BR" altLang="pt-BR" sz="2400" dirty="0">
              <a:solidFill>
                <a:schemeClr val="bg1"/>
              </a:solidFill>
              <a:latin typeface="Arial" panose="020B0604020202020204" pitchFamily="34" charset="0"/>
              <a:ea typeface="Garamond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ctr" eaLnBrk="1" hangingPunct="1">
              <a:defRPr/>
            </a:pPr>
            <a:r>
              <a:rPr lang="pt-BR" altLang="pt-BR" sz="2400" dirty="0" smtClean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  <a:sym typeface="Wingdings" panose="05000000000000000000" pitchFamily="2" charset="2"/>
              </a:rPr>
              <a:t></a:t>
            </a:r>
          </a:p>
          <a:p>
            <a:pPr algn="ctr" eaLnBrk="1" hangingPunct="1">
              <a:defRPr/>
            </a:pPr>
            <a:endParaRPr lang="pt-BR" altLang="pt-BR" sz="2400" dirty="0" smtClean="0">
              <a:solidFill>
                <a:schemeClr val="bg1"/>
              </a:solidFill>
              <a:latin typeface="Arial" panose="020B0604020202020204" pitchFamily="34" charset="0"/>
              <a:ea typeface="Garamond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algn="ctr" eaLnBrk="1" hangingPunct="1">
              <a:defRPr/>
            </a:pPr>
            <a:r>
              <a:rPr lang="pt-BR" altLang="pt-BR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 média 1 </a:t>
            </a:r>
            <a:r>
              <a:rPr lang="pt-BR" altLang="pt-BR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processo trabalhista</a:t>
            </a:r>
            <a:r>
              <a:rPr lang="pt-BR" altLang="pt-BR" sz="24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pt-BR" sz="2400" dirty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para cada </a:t>
            </a:r>
            <a:r>
              <a:rPr lang="pt-BR" altLang="pt-BR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trabalhadores</a:t>
            </a:r>
            <a:r>
              <a:rPr lang="pt-BR" altLang="pt-BR" sz="2400" dirty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 com carteira assinada</a:t>
            </a:r>
          </a:p>
          <a:p>
            <a:pPr algn="ctr" eaLnBrk="1" hangingPunct="1">
              <a:defRPr/>
            </a:pPr>
            <a:r>
              <a:rPr lang="pt-BR" altLang="pt-BR" sz="2400" dirty="0">
                <a:solidFill>
                  <a:schemeClr val="bg1"/>
                </a:solidFill>
                <a:latin typeface="Arial" panose="020B0604020202020204" pitchFamily="34" charset="0"/>
                <a:ea typeface="Garamond" charset="0"/>
                <a:cs typeface="Arial" panose="020B0604020202020204" pitchFamily="34" charset="0"/>
              </a:rPr>
              <a:t> </a:t>
            </a:r>
          </a:p>
          <a:p>
            <a:pPr eaLnBrk="1" hangingPunct="1">
              <a:defRPr/>
            </a:pPr>
            <a:endParaRPr lang="pt-BR" altLang="pt-BR" sz="1000" i="1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200125" y="159273"/>
            <a:ext cx="73938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pt-BR" altLang="pt-BR" sz="2400" b="1" dirty="0">
                <a:solidFill>
                  <a:schemeClr val="bg1"/>
                </a:solidFill>
                <a:latin typeface="+mj-lt"/>
              </a:rPr>
              <a:t>Excesso de conflitos trabalhistas e alta informalidade </a:t>
            </a:r>
          </a:p>
        </p:txBody>
      </p:sp>
    </p:spTree>
    <p:extLst>
      <p:ext uri="{BB962C8B-B14F-4D97-AF65-F5344CB8AC3E}">
        <p14:creationId xmlns:p14="http://schemas.microsoft.com/office/powerpoint/2010/main" val="88489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534922" y="709238"/>
            <a:ext cx="11301621" cy="121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1800" b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Regulamenta os honorários de sucumbência na Justiça do </a:t>
            </a:r>
            <a:r>
              <a:rPr lang="pt-BR" sz="1800" b="1" spc="-38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Trabalho </a:t>
            </a:r>
            <a:r>
              <a:rPr lang="pt-BR" sz="1800" spc="-38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791-A da CLT</a:t>
            </a:r>
            <a:r>
              <a:rPr lang="pt-BR" sz="1800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pt-BR" sz="18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spc="-38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fixados </a:t>
            </a:r>
            <a:r>
              <a:rPr lang="pt-BR" sz="2100" spc="-38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entre </a:t>
            </a:r>
            <a:r>
              <a:rPr lang="pt-BR" sz="2100" spc="-38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pt-BR" sz="2100" spc="-38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e </a:t>
            </a:r>
            <a:r>
              <a:rPr lang="pt-BR" sz="2100" spc="-38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</a:t>
            </a:r>
            <a:r>
              <a:rPr lang="pt-BR" sz="2100" spc="-38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 sobre o valor que resultar da liquidação da sentença, do proveito econômico obtido ou, não sendo possível mensurá-lo, sobre o valor atualizado da causa.</a:t>
            </a:r>
          </a:p>
        </p:txBody>
      </p:sp>
      <p:sp>
        <p:nvSpPr>
          <p:cNvPr id="14" name="CaixaDeTexto 2"/>
          <p:cNvSpPr txBox="1">
            <a:spLocks noChangeArrowheads="1"/>
          </p:cNvSpPr>
          <p:nvPr/>
        </p:nvSpPr>
        <p:spPr bwMode="auto">
          <a:xfrm>
            <a:off x="618751" y="4283980"/>
            <a:ext cx="11234295" cy="45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000" b="1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Registra expressamente que o preposto não precisa ser empregado </a:t>
            </a:r>
            <a:r>
              <a:rPr lang="de-DE" sz="2000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de-DE" sz="2000" spc="-38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art. 843, §1º, da CLT</a:t>
            </a:r>
            <a:r>
              <a:rPr lang="de-DE" sz="2000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pt-BR" sz="2000" spc="-38" dirty="0">
              <a:solidFill>
                <a:srgbClr val="91C646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606771" y="5093298"/>
            <a:ext cx="11023254" cy="164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1800" b="1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Regulamenta o dano processual (litigância de má-fé) </a:t>
            </a:r>
            <a:r>
              <a:rPr lang="pt-BR" altLang="pt-BR" sz="1800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793-A a 793-D da CLT</a:t>
            </a:r>
            <a:r>
              <a:rPr lang="pt-BR" altLang="pt-BR" sz="1800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altLang="pt-BR" sz="1800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Font typeface="Wingdings" panose="05000000000000000000" pitchFamily="2" charset="2"/>
              <a:buChar char="§"/>
            </a:pPr>
            <a:r>
              <a:rPr lang="pt-BR" altLang="pt-BR" sz="2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reproduz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 maior parte do </a:t>
            </a:r>
            <a:r>
              <a:rPr lang="pt-BR" altLang="pt-BR" sz="2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CPC</a:t>
            </a:r>
          </a:p>
          <a:p>
            <a:pPr marL="366332" indent="-366332"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Font typeface="Wingdings" panose="05000000000000000000" pitchFamily="2" charset="2"/>
              <a:buChar char="§"/>
            </a:pPr>
            <a:r>
              <a:rPr lang="pt-BR" altLang="pt-BR" sz="21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estende </a:t>
            </a:r>
            <a:r>
              <a:rPr lang="pt-BR" altLang="pt-BR" sz="2100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penalidades à testemunha que intencionalmente alterar a verdade dos fatos ou omitir fatos essenciais ao julgamento da causa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159391" y="531350"/>
            <a:ext cx="11717349" cy="161925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419100" y="4989146"/>
            <a:ext cx="11457640" cy="174755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419098" y="4274806"/>
            <a:ext cx="11457641" cy="46402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8" name="CaixaDeTexto 2"/>
          <p:cNvSpPr txBox="1">
            <a:spLocks noChangeArrowheads="1"/>
          </p:cNvSpPr>
          <p:nvPr/>
        </p:nvSpPr>
        <p:spPr bwMode="auto">
          <a:xfrm>
            <a:off x="274186" y="2522017"/>
            <a:ext cx="11519615" cy="156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1800" b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Concessão do benefício da justiça gratuita </a:t>
            </a:r>
            <a:r>
              <a:rPr lang="de-DE" sz="1800" spc="-38" dirty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790, §§3º, 4º, da CLT</a:t>
            </a:r>
            <a:r>
              <a:rPr lang="de-DE" sz="1800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pt-BR" sz="1800" spc="-38" dirty="0" smtClean="0">
              <a:solidFill>
                <a:srgbClr val="91C64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spc="-38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para aqueles que perceberem salário igual ou inferior a 40% do limite máximo dos benefícios do RGPS. O benefício será concedido à parte que comprovar insuficiência de recursos para o pagamento das custas do processo.</a:t>
            </a:r>
            <a:endParaRPr lang="pt-BR" sz="2100" spc="-38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159391" y="2346153"/>
            <a:ext cx="11717349" cy="173616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6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200025" y="951048"/>
            <a:ext cx="10563225" cy="82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000" b="1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Súmulas e outros enunciados de jurisprudência </a:t>
            </a:r>
            <a:r>
              <a:rPr lang="pt-BR" sz="2000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(art.8º, § 2º da </a:t>
            </a:r>
            <a:r>
              <a:rPr lang="pt-BR" sz="2000" spc="-38" dirty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CLT</a:t>
            </a:r>
            <a:r>
              <a:rPr lang="pt-BR" sz="2000" spc="-38" dirty="0" smtClean="0">
                <a:solidFill>
                  <a:srgbClr val="91C646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 </a:t>
            </a:r>
            <a:r>
              <a:rPr lang="pt-BR" sz="2100" spc="-38" dirty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pt-BR" sz="2100" spc="-38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ão poderão restringir direitos legalmente previstos nem criar obrigações que não estejam previstas em lei</a:t>
            </a:r>
            <a:endParaRPr lang="pt-BR" sz="2100" spc="-38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CaixaDeTexto 2"/>
          <p:cNvSpPr txBox="1">
            <a:spLocks noChangeArrowheads="1"/>
          </p:cNvSpPr>
          <p:nvPr/>
        </p:nvSpPr>
        <p:spPr bwMode="auto">
          <a:xfrm>
            <a:off x="6286500" y="3062589"/>
            <a:ext cx="5422645" cy="250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spc="-38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Mantém o comando de que no </a:t>
            </a:r>
            <a:r>
              <a:rPr lang="pt-BR" sz="1800" b="1" spc="-38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recurso de revista</a:t>
            </a:r>
            <a:r>
              <a:rPr lang="pt-BR" sz="1800" spc="-38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800" b="1" spc="-38" dirty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(art. 896-A da </a:t>
            </a:r>
            <a:r>
              <a:rPr lang="de-DE" sz="1800" b="1" spc="-38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CLT)</a:t>
            </a:r>
            <a:r>
              <a:rPr lang="pt-BR" sz="1800" b="1" spc="-38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TST examinará previamente se a causa oferece transcendência </a:t>
            </a:r>
            <a:r>
              <a:rPr lang="pt-BR" sz="2100" spc="-38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 relação aos reflexos gerais de natureza econômica, política, social ou jurídica e avança na sua regulamentação, revogando a competência regimental do TST </a:t>
            </a:r>
            <a:endParaRPr lang="pt-BR" sz="2100" spc="-38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381574" y="3062589"/>
            <a:ext cx="5066152" cy="250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1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Prevê que </a:t>
            </a:r>
            <a:r>
              <a:rPr lang="pt-BR" altLang="pt-BR" sz="1800" b="1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execução será promovida pelas partes, permitida a execução de oficio apenas nos casos em que as partes não estiverem representadas por advogado </a:t>
            </a:r>
            <a:r>
              <a:rPr lang="pt-BR" altLang="pt-BR" sz="21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 revoga a possibilidade de que seja promovida pela Procuradoria do Trabalho (art. 878 da CLT)</a:t>
            </a:r>
            <a:endParaRPr lang="pt-BR" altLang="pt-BR" sz="21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5725" y="695325"/>
            <a:ext cx="10610850" cy="1648270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200025" y="2899649"/>
            <a:ext cx="5429250" cy="3493993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6202235" y="2906806"/>
            <a:ext cx="5506910" cy="3493993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08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2"/>
          <p:cNvSpPr txBox="1">
            <a:spLocks noChangeArrowheads="1"/>
          </p:cNvSpPr>
          <p:nvPr/>
        </p:nvSpPr>
        <p:spPr bwMode="auto">
          <a:xfrm>
            <a:off x="638175" y="1022529"/>
            <a:ext cx="10382249" cy="240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b="1" spc="-38" dirty="0" smtClean="0">
                <a:solidFill>
                  <a:srgbClr val="91C64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Depósito recursal (Art. 899, §§§ 4º, 5º, 9º, 10 e 11 da CLT) </a:t>
            </a:r>
            <a:r>
              <a:rPr lang="pt-BR" sz="2100" spc="-38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será feito em conta vinculada ao juízo e corrigido com os mesmos índices da poupança.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spc="-38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Poderá ser substituído por fiança bancária ou seguro garantia judicial</a:t>
            </a:r>
          </a:p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  <a:defRPr/>
            </a:pPr>
            <a:r>
              <a:rPr lang="pt-BR" sz="2100" spc="-38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 seu valor será reduzido pela metade para entidades sem fins lucrativos, empregadores domésticos, microempreendedores individuais, microempresas e empresas de pequeno porte</a:t>
            </a:r>
          </a:p>
        </p:txBody>
      </p: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739934" y="4716909"/>
            <a:ext cx="9673308" cy="829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7226" tIns="58613" rIns="117226" bIns="5861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ts val="256"/>
              </a:spcBef>
              <a:spcAft>
                <a:spcPts val="256"/>
              </a:spcAft>
              <a:buNone/>
            </a:pPr>
            <a:r>
              <a:rPr lang="pt-BR" altLang="pt-BR" sz="2100" b="1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Revogada a obrigatoriedade de uniformização de jurisprudência pelos TRTs (Art. 896, §§ 3º a 6º da CLT)</a:t>
            </a:r>
            <a:endParaRPr lang="pt-BR" altLang="pt-BR" sz="2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93487" y="922788"/>
            <a:ext cx="11459361" cy="277675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201875" y="4450209"/>
            <a:ext cx="10779857" cy="130914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03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10"/>
          <p:cNvSpPr/>
          <p:nvPr/>
        </p:nvSpPr>
        <p:spPr bwMode="auto">
          <a:xfrm>
            <a:off x="1486989" y="2127318"/>
            <a:ext cx="10128068" cy="176976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 sz="2160"/>
          </a:p>
        </p:txBody>
      </p:sp>
      <p:sp>
        <p:nvSpPr>
          <p:cNvPr id="12" name="Triângulo isósceles 11"/>
          <p:cNvSpPr/>
          <p:nvPr/>
        </p:nvSpPr>
        <p:spPr bwMode="auto">
          <a:xfrm rot="5400000" flipH="1">
            <a:off x="1812607" y="2661375"/>
            <a:ext cx="662940" cy="222886"/>
          </a:xfrm>
          <a:prstGeom prst="triangle">
            <a:avLst/>
          </a:prstGeom>
          <a:solidFill>
            <a:srgbClr val="005C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7818" rIns="0" bIns="37818"/>
          <a:lstStyle/>
          <a:p>
            <a:pPr defTabSz="1095661">
              <a:lnSpc>
                <a:spcPct val="120000"/>
              </a:lnSpc>
              <a:spcBef>
                <a:spcPts val="360"/>
              </a:spcBef>
              <a:spcAft>
                <a:spcPts val="360"/>
              </a:spcAft>
              <a:defRPr/>
            </a:pPr>
            <a:endParaRPr lang="pt-BR" sz="1440" b="1" cap="all">
              <a:solidFill>
                <a:schemeClr val="bg1"/>
              </a:solidFill>
            </a:endParaRPr>
          </a:p>
        </p:txBody>
      </p:sp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2398394" y="2507109"/>
            <a:ext cx="953960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pt-BR" altLang="pt-BR" sz="2400" b="1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Lei 13.467/17</a:t>
            </a:r>
          </a:p>
          <a:p>
            <a:r>
              <a:rPr lang="pt-BR" altLang="pt-BR" sz="2800" dirty="0" smtClean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O que se espera? E agora?</a:t>
            </a:r>
            <a:endParaRPr lang="pt-BR" altLang="pt-BR" sz="3200" dirty="0"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28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/>
          <p:cNvSpPr txBox="1">
            <a:spLocks noChangeArrowheads="1"/>
          </p:cNvSpPr>
          <p:nvPr/>
        </p:nvSpPr>
        <p:spPr bwMode="auto">
          <a:xfrm>
            <a:off x="227021" y="90742"/>
            <a:ext cx="111791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3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O que se espera com a nova legislação</a:t>
            </a:r>
            <a:endParaRPr lang="pt-BR" altLang="pt-BR" sz="3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2" name="CaixaDeTexto 2"/>
          <p:cNvSpPr txBox="1">
            <a:spLocks noChangeArrowheads="1"/>
          </p:cNvSpPr>
          <p:nvPr/>
        </p:nvSpPr>
        <p:spPr bwMode="auto">
          <a:xfrm>
            <a:off x="3629375" y="1947667"/>
            <a:ext cx="21415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+ </a:t>
            </a:r>
            <a:r>
              <a:rPr lang="pt-BR" altLang="pt-BR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Segurança </a:t>
            </a:r>
            <a:r>
              <a:rPr lang="pt-BR" altLang="pt-BR" sz="2400" dirty="0">
                <a:solidFill>
                  <a:schemeClr val="bg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Jurídica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3668943" y="1409475"/>
            <a:ext cx="2149965" cy="178828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3" name="Retângulo 42"/>
          <p:cNvSpPr/>
          <p:nvPr/>
        </p:nvSpPr>
        <p:spPr>
          <a:xfrm>
            <a:off x="6416262" y="1409475"/>
            <a:ext cx="2054510" cy="178828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4" name="Retângulo 43"/>
          <p:cNvSpPr/>
          <p:nvPr/>
        </p:nvSpPr>
        <p:spPr>
          <a:xfrm>
            <a:off x="3668944" y="3407916"/>
            <a:ext cx="2161840" cy="178828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5" name="Retângulo 44"/>
          <p:cNvSpPr/>
          <p:nvPr/>
        </p:nvSpPr>
        <p:spPr>
          <a:xfrm>
            <a:off x="6416262" y="3407916"/>
            <a:ext cx="2054510" cy="178828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6" name="CaixaDeTexto 2"/>
          <p:cNvSpPr txBox="1">
            <a:spLocks noChangeArrowheads="1"/>
          </p:cNvSpPr>
          <p:nvPr/>
        </p:nvSpPr>
        <p:spPr bwMode="auto">
          <a:xfrm>
            <a:off x="6388568" y="2017136"/>
            <a:ext cx="20545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+ </a:t>
            </a:r>
            <a:r>
              <a:rPr lang="pt-BR" altLang="pt-BR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Empregos</a:t>
            </a:r>
            <a:endParaRPr lang="pt-BR" altLang="pt-BR" sz="2400" dirty="0">
              <a:solidFill>
                <a:schemeClr val="bg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CaixaDeTexto 2"/>
          <p:cNvSpPr txBox="1">
            <a:spLocks noChangeArrowheads="1"/>
          </p:cNvSpPr>
          <p:nvPr/>
        </p:nvSpPr>
        <p:spPr bwMode="auto">
          <a:xfrm>
            <a:off x="3581874" y="4022694"/>
            <a:ext cx="21415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+ </a:t>
            </a:r>
            <a:r>
              <a:rPr lang="pt-BR" altLang="pt-BR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Diálogo</a:t>
            </a:r>
            <a:endParaRPr lang="pt-BR" altLang="pt-BR" sz="2400" dirty="0">
              <a:solidFill>
                <a:schemeClr val="bg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CaixaDeTexto 2"/>
          <p:cNvSpPr txBox="1">
            <a:spLocks noChangeArrowheads="1"/>
          </p:cNvSpPr>
          <p:nvPr/>
        </p:nvSpPr>
        <p:spPr bwMode="auto">
          <a:xfrm>
            <a:off x="6384581" y="4046444"/>
            <a:ext cx="20545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- </a:t>
            </a:r>
            <a:r>
              <a:rPr lang="pt-BR" altLang="pt-BR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Tahoma" panose="020B0604030504040204" pitchFamily="34" charset="0"/>
              </a:rPr>
              <a:t>Conflitos</a:t>
            </a:r>
            <a:endParaRPr lang="pt-BR" altLang="pt-BR" sz="2400" dirty="0">
              <a:solidFill>
                <a:schemeClr val="bg1"/>
              </a:solidFill>
              <a:latin typeface="Century Gothic" panose="020B050202020202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682388" y="1501263"/>
            <a:ext cx="807947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bg1"/>
                </a:solidFill>
              </a:rPr>
              <a:t> MPV – 808</a:t>
            </a:r>
          </a:p>
          <a:p>
            <a:pPr>
              <a:buFont typeface="Wingdings" pitchFamily="2" charset="2"/>
              <a:buChar char="Ø"/>
            </a:pPr>
            <a:endParaRPr lang="pt-BR" sz="26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bg1"/>
                </a:solidFill>
              </a:rPr>
              <a:t>Enunciados ANAMATRA</a:t>
            </a:r>
          </a:p>
          <a:p>
            <a:endParaRPr lang="pt-BR" sz="2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bg1"/>
                </a:solidFill>
              </a:rPr>
              <a:t> Súmulas e </a:t>
            </a:r>
            <a:r>
              <a:rPr lang="pt-BR" sz="2600" dirty="0" err="1" smtClean="0">
                <a:solidFill>
                  <a:schemeClr val="bg1"/>
                </a:solidFill>
              </a:rPr>
              <a:t>Ojs</a:t>
            </a:r>
            <a:r>
              <a:rPr lang="pt-BR" sz="2600" dirty="0" smtClean="0">
                <a:solidFill>
                  <a:schemeClr val="bg1"/>
                </a:solidFill>
              </a:rPr>
              <a:t>  - TST</a:t>
            </a:r>
          </a:p>
          <a:p>
            <a:pPr>
              <a:buFont typeface="Wingdings" pitchFamily="2" charset="2"/>
              <a:buChar char="Ø"/>
            </a:pPr>
            <a:endParaRPr lang="pt-BR" sz="2600" dirty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600" dirty="0" err="1" smtClean="0">
                <a:solidFill>
                  <a:schemeClr val="bg1"/>
                </a:solidFill>
              </a:rPr>
              <a:t>ADINs</a:t>
            </a:r>
            <a:r>
              <a:rPr lang="pt-BR" sz="2600" dirty="0" smtClean="0">
                <a:solidFill>
                  <a:schemeClr val="bg1"/>
                </a:solidFill>
              </a:rPr>
              <a:t> no STF</a:t>
            </a:r>
          </a:p>
          <a:p>
            <a:pPr>
              <a:buFont typeface="Wingdings" pitchFamily="2" charset="2"/>
              <a:buChar char="Ø"/>
            </a:pPr>
            <a:endParaRPr lang="pt-BR" sz="2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bg1"/>
                </a:solidFill>
              </a:rPr>
              <a:t> Nota Técnica SIT/</a:t>
            </a:r>
            <a:r>
              <a:rPr lang="pt-BR" sz="2600" dirty="0" err="1" smtClean="0">
                <a:solidFill>
                  <a:schemeClr val="bg1"/>
                </a:solidFill>
              </a:rPr>
              <a:t>MTb</a:t>
            </a:r>
            <a:r>
              <a:rPr lang="pt-BR" sz="2600" dirty="0" smtClean="0">
                <a:solidFill>
                  <a:schemeClr val="bg1"/>
                </a:solidFill>
              </a:rPr>
              <a:t> nº 303</a:t>
            </a:r>
          </a:p>
          <a:p>
            <a:pPr>
              <a:buFont typeface="Wingdings" pitchFamily="2" charset="2"/>
              <a:buChar char="Ø"/>
            </a:pPr>
            <a:endParaRPr lang="pt-BR" sz="26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2600" dirty="0" smtClean="0">
                <a:solidFill>
                  <a:schemeClr val="bg1"/>
                </a:solidFill>
              </a:rPr>
              <a:t> Recomendações do MPT</a:t>
            </a:r>
          </a:p>
        </p:txBody>
      </p:sp>
      <p:sp>
        <p:nvSpPr>
          <p:cNvPr id="2" name="Retângulo 1"/>
          <p:cNvSpPr/>
          <p:nvPr/>
        </p:nvSpPr>
        <p:spPr>
          <a:xfrm>
            <a:off x="377587" y="217716"/>
            <a:ext cx="5681901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/>
              <a:t>   </a:t>
            </a:r>
            <a:r>
              <a:rPr lang="pt-BR" sz="2400" dirty="0" smtClean="0"/>
              <a:t>Pontos de Atenção/Monitoramento</a:t>
            </a:r>
            <a:endParaRPr lang="pt-BR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42416" y="1219199"/>
            <a:ext cx="10515600" cy="4725751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pt-BR" dirty="0" smtClean="0">
                <a:solidFill>
                  <a:schemeClr val="bg1"/>
                </a:solidFill>
              </a:rPr>
              <a:t> Manter atualizado e alinhado com as entidades de representação</a:t>
            </a:r>
            <a:endParaRPr lang="pt-BR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pt-BR" dirty="0" smtClean="0">
                <a:solidFill>
                  <a:schemeClr val="bg1"/>
                </a:solidFill>
              </a:rPr>
              <a:t>   </a:t>
            </a:r>
          </a:p>
          <a:p>
            <a:pPr>
              <a:buFont typeface="Wingdings" pitchFamily="2" charset="2"/>
              <a:buChar char="Ø"/>
            </a:pPr>
            <a:r>
              <a:rPr lang="pt-BR" dirty="0" smtClean="0">
                <a:solidFill>
                  <a:schemeClr val="bg1"/>
                </a:solidFill>
              </a:rPr>
              <a:t> Necessário aplicar a reforma - razoabilidade e verificação da adequação a cada ambiente específico de trabalho (nem tudo cabe para  todos)</a:t>
            </a:r>
          </a:p>
          <a:p>
            <a:endParaRPr lang="pt-BR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dirty="0" smtClean="0">
                <a:solidFill>
                  <a:schemeClr val="bg1"/>
                </a:solidFill>
              </a:rPr>
              <a:t> Gestão organizacional -  consciência dos riscos, aumento do diálogo interno</a:t>
            </a:r>
          </a:p>
          <a:p>
            <a:pPr>
              <a:buNone/>
            </a:pPr>
            <a:endParaRPr lang="pt-BR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dirty="0" smtClean="0">
                <a:solidFill>
                  <a:schemeClr val="bg1"/>
                </a:solidFill>
              </a:rPr>
              <a:t> Gestão da relação sindical - necessário realizar e planejar a negociação coletiva. </a:t>
            </a:r>
          </a:p>
          <a:p>
            <a:endParaRPr lang="pt-BR" dirty="0"/>
          </a:p>
        </p:txBody>
      </p:sp>
      <p:sp>
        <p:nvSpPr>
          <p:cNvPr id="2" name="Retângulo 1"/>
          <p:cNvSpPr/>
          <p:nvPr/>
        </p:nvSpPr>
        <p:spPr>
          <a:xfrm>
            <a:off x="333559" y="141514"/>
            <a:ext cx="5987143" cy="5717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t-BR" dirty="0" smtClean="0"/>
              <a:t>Gestão de desafios nos ambientes de negócios </a:t>
            </a:r>
            <a:endParaRPr lang="pt-BR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23"/>
          <p:cNvSpPr/>
          <p:nvPr/>
        </p:nvSpPr>
        <p:spPr>
          <a:xfrm>
            <a:off x="341350" y="197245"/>
            <a:ext cx="32496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000" b="1" dirty="0" smtClean="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Quer saber mais?</a:t>
            </a:r>
            <a:endParaRPr lang="pt-BR" sz="30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12" y="1132765"/>
            <a:ext cx="4972983" cy="4972983"/>
          </a:xfrm>
          <a:prstGeom prst="rect">
            <a:avLst/>
          </a:prstGeom>
        </p:spPr>
      </p:pic>
      <p:pic>
        <p:nvPicPr>
          <p:cNvPr id="4" name="Imagem 3" descr="Captur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23881" y="846161"/>
            <a:ext cx="3928992" cy="557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ixaDeTexto 25"/>
          <p:cNvSpPr txBox="1"/>
          <p:nvPr/>
        </p:nvSpPr>
        <p:spPr>
          <a:xfrm>
            <a:off x="6096000" y="631332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b="1" i="1" dirty="0" smtClean="0">
                <a:solidFill>
                  <a:schemeClr val="bg1"/>
                </a:solidFill>
              </a:rPr>
              <a:t>Fonte: Luciano Da </a:t>
            </a:r>
            <a:r>
              <a:rPr lang="pt-BR" sz="1200" b="1" i="1" dirty="0" err="1" smtClean="0">
                <a:solidFill>
                  <a:schemeClr val="bg1"/>
                </a:solidFill>
              </a:rPr>
              <a:t>Ros</a:t>
            </a:r>
            <a:r>
              <a:rPr lang="pt-BR" sz="1200" b="1" i="1" dirty="0" smtClean="0">
                <a:solidFill>
                  <a:schemeClr val="bg1"/>
                </a:solidFill>
              </a:rPr>
              <a:t>, O custo da Justiça no Brasil: uma análise comparativa exploratória, The </a:t>
            </a:r>
            <a:r>
              <a:rPr lang="pt-BR" sz="1200" b="1" i="1" dirty="0" err="1" smtClean="0">
                <a:solidFill>
                  <a:schemeClr val="bg1"/>
                </a:solidFill>
              </a:rPr>
              <a:t>Observatory</a:t>
            </a:r>
            <a:r>
              <a:rPr lang="pt-BR" sz="1200" b="1" i="1" dirty="0" smtClean="0">
                <a:solidFill>
                  <a:schemeClr val="bg1"/>
                </a:solidFill>
              </a:rPr>
              <a:t> </a:t>
            </a:r>
            <a:r>
              <a:rPr lang="pt-BR" sz="1200" b="1" i="1" dirty="0" err="1" smtClean="0">
                <a:solidFill>
                  <a:schemeClr val="bg1"/>
                </a:solidFill>
              </a:rPr>
              <a:t>of</a:t>
            </a:r>
            <a:r>
              <a:rPr lang="pt-BR" sz="1200" b="1" i="1" dirty="0" smtClean="0">
                <a:solidFill>
                  <a:schemeClr val="bg1"/>
                </a:solidFill>
              </a:rPr>
              <a:t> Social </a:t>
            </a:r>
            <a:r>
              <a:rPr lang="pt-BR" sz="1200" b="1" i="1" dirty="0" err="1" smtClean="0">
                <a:solidFill>
                  <a:schemeClr val="bg1"/>
                </a:solidFill>
              </a:rPr>
              <a:t>and</a:t>
            </a:r>
            <a:r>
              <a:rPr lang="pt-BR" sz="1200" b="1" i="1" dirty="0" smtClean="0">
                <a:solidFill>
                  <a:schemeClr val="bg1"/>
                </a:solidFill>
              </a:rPr>
              <a:t> </a:t>
            </a:r>
            <a:r>
              <a:rPr lang="pt-BR" sz="1200" b="1" i="1" dirty="0" err="1" smtClean="0">
                <a:solidFill>
                  <a:schemeClr val="bg1"/>
                </a:solidFill>
              </a:rPr>
              <a:t>Political</a:t>
            </a:r>
            <a:r>
              <a:rPr lang="pt-BR" sz="1200" b="1" i="1" dirty="0" smtClean="0">
                <a:solidFill>
                  <a:schemeClr val="bg1"/>
                </a:solidFill>
              </a:rPr>
              <a:t> Elites </a:t>
            </a:r>
            <a:r>
              <a:rPr lang="pt-BR" sz="1200" b="1" i="1" dirty="0" err="1" smtClean="0">
                <a:solidFill>
                  <a:schemeClr val="bg1"/>
                </a:solidFill>
              </a:rPr>
              <a:t>of</a:t>
            </a:r>
            <a:r>
              <a:rPr lang="pt-BR" sz="1200" b="1" i="1" dirty="0" smtClean="0">
                <a:solidFill>
                  <a:schemeClr val="bg1"/>
                </a:solidFill>
              </a:rPr>
              <a:t> </a:t>
            </a:r>
            <a:r>
              <a:rPr lang="pt-BR" sz="1200" b="1" i="1" dirty="0" err="1" smtClean="0">
                <a:solidFill>
                  <a:schemeClr val="bg1"/>
                </a:solidFill>
              </a:rPr>
              <a:t>Brazil</a:t>
            </a:r>
            <a:r>
              <a:rPr lang="pt-BR" sz="1200" b="1" i="1" dirty="0" smtClean="0">
                <a:solidFill>
                  <a:schemeClr val="bg1"/>
                </a:solidFill>
              </a:rPr>
              <a:t>, v. 2 ▪ n. 9 ▪ julho, 2015</a:t>
            </a:r>
            <a:endParaRPr lang="pt-BR" sz="1200" b="1" i="1" dirty="0">
              <a:solidFill>
                <a:schemeClr val="bg1"/>
              </a:solidFill>
            </a:endParaRP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2474096880"/>
              </p:ext>
            </p:extLst>
          </p:nvPr>
        </p:nvGraphicFramePr>
        <p:xfrm>
          <a:off x="0" y="1124712"/>
          <a:ext cx="12207240" cy="528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tângulo 1"/>
          <p:cNvSpPr/>
          <p:nvPr/>
        </p:nvSpPr>
        <p:spPr>
          <a:xfrm>
            <a:off x="7955280" y="2386584"/>
            <a:ext cx="3666744" cy="14832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pt-BR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Despesas de todo o Poder Judiciário (%) do PIB.</a:t>
            </a:r>
          </a:p>
          <a:p>
            <a:pPr algn="ctr"/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Relatório CNJ 2017: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Aponta que as despesas totais do Poder Judiciário correspondeu a 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1,4% do PIB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endParaRPr lang="pt-BR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pt-BR" dirty="0" smtClean="0"/>
          </a:p>
        </p:txBody>
      </p:sp>
      <p:sp>
        <p:nvSpPr>
          <p:cNvPr id="7" name="CaixaDeTexto 4"/>
          <p:cNvSpPr txBox="1">
            <a:spLocks noChangeArrowheads="1"/>
          </p:cNvSpPr>
          <p:nvPr/>
        </p:nvSpPr>
        <p:spPr bwMode="auto">
          <a:xfrm>
            <a:off x="200125" y="159273"/>
            <a:ext cx="68251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+mj-lt"/>
              </a:rPr>
              <a:t>Alto custo do Poder Judiciário (como um todo)</a:t>
            </a:r>
            <a:endParaRPr lang="pt-BR" altLang="pt-BR" sz="24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6964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4"/>
          <p:cNvSpPr txBox="1">
            <a:spLocks noChangeArrowheads="1"/>
          </p:cNvSpPr>
          <p:nvPr/>
        </p:nvSpPr>
        <p:spPr bwMode="auto">
          <a:xfrm>
            <a:off x="78060" y="102805"/>
            <a:ext cx="11705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pt-BR" altLang="pt-BR" sz="2400" b="1" dirty="0" smtClean="0">
                <a:solidFill>
                  <a:schemeClr val="bg1"/>
                </a:solidFill>
                <a:latin typeface="+mj-lt"/>
              </a:rPr>
              <a:t>Perda de competitividade </a:t>
            </a:r>
            <a:endParaRPr lang="pt-BR" altLang="pt-BR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18046" y="245551"/>
            <a:ext cx="1371719" cy="1237595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05" y="602119"/>
            <a:ext cx="4426438" cy="6231393"/>
          </a:xfrm>
          <a:prstGeom prst="rect">
            <a:avLst/>
          </a:prstGeom>
        </p:spPr>
      </p:pic>
      <p:sp>
        <p:nvSpPr>
          <p:cNvPr id="3" name="Quadro 2"/>
          <p:cNvSpPr/>
          <p:nvPr/>
        </p:nvSpPr>
        <p:spPr>
          <a:xfrm>
            <a:off x="9002486" y="5475514"/>
            <a:ext cx="1447800" cy="130629"/>
          </a:xfrm>
          <a:prstGeom prst="fram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09517" y="196296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</a:rPr>
              <a:t>81º em 138 países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</a:rPr>
              <a:t>Resultado agravado pela queda de inovação das empresas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</a:rPr>
              <a:t>Desde de 2012 Brasil acumulou perda de 33 posições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2000" dirty="0" smtClean="0">
                <a:solidFill>
                  <a:schemeClr val="bg1"/>
                </a:solidFill>
              </a:rPr>
              <a:t>Pior posição competitiva em 20 anos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10652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 explicativo em elipse 4"/>
          <p:cNvSpPr/>
          <p:nvPr/>
        </p:nvSpPr>
        <p:spPr>
          <a:xfrm>
            <a:off x="-155448" y="0"/>
            <a:ext cx="12472416" cy="63185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pt-BR" sz="2800" dirty="0"/>
          </a:p>
        </p:txBody>
      </p:sp>
      <p:sp>
        <p:nvSpPr>
          <p:cNvPr id="8" name="Retângulo 7"/>
          <p:cNvSpPr/>
          <p:nvPr/>
        </p:nvSpPr>
        <p:spPr>
          <a:xfrm>
            <a:off x="1828800" y="649224"/>
            <a:ext cx="870569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800" b="1" dirty="0">
                <a:solidFill>
                  <a:schemeClr val="bg1"/>
                </a:solidFill>
              </a:rPr>
              <a:t>Assim, tornou-se </a:t>
            </a:r>
            <a:r>
              <a:rPr lang="pt-BR" sz="3800" b="1" dirty="0" smtClean="0">
                <a:solidFill>
                  <a:schemeClr val="bg1"/>
                </a:solidFill>
              </a:rPr>
              <a:t>prioridade </a:t>
            </a:r>
            <a:r>
              <a:rPr lang="pt-BR" sz="3800" b="1" dirty="0">
                <a:solidFill>
                  <a:schemeClr val="bg1"/>
                </a:solidFill>
              </a:rPr>
              <a:t>modernizar a legislação </a:t>
            </a:r>
            <a:r>
              <a:rPr lang="pt-BR" sz="3800" b="1" dirty="0" smtClean="0">
                <a:solidFill>
                  <a:schemeClr val="bg1"/>
                </a:solidFill>
              </a:rPr>
              <a:t>trabalhista para:</a:t>
            </a:r>
          </a:p>
          <a:p>
            <a:pPr algn="ctr"/>
            <a:endParaRPr lang="pt-BR" sz="3800" b="1" dirty="0" smtClean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 smtClean="0">
                <a:solidFill>
                  <a:schemeClr val="bg1"/>
                </a:solidFill>
              </a:rPr>
              <a:t>Buscar simplificar a legislação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 smtClean="0">
                <a:solidFill>
                  <a:schemeClr val="bg1"/>
                </a:solidFill>
              </a:rPr>
              <a:t>Reduzir burocracia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>
                <a:solidFill>
                  <a:schemeClr val="bg1"/>
                </a:solidFill>
              </a:rPr>
              <a:t>Ajustar a lei às novas formas de produzir e trabalhar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 smtClean="0">
                <a:solidFill>
                  <a:schemeClr val="bg1"/>
                </a:solidFill>
              </a:rPr>
              <a:t>Reduzir a informalidade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>
                <a:solidFill>
                  <a:schemeClr val="bg1"/>
                </a:solidFill>
              </a:rPr>
              <a:t>Diminuir o número de conflitos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 smtClean="0">
                <a:solidFill>
                  <a:schemeClr val="bg1"/>
                </a:solidFill>
              </a:rPr>
              <a:t>Alcançar segurança jurídica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pt-BR" sz="2800" dirty="0" smtClean="0">
                <a:solidFill>
                  <a:schemeClr val="bg1"/>
                </a:solidFill>
              </a:rPr>
              <a:t>Contribuir com a melhoria da competitividade</a:t>
            </a:r>
          </a:p>
        </p:txBody>
      </p:sp>
    </p:spTree>
    <p:extLst>
      <p:ext uri="{BB962C8B-B14F-4D97-AF65-F5344CB8AC3E}">
        <p14:creationId xmlns:p14="http://schemas.microsoft.com/office/powerpoint/2010/main" val="41691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aixaDeTexto 2"/>
          <p:cNvSpPr txBox="1">
            <a:spLocks noChangeArrowheads="1"/>
          </p:cNvSpPr>
          <p:nvPr/>
        </p:nvSpPr>
        <p:spPr bwMode="auto">
          <a:xfrm>
            <a:off x="1" y="2028825"/>
            <a:ext cx="2981324" cy="6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Apresentação pelo Executivo</a:t>
            </a:r>
            <a:endParaRPr lang="pt-BR" altLang="pt-BR" sz="1800" b="1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22/12/16</a:t>
            </a:r>
            <a:endParaRPr lang="pt-BR" altLang="pt-BR" sz="14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48" name="Conector de seta reta 47"/>
          <p:cNvCxnSpPr/>
          <p:nvPr/>
        </p:nvCxnSpPr>
        <p:spPr>
          <a:xfrm>
            <a:off x="353911" y="3339713"/>
            <a:ext cx="11167110" cy="0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ipse 48"/>
          <p:cNvSpPr/>
          <p:nvPr/>
        </p:nvSpPr>
        <p:spPr>
          <a:xfrm>
            <a:off x="93561" y="3166479"/>
            <a:ext cx="260350" cy="261937"/>
          </a:xfrm>
          <a:prstGeom prst="ellipse">
            <a:avLst/>
          </a:prstGeom>
          <a:solidFill>
            <a:schemeClr val="bg1"/>
          </a:solidFill>
          <a:ln>
            <a:solidFill>
              <a:srgbClr val="005C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0" name="Elipse 49"/>
          <p:cNvSpPr/>
          <p:nvPr/>
        </p:nvSpPr>
        <p:spPr>
          <a:xfrm>
            <a:off x="3724709" y="3278585"/>
            <a:ext cx="217488" cy="215900"/>
          </a:xfrm>
          <a:prstGeom prst="ellipse">
            <a:avLst/>
          </a:prstGeom>
          <a:solidFill>
            <a:schemeClr val="bg1"/>
          </a:solidFill>
          <a:ln>
            <a:solidFill>
              <a:srgbClr val="005C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1" name="CaixaDeTexto 2"/>
          <p:cNvSpPr txBox="1">
            <a:spLocks noChangeArrowheads="1"/>
          </p:cNvSpPr>
          <p:nvPr/>
        </p:nvSpPr>
        <p:spPr bwMode="auto">
          <a:xfrm>
            <a:off x="2114549" y="4269251"/>
            <a:ext cx="3534039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Câmara (PL 6787/16)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Comissão Especial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Relator: Rogério Marinho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1340 emendas (+ de 900 acolhidas)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17 audiências públicas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47 seminários e debates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Aprovação em plenário em 26/04/17</a:t>
            </a:r>
            <a:endParaRPr lang="pt-BR" altLang="pt-BR" sz="16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2" name="CaixaDeTexto 2"/>
          <p:cNvSpPr txBox="1">
            <a:spLocks noChangeArrowheads="1"/>
          </p:cNvSpPr>
          <p:nvPr/>
        </p:nvSpPr>
        <p:spPr bwMode="auto">
          <a:xfrm>
            <a:off x="6129913" y="3676650"/>
            <a:ext cx="21790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Sanção sem </a:t>
            </a:r>
            <a:r>
              <a:rPr lang="pt-BR" altLang="pt-BR" sz="18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vetos</a:t>
            </a:r>
            <a:endParaRPr lang="pt-BR" altLang="pt-BR" sz="1800" b="1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13/07/17</a:t>
            </a:r>
            <a:endParaRPr lang="pt-BR" altLang="pt-BR" sz="14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CaixaDeTexto 2"/>
          <p:cNvSpPr txBox="1">
            <a:spLocks noChangeArrowheads="1"/>
          </p:cNvSpPr>
          <p:nvPr/>
        </p:nvSpPr>
        <p:spPr bwMode="auto">
          <a:xfrm>
            <a:off x="4375151" y="980859"/>
            <a:ext cx="5080287" cy="1638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Senado (PLC 38/17):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Comissões de Assuntos Econômicos, Assuntos Sociais; e Constituição, Justiça e Cidadania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Relatores: Ricardo Ferraço e Romero Jucá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864 emendas</a:t>
            </a:r>
          </a:p>
          <a:p>
            <a:pPr>
              <a:spcBef>
                <a:spcPct val="0"/>
              </a:spcBef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Aprovação em plenário em 11/07/17</a:t>
            </a:r>
            <a:endParaRPr lang="pt-BR" altLang="pt-BR" sz="16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5" name="CaixaDeTexto 2"/>
          <p:cNvSpPr txBox="1">
            <a:spLocks noChangeArrowheads="1"/>
          </p:cNvSpPr>
          <p:nvPr/>
        </p:nvSpPr>
        <p:spPr bwMode="auto">
          <a:xfrm>
            <a:off x="6583163" y="5190324"/>
            <a:ext cx="25143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Publicado  DOU 14/07/17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Lei  13.467/17</a:t>
            </a:r>
            <a:endParaRPr lang="pt-BR" altLang="pt-BR" sz="16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6" name="Conector reto 55"/>
          <p:cNvCxnSpPr/>
          <p:nvPr/>
        </p:nvCxnSpPr>
        <p:spPr>
          <a:xfrm flipH="1">
            <a:off x="222148" y="2686487"/>
            <a:ext cx="1588" cy="465137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to 56"/>
          <p:cNvCxnSpPr>
            <a:stCxn id="50" idx="4"/>
          </p:cNvCxnSpPr>
          <p:nvPr/>
        </p:nvCxnSpPr>
        <p:spPr>
          <a:xfrm>
            <a:off x="3833453" y="3494485"/>
            <a:ext cx="0" cy="759562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Elipse 57"/>
          <p:cNvSpPr/>
          <p:nvPr/>
        </p:nvSpPr>
        <p:spPr>
          <a:xfrm>
            <a:off x="5130035" y="3232547"/>
            <a:ext cx="261937" cy="261938"/>
          </a:xfrm>
          <a:prstGeom prst="ellipse">
            <a:avLst/>
          </a:prstGeom>
          <a:solidFill>
            <a:schemeClr val="bg1"/>
          </a:solidFill>
          <a:ln>
            <a:solidFill>
              <a:srgbClr val="005C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59" name="Conector reto 58"/>
          <p:cNvCxnSpPr/>
          <p:nvPr/>
        </p:nvCxnSpPr>
        <p:spPr>
          <a:xfrm>
            <a:off x="5261004" y="2624221"/>
            <a:ext cx="3515" cy="691264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to 59"/>
          <p:cNvCxnSpPr/>
          <p:nvPr/>
        </p:nvCxnSpPr>
        <p:spPr>
          <a:xfrm>
            <a:off x="5789839" y="3532662"/>
            <a:ext cx="1361" cy="2801463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to 60"/>
          <p:cNvCxnSpPr/>
          <p:nvPr/>
        </p:nvCxnSpPr>
        <p:spPr>
          <a:xfrm flipH="1">
            <a:off x="5752901" y="5286317"/>
            <a:ext cx="830262" cy="10979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to 61"/>
          <p:cNvCxnSpPr/>
          <p:nvPr/>
        </p:nvCxnSpPr>
        <p:spPr>
          <a:xfrm flipH="1" flipV="1">
            <a:off x="5888612" y="3829593"/>
            <a:ext cx="241300" cy="1588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ângulo 19"/>
          <p:cNvSpPr/>
          <p:nvPr/>
        </p:nvSpPr>
        <p:spPr bwMode="auto">
          <a:xfrm>
            <a:off x="71245" y="62468"/>
            <a:ext cx="4653155" cy="77416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pt-BR" sz="2160" dirty="0" smtClean="0">
                <a:solidFill>
                  <a:schemeClr val="tx1"/>
                </a:solidFill>
              </a:rPr>
              <a:t>       </a:t>
            </a:r>
          </a:p>
          <a:p>
            <a:pPr eaLnBrk="1" hangingPunct="1">
              <a:defRPr/>
            </a:pPr>
            <a:r>
              <a:rPr lang="pt-BR" sz="2000" b="1" dirty="0">
                <a:solidFill>
                  <a:schemeClr val="tx1"/>
                </a:solidFill>
              </a:rPr>
              <a:t> </a:t>
            </a:r>
            <a:r>
              <a:rPr lang="pt-BR" sz="2000" b="1" dirty="0" smtClean="0">
                <a:solidFill>
                  <a:schemeClr val="tx1"/>
                </a:solidFill>
              </a:rPr>
              <a:t>   </a:t>
            </a:r>
            <a:r>
              <a:rPr lang="pt-BR" sz="2000" b="1" dirty="0" smtClean="0">
                <a:solidFill>
                  <a:schemeClr val="tx1"/>
                </a:solidFill>
                <a:latin typeface="+mj-lt"/>
              </a:rPr>
              <a:t>Lei 13.467/2017 e MPV 808/2017</a:t>
            </a:r>
          </a:p>
          <a:p>
            <a:pPr eaLnBrk="1" hangingPunct="1">
              <a:defRPr/>
            </a:pPr>
            <a:r>
              <a:rPr lang="pt-BR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pt-BR" sz="2000" b="1" dirty="0" smtClean="0">
                <a:solidFill>
                  <a:schemeClr val="tx1"/>
                </a:solidFill>
                <a:latin typeface="+mj-lt"/>
              </a:rPr>
              <a:t>   Modernização da legislação trabalhista</a:t>
            </a:r>
          </a:p>
          <a:p>
            <a:pPr eaLnBrk="1" hangingPunct="1">
              <a:defRPr/>
            </a:pPr>
            <a:endParaRPr lang="pt-BR" sz="2400" dirty="0">
              <a:latin typeface="+mj-l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148" y="86866"/>
            <a:ext cx="131763" cy="419288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7678" y="6137532"/>
            <a:ext cx="157165" cy="475863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5676424" y="3232547"/>
            <a:ext cx="261937" cy="261938"/>
          </a:xfrm>
          <a:prstGeom prst="ellipse">
            <a:avLst/>
          </a:prstGeom>
          <a:solidFill>
            <a:schemeClr val="bg1"/>
          </a:solidFill>
          <a:ln>
            <a:solidFill>
              <a:srgbClr val="005C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29" name="Elipse 28"/>
          <p:cNvSpPr/>
          <p:nvPr/>
        </p:nvSpPr>
        <p:spPr>
          <a:xfrm>
            <a:off x="9455438" y="3223606"/>
            <a:ext cx="261937" cy="261938"/>
          </a:xfrm>
          <a:prstGeom prst="ellipse">
            <a:avLst/>
          </a:prstGeom>
          <a:solidFill>
            <a:schemeClr val="bg1"/>
          </a:solidFill>
          <a:ln>
            <a:solidFill>
              <a:srgbClr val="005C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30" name="Conector reto 29"/>
          <p:cNvCxnSpPr/>
          <p:nvPr/>
        </p:nvCxnSpPr>
        <p:spPr>
          <a:xfrm>
            <a:off x="9586406" y="3529530"/>
            <a:ext cx="0" cy="1528245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2"/>
          <p:cNvSpPr txBox="1">
            <a:spLocks noChangeArrowheads="1"/>
          </p:cNvSpPr>
          <p:nvPr/>
        </p:nvSpPr>
        <p:spPr bwMode="auto">
          <a:xfrm>
            <a:off x="9889439" y="4895850"/>
            <a:ext cx="244667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MPV 808/17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Publicado  DOU </a:t>
            </a:r>
            <a:r>
              <a:rPr lang="pt-BR" altLang="pt-BR" sz="1600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14/11/17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Vigência em 14/11/17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967 Emendas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600" b="1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600" b="1" dirty="0" smtClean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pt-BR" sz="16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7392" y="6285353"/>
            <a:ext cx="853514" cy="48772"/>
          </a:xfrm>
          <a:prstGeom prst="rect">
            <a:avLst/>
          </a:prstGeom>
        </p:spPr>
      </p:pic>
      <p:sp>
        <p:nvSpPr>
          <p:cNvPr id="43" name="CaixaDeTexto 2"/>
          <p:cNvSpPr txBox="1">
            <a:spLocks noChangeArrowheads="1"/>
          </p:cNvSpPr>
          <p:nvPr/>
        </p:nvSpPr>
        <p:spPr bwMode="auto">
          <a:xfrm>
            <a:off x="6718875" y="6028620"/>
            <a:ext cx="25143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600" b="1" dirty="0" smtClean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Vigência a partir de 11/11/17 </a:t>
            </a:r>
            <a:endParaRPr lang="pt-BR" altLang="pt-BR" sz="1600" dirty="0">
              <a:solidFill>
                <a:schemeClr val="bg1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3" name="Conector reto 62"/>
          <p:cNvCxnSpPr/>
          <p:nvPr/>
        </p:nvCxnSpPr>
        <p:spPr>
          <a:xfrm flipH="1" flipV="1">
            <a:off x="9648139" y="5057775"/>
            <a:ext cx="241300" cy="1588"/>
          </a:xfrm>
          <a:prstGeom prst="line">
            <a:avLst/>
          </a:prstGeom>
          <a:ln w="38100">
            <a:solidFill>
              <a:srgbClr val="FFFF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ângulo 31"/>
          <p:cNvSpPr/>
          <p:nvPr/>
        </p:nvSpPr>
        <p:spPr>
          <a:xfrm>
            <a:off x="8458200" y="1896412"/>
            <a:ext cx="3505199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MPV 808/17 diz a Lei 13.467/17 se aplica na integralidade aos contratos vigentes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149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7554686" cy="761999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Alicerces da Lei n. 13.467/2017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13" name="Grupo 12"/>
          <p:cNvGrpSpPr>
            <a:grpSpLocks/>
          </p:cNvGrpSpPr>
          <p:nvPr/>
        </p:nvGrpSpPr>
        <p:grpSpPr bwMode="auto">
          <a:xfrm>
            <a:off x="2269208" y="3222644"/>
            <a:ext cx="6713538" cy="1379537"/>
            <a:chOff x="1139007" y="5045834"/>
            <a:chExt cx="6418902" cy="843388"/>
          </a:xfrm>
        </p:grpSpPr>
        <p:sp>
          <p:nvSpPr>
            <p:cNvPr id="14" name="Retângulo 13"/>
            <p:cNvSpPr/>
            <p:nvPr/>
          </p:nvSpPr>
          <p:spPr>
            <a:xfrm>
              <a:off x="1139007" y="5045834"/>
              <a:ext cx="6418902" cy="84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Triângulo isósceles 15"/>
            <p:cNvSpPr/>
            <p:nvPr/>
          </p:nvSpPr>
          <p:spPr>
            <a:xfrm rot="5400000" flipH="1">
              <a:off x="946921" y="5338549"/>
              <a:ext cx="756041" cy="244371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1515" rIns="0" bIns="31515"/>
            <a:lstStyle/>
            <a:p>
              <a:pPr defTabSz="809237">
                <a:lnSpc>
                  <a:spcPct val="120000"/>
                </a:lnSpc>
                <a:spcBef>
                  <a:spcPts val="266"/>
                </a:spcBef>
                <a:spcAft>
                  <a:spcPts val="266"/>
                </a:spcAft>
                <a:defRPr/>
              </a:pPr>
              <a:endParaRPr lang="pt-BR" sz="1100" b="1" cap="all">
                <a:solidFill>
                  <a:schemeClr val="bg1"/>
                </a:solidFill>
              </a:endParaRPr>
            </a:p>
          </p:txBody>
        </p:sp>
      </p:grpSp>
      <p:cxnSp>
        <p:nvCxnSpPr>
          <p:cNvPr id="18" name="Conector reto 17"/>
          <p:cNvCxnSpPr/>
          <p:nvPr/>
        </p:nvCxnSpPr>
        <p:spPr>
          <a:xfrm>
            <a:off x="5791871" y="3379806"/>
            <a:ext cx="0" cy="10414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>
            <a:grpSpLocks/>
          </p:cNvGrpSpPr>
          <p:nvPr/>
        </p:nvGrpSpPr>
        <p:grpSpPr bwMode="auto">
          <a:xfrm>
            <a:off x="2262481" y="1663066"/>
            <a:ext cx="6713538" cy="1387790"/>
            <a:chOff x="1139007" y="5082713"/>
            <a:chExt cx="6418902" cy="848433"/>
          </a:xfrm>
        </p:grpSpPr>
        <p:sp>
          <p:nvSpPr>
            <p:cNvPr id="20" name="Retângulo 19"/>
            <p:cNvSpPr/>
            <p:nvPr/>
          </p:nvSpPr>
          <p:spPr>
            <a:xfrm>
              <a:off x="1139007" y="5087758"/>
              <a:ext cx="6418902" cy="8433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1" name="CaixaDeTexto 20"/>
            <p:cNvSpPr txBox="1">
              <a:spLocks noChangeArrowheads="1"/>
            </p:cNvSpPr>
            <p:nvPr/>
          </p:nvSpPr>
          <p:spPr bwMode="auto">
            <a:xfrm>
              <a:off x="1570664" y="5266209"/>
              <a:ext cx="3009260" cy="432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532"/>
                </a:spcAft>
                <a:defRPr/>
              </a:pPr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Valorizar o diálogo entre trabalhadores e empresas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2" name="Triângulo isósceles 21"/>
            <p:cNvSpPr/>
            <p:nvPr/>
          </p:nvSpPr>
          <p:spPr>
            <a:xfrm rot="5400000" flipH="1">
              <a:off x="948439" y="5340066"/>
              <a:ext cx="756041" cy="241335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1515" rIns="0" bIns="31515"/>
            <a:lstStyle/>
            <a:p>
              <a:pPr defTabSz="809237">
                <a:lnSpc>
                  <a:spcPct val="120000"/>
                </a:lnSpc>
                <a:spcBef>
                  <a:spcPts val="266"/>
                </a:spcBef>
                <a:spcAft>
                  <a:spcPts val="266"/>
                </a:spcAft>
                <a:defRPr/>
              </a:pPr>
              <a:endParaRPr lang="pt-BR" sz="1100" b="1" cap="all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Conector reto 22"/>
          <p:cNvCxnSpPr/>
          <p:nvPr/>
        </p:nvCxnSpPr>
        <p:spPr>
          <a:xfrm>
            <a:off x="5799808" y="1931322"/>
            <a:ext cx="0" cy="104298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>
            <a:spLocks noChangeArrowheads="1"/>
          </p:cNvSpPr>
          <p:nvPr/>
        </p:nvSpPr>
        <p:spPr bwMode="auto">
          <a:xfrm>
            <a:off x="5864104" y="2035389"/>
            <a:ext cx="2794877" cy="69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532"/>
              </a:spcAft>
              <a:defRPr/>
            </a:pP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Reconhecer novas formas de produzir e trabalhar</a:t>
            </a:r>
          </a:p>
        </p:txBody>
      </p:sp>
      <p:pic>
        <p:nvPicPr>
          <p:cNvPr id="26" name="Imagem 9" descr="target-market-ic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212" y="1984970"/>
            <a:ext cx="2033588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aixaDeTexto 26"/>
          <p:cNvSpPr txBox="1">
            <a:spLocks noChangeArrowheads="1"/>
          </p:cNvSpPr>
          <p:nvPr/>
        </p:nvSpPr>
        <p:spPr bwMode="auto">
          <a:xfrm>
            <a:off x="2703746" y="3542786"/>
            <a:ext cx="282504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532"/>
              </a:spcAft>
              <a:defRPr/>
            </a:pP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Reduzir burocracias  desnecessárias</a:t>
            </a:r>
          </a:p>
        </p:txBody>
      </p:sp>
      <p:sp>
        <p:nvSpPr>
          <p:cNvPr id="28" name="CaixaDeTexto 27"/>
          <p:cNvSpPr txBox="1">
            <a:spLocks noChangeArrowheads="1"/>
          </p:cNvSpPr>
          <p:nvPr/>
        </p:nvSpPr>
        <p:spPr bwMode="auto">
          <a:xfrm>
            <a:off x="5955939" y="3553283"/>
            <a:ext cx="3113092" cy="69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043" tIns="40522" rIns="81043" bIns="4052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532"/>
              </a:spcAft>
              <a:defRPr/>
            </a:pPr>
            <a:r>
              <a:rPr lang="pt-BR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Trazer mais segurança jurídica</a:t>
            </a:r>
            <a:endParaRPr lang="pt-BR" sz="2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71567" y="5675762"/>
            <a:ext cx="11168744" cy="989463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</a:rPr>
              <a:t>Não extingue e nem reduz direitos dos trabalhadores: </a:t>
            </a:r>
          </a:p>
          <a:p>
            <a:pPr algn="ctr"/>
            <a:r>
              <a:rPr lang="pt-BR" sz="2000" dirty="0" smtClean="0">
                <a:solidFill>
                  <a:schemeClr val="tx1"/>
                </a:solidFill>
              </a:rPr>
              <a:t>13°, férias, FGTS, Licença-maternidade e paternidade, FGTS, INSS, repouso semanal remunerado </a:t>
            </a:r>
            <a:r>
              <a:rPr lang="pt-BR" sz="2000" dirty="0" err="1" smtClean="0">
                <a:solidFill>
                  <a:schemeClr val="tx1"/>
                </a:solidFill>
              </a:rPr>
              <a:t>etc</a:t>
            </a:r>
            <a:endParaRPr lang="pt-B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9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6080</TotalTime>
  <Words>3575</Words>
  <Application>Microsoft Office PowerPoint</Application>
  <PresentationFormat>Personalizar</PresentationFormat>
  <Paragraphs>384</Paragraphs>
  <Slides>47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47</vt:i4>
      </vt:variant>
    </vt:vector>
  </HeadingPairs>
  <TitlesOfParts>
    <vt:vector size="48" baseType="lpstr">
      <vt:lpstr>Tema do Office</vt:lpstr>
      <vt:lpstr>Modernização Trabalhista Oportunidade para o Brasil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Alicerces da Lei n. 13.467/2017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Instituto Euvaldo Lodi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Andreia Carvalho</dc:creator>
  <cp:lastModifiedBy>Giovani Mendonça</cp:lastModifiedBy>
  <cp:revision>348</cp:revision>
  <cp:lastPrinted>2017-10-18T13:13:11Z</cp:lastPrinted>
  <dcterms:created xsi:type="dcterms:W3CDTF">2017-09-06T15:53:40Z</dcterms:created>
  <dcterms:modified xsi:type="dcterms:W3CDTF">2018-03-02T14:39:15Z</dcterms:modified>
</cp:coreProperties>
</file>